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media/image40.jpg" ContentType="image/jpeg"/>
  <Override PartName="/ppt/media/image70.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1"/>
  </p:notesMasterIdLst>
  <p:sldIdLst>
    <p:sldId id="320" r:id="rId2"/>
    <p:sldId id="303" r:id="rId3"/>
    <p:sldId id="321" r:id="rId4"/>
    <p:sldId id="322" r:id="rId5"/>
    <p:sldId id="304" r:id="rId6"/>
    <p:sldId id="307" r:id="rId7"/>
    <p:sldId id="310" r:id="rId8"/>
    <p:sldId id="308" r:id="rId9"/>
    <p:sldId id="309" r:id="rId10"/>
    <p:sldId id="311" r:id="rId11"/>
    <p:sldId id="312" r:id="rId12"/>
    <p:sldId id="313" r:id="rId13"/>
    <p:sldId id="318" r:id="rId14"/>
    <p:sldId id="319" r:id="rId15"/>
    <p:sldId id="327" r:id="rId16"/>
    <p:sldId id="323" r:id="rId17"/>
    <p:sldId id="324" r:id="rId18"/>
    <p:sldId id="325" r:id="rId19"/>
    <p:sldId id="328" r:id="rId20"/>
  </p:sldIdLst>
  <p:sldSz cx="6858000" cy="9906000" type="A4"/>
  <p:notesSz cx="7556500" cy="10693400"/>
  <p:defaultTex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68">
          <p15:clr>
            <a:srgbClr val="A4A3A4"/>
          </p15:clr>
        </p15:guide>
        <p15:guide id="2" pos="19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7"/>
  </p:normalViewPr>
  <p:slideViewPr>
    <p:cSldViewPr snapToGrid="0">
      <p:cViewPr varScale="1">
        <p:scale>
          <a:sx n="76" d="100"/>
          <a:sy n="76" d="100"/>
        </p:scale>
        <p:origin x="3150" y="78"/>
      </p:cViewPr>
      <p:guideLst>
        <p:guide orient="horz" pos="2668"/>
        <p:guide pos="196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25822E1A-D9EB-4AE6-A799-FAA1F337FE65}" type="datetimeFigureOut">
              <a:rPr lang="fr-FR" smtClean="0"/>
              <a:t>22/12/2023</a:t>
            </a:fld>
            <a:endParaRPr lang="fr-FR"/>
          </a:p>
        </p:txBody>
      </p:sp>
      <p:sp>
        <p:nvSpPr>
          <p:cNvPr id="4" name="Espace réservé de l'image des diapositives 3"/>
          <p:cNvSpPr>
            <a:spLocks noGrp="1" noRot="1" noChangeAspect="1"/>
          </p:cNvSpPr>
          <p:nvPr>
            <p:ph type="sldImg" idx="2"/>
          </p:nvPr>
        </p:nvSpPr>
        <p:spPr>
          <a:xfrm>
            <a:off x="2530475" y="1336675"/>
            <a:ext cx="2495550" cy="3608388"/>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C8D5D8E7-E4F5-4051-940E-088C4BD0B362}" type="slidenum">
              <a:rPr lang="fr-FR" smtClean="0"/>
              <a:t>‹N°›</a:t>
            </a:fld>
            <a:endParaRPr lang="fr-FR"/>
          </a:p>
        </p:txBody>
      </p:sp>
    </p:spTree>
    <p:extLst>
      <p:ext uri="{BB962C8B-B14F-4D97-AF65-F5344CB8AC3E}">
        <p14:creationId xmlns:p14="http://schemas.microsoft.com/office/powerpoint/2010/main" val="932339000"/>
      </p:ext>
    </p:extLst>
  </p:cSld>
  <p:clrMap bg1="lt1" tx1="dk1" bg2="lt2" tx2="dk2" accent1="accent1" accent2="accent2" accent3="accent3" accent4="accent4" accent5="accent5" accent6="accent6" hlink="hlink" folHlink="folHlink"/>
  <p:notesStyle>
    <a:lvl1pPr marL="0" algn="l" defTabSz="515996" rtl="0" eaLnBrk="1" latinLnBrk="0" hangingPunct="1">
      <a:defRPr sz="677" kern="1200">
        <a:solidFill>
          <a:schemeClr val="tx1"/>
        </a:solidFill>
        <a:latin typeface="+mn-lt"/>
        <a:ea typeface="+mn-ea"/>
        <a:cs typeface="+mn-cs"/>
      </a:defRPr>
    </a:lvl1pPr>
    <a:lvl2pPr marL="257998" algn="l" defTabSz="515996" rtl="0" eaLnBrk="1" latinLnBrk="0" hangingPunct="1">
      <a:defRPr sz="677" kern="1200">
        <a:solidFill>
          <a:schemeClr val="tx1"/>
        </a:solidFill>
        <a:latin typeface="+mn-lt"/>
        <a:ea typeface="+mn-ea"/>
        <a:cs typeface="+mn-cs"/>
      </a:defRPr>
    </a:lvl2pPr>
    <a:lvl3pPr marL="515996" algn="l" defTabSz="515996" rtl="0" eaLnBrk="1" latinLnBrk="0" hangingPunct="1">
      <a:defRPr sz="677" kern="1200">
        <a:solidFill>
          <a:schemeClr val="tx1"/>
        </a:solidFill>
        <a:latin typeface="+mn-lt"/>
        <a:ea typeface="+mn-ea"/>
        <a:cs typeface="+mn-cs"/>
      </a:defRPr>
    </a:lvl3pPr>
    <a:lvl4pPr marL="773994" algn="l" defTabSz="515996" rtl="0" eaLnBrk="1" latinLnBrk="0" hangingPunct="1">
      <a:defRPr sz="677" kern="1200">
        <a:solidFill>
          <a:schemeClr val="tx1"/>
        </a:solidFill>
        <a:latin typeface="+mn-lt"/>
        <a:ea typeface="+mn-ea"/>
        <a:cs typeface="+mn-cs"/>
      </a:defRPr>
    </a:lvl4pPr>
    <a:lvl5pPr marL="1031992" algn="l" defTabSz="515996" rtl="0" eaLnBrk="1" latinLnBrk="0" hangingPunct="1">
      <a:defRPr sz="677" kern="1200">
        <a:solidFill>
          <a:schemeClr val="tx1"/>
        </a:solidFill>
        <a:latin typeface="+mn-lt"/>
        <a:ea typeface="+mn-ea"/>
        <a:cs typeface="+mn-cs"/>
      </a:defRPr>
    </a:lvl5pPr>
    <a:lvl6pPr marL="1289990" algn="l" defTabSz="515996" rtl="0" eaLnBrk="1" latinLnBrk="0" hangingPunct="1">
      <a:defRPr sz="677" kern="1200">
        <a:solidFill>
          <a:schemeClr val="tx1"/>
        </a:solidFill>
        <a:latin typeface="+mn-lt"/>
        <a:ea typeface="+mn-ea"/>
        <a:cs typeface="+mn-cs"/>
      </a:defRPr>
    </a:lvl6pPr>
    <a:lvl7pPr marL="1547988" algn="l" defTabSz="515996" rtl="0" eaLnBrk="1" latinLnBrk="0" hangingPunct="1">
      <a:defRPr sz="677" kern="1200">
        <a:solidFill>
          <a:schemeClr val="tx1"/>
        </a:solidFill>
        <a:latin typeface="+mn-lt"/>
        <a:ea typeface="+mn-ea"/>
        <a:cs typeface="+mn-cs"/>
      </a:defRPr>
    </a:lvl7pPr>
    <a:lvl8pPr marL="1805986" algn="l" defTabSz="515996" rtl="0" eaLnBrk="1" latinLnBrk="0" hangingPunct="1">
      <a:defRPr sz="677" kern="1200">
        <a:solidFill>
          <a:schemeClr val="tx1"/>
        </a:solidFill>
        <a:latin typeface="+mn-lt"/>
        <a:ea typeface="+mn-ea"/>
        <a:cs typeface="+mn-cs"/>
      </a:defRPr>
    </a:lvl8pPr>
    <a:lvl9pPr marL="2063984" algn="l" defTabSz="515996" rtl="0" eaLnBrk="1" latinLnBrk="0" hangingPunct="1">
      <a:defRPr sz="677"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14782" y="3070862"/>
            <a:ext cx="5834198"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029565" y="5547362"/>
            <a:ext cx="4804634"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343188" y="2278382"/>
            <a:ext cx="2985736"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534839" y="2278382"/>
            <a:ext cx="2985736"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43189" y="396242"/>
            <a:ext cx="6177386"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43189" y="2278382"/>
            <a:ext cx="6177386"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333679" y="9212582"/>
            <a:ext cx="2196404" cy="15632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43188" y="9212582"/>
            <a:ext cx="1578665" cy="15632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12/22/2023</a:t>
            </a:fld>
            <a:endParaRPr lang="en-US"/>
          </a:p>
        </p:txBody>
      </p:sp>
      <p:sp>
        <p:nvSpPr>
          <p:cNvPr id="6" name="Holder 6"/>
          <p:cNvSpPr>
            <a:spLocks noGrp="1"/>
          </p:cNvSpPr>
          <p:nvPr>
            <p:ph type="sldNum" sz="quarter" idx="7"/>
          </p:nvPr>
        </p:nvSpPr>
        <p:spPr>
          <a:xfrm>
            <a:off x="4941910" y="9212582"/>
            <a:ext cx="1578665" cy="15632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134014">
        <a:defRPr>
          <a:latin typeface="+mn-lt"/>
          <a:ea typeface="+mn-ea"/>
          <a:cs typeface="+mn-cs"/>
        </a:defRPr>
      </a:lvl2pPr>
      <a:lvl3pPr marL="268028">
        <a:defRPr>
          <a:latin typeface="+mn-lt"/>
          <a:ea typeface="+mn-ea"/>
          <a:cs typeface="+mn-cs"/>
        </a:defRPr>
      </a:lvl3pPr>
      <a:lvl4pPr marL="402042">
        <a:defRPr>
          <a:latin typeface="+mn-lt"/>
          <a:ea typeface="+mn-ea"/>
          <a:cs typeface="+mn-cs"/>
        </a:defRPr>
      </a:lvl4pPr>
      <a:lvl5pPr marL="536056">
        <a:defRPr>
          <a:latin typeface="+mn-lt"/>
          <a:ea typeface="+mn-ea"/>
          <a:cs typeface="+mn-cs"/>
        </a:defRPr>
      </a:lvl5pPr>
      <a:lvl6pPr marL="670069">
        <a:defRPr>
          <a:latin typeface="+mn-lt"/>
          <a:ea typeface="+mn-ea"/>
          <a:cs typeface="+mn-cs"/>
        </a:defRPr>
      </a:lvl6pPr>
      <a:lvl7pPr marL="804083">
        <a:defRPr>
          <a:latin typeface="+mn-lt"/>
          <a:ea typeface="+mn-ea"/>
          <a:cs typeface="+mn-cs"/>
        </a:defRPr>
      </a:lvl7pPr>
      <a:lvl8pPr marL="938097">
        <a:defRPr>
          <a:latin typeface="+mn-lt"/>
          <a:ea typeface="+mn-ea"/>
          <a:cs typeface="+mn-cs"/>
        </a:defRPr>
      </a:lvl8pPr>
      <a:lvl9pPr marL="1072111">
        <a:defRPr>
          <a:latin typeface="+mn-lt"/>
          <a:ea typeface="+mn-ea"/>
          <a:cs typeface="+mn-cs"/>
        </a:defRPr>
      </a:lvl9pPr>
    </p:bodyStyle>
    <p:otherStyle>
      <a:lvl1pPr marL="0">
        <a:defRPr>
          <a:latin typeface="+mn-lt"/>
          <a:ea typeface="+mn-ea"/>
          <a:cs typeface="+mn-cs"/>
        </a:defRPr>
      </a:lvl1pPr>
      <a:lvl2pPr marL="134014">
        <a:defRPr>
          <a:latin typeface="+mn-lt"/>
          <a:ea typeface="+mn-ea"/>
          <a:cs typeface="+mn-cs"/>
        </a:defRPr>
      </a:lvl2pPr>
      <a:lvl3pPr marL="268028">
        <a:defRPr>
          <a:latin typeface="+mn-lt"/>
          <a:ea typeface="+mn-ea"/>
          <a:cs typeface="+mn-cs"/>
        </a:defRPr>
      </a:lvl3pPr>
      <a:lvl4pPr marL="402042">
        <a:defRPr>
          <a:latin typeface="+mn-lt"/>
          <a:ea typeface="+mn-ea"/>
          <a:cs typeface="+mn-cs"/>
        </a:defRPr>
      </a:lvl4pPr>
      <a:lvl5pPr marL="536056">
        <a:defRPr>
          <a:latin typeface="+mn-lt"/>
          <a:ea typeface="+mn-ea"/>
          <a:cs typeface="+mn-cs"/>
        </a:defRPr>
      </a:lvl5pPr>
      <a:lvl6pPr marL="670069">
        <a:defRPr>
          <a:latin typeface="+mn-lt"/>
          <a:ea typeface="+mn-ea"/>
          <a:cs typeface="+mn-cs"/>
        </a:defRPr>
      </a:lvl6pPr>
      <a:lvl7pPr marL="804083">
        <a:defRPr>
          <a:latin typeface="+mn-lt"/>
          <a:ea typeface="+mn-ea"/>
          <a:cs typeface="+mn-cs"/>
        </a:defRPr>
      </a:lvl7pPr>
      <a:lvl8pPr marL="938097">
        <a:defRPr>
          <a:latin typeface="+mn-lt"/>
          <a:ea typeface="+mn-ea"/>
          <a:cs typeface="+mn-cs"/>
        </a:defRPr>
      </a:lvl8pPr>
      <a:lvl9pPr marL="107211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34.png"/><Relationship Id="rId3" Type="http://schemas.openxmlformats.org/officeDocument/2006/relationships/image" Target="../media/image13.png"/><Relationship Id="rId7" Type="http://schemas.openxmlformats.org/officeDocument/2006/relationships/image" Target="../media/image8.png"/><Relationship Id="rId12"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7.png"/><Relationship Id="rId11" Type="http://schemas.openxmlformats.org/officeDocument/2006/relationships/image" Target="../media/image33.png"/><Relationship Id="rId5" Type="http://schemas.openxmlformats.org/officeDocument/2006/relationships/image" Target="../media/image6.png"/><Relationship Id="rId10" Type="http://schemas.openxmlformats.org/officeDocument/2006/relationships/image" Target="../media/image37.png"/><Relationship Id="rId4" Type="http://schemas.openxmlformats.org/officeDocument/2006/relationships/image" Target="../media/image5.png"/><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32.png"/><Relationship Id="rId3" Type="http://schemas.openxmlformats.org/officeDocument/2006/relationships/image" Target="../media/image13.png"/><Relationship Id="rId7" Type="http://schemas.openxmlformats.org/officeDocument/2006/relationships/image" Target="../media/image8.png"/><Relationship Id="rId12"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7.png"/><Relationship Id="rId11" Type="http://schemas.openxmlformats.org/officeDocument/2006/relationships/image" Target="../media/image21.png"/><Relationship Id="rId5" Type="http://schemas.openxmlformats.org/officeDocument/2006/relationships/image" Target="../media/image6.png"/><Relationship Id="rId10" Type="http://schemas.openxmlformats.org/officeDocument/2006/relationships/image" Target="../media/image33.png"/><Relationship Id="rId4" Type="http://schemas.openxmlformats.org/officeDocument/2006/relationships/image" Target="../media/image5.png"/><Relationship Id="rId9" Type="http://schemas.openxmlformats.org/officeDocument/2006/relationships/image" Target="../media/image22.png"/><Relationship Id="rId14" Type="http://schemas.openxmlformats.org/officeDocument/2006/relationships/image" Target="../media/image38.png"/></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34.png"/><Relationship Id="rId3" Type="http://schemas.openxmlformats.org/officeDocument/2006/relationships/image" Target="../media/image13.png"/><Relationship Id="rId7" Type="http://schemas.openxmlformats.org/officeDocument/2006/relationships/image" Target="../media/image8.png"/><Relationship Id="rId12"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7.png"/><Relationship Id="rId11" Type="http://schemas.openxmlformats.org/officeDocument/2006/relationships/image" Target="../media/image33.png"/><Relationship Id="rId5" Type="http://schemas.openxmlformats.org/officeDocument/2006/relationships/image" Target="../media/image6.png"/><Relationship Id="rId10" Type="http://schemas.openxmlformats.org/officeDocument/2006/relationships/image" Target="../media/image39.png"/><Relationship Id="rId4" Type="http://schemas.openxmlformats.org/officeDocument/2006/relationships/image" Target="../media/image5.png"/><Relationship Id="rId9"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3.png"/><Relationship Id="rId7" Type="http://schemas.openxmlformats.org/officeDocument/2006/relationships/image" Target="../media/image8.png"/><Relationship Id="rId2" Type="http://schemas.openxmlformats.org/officeDocument/2006/relationships/image" Target="../media/image40.jpg"/><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13" Type="http://schemas.openxmlformats.org/officeDocument/2006/relationships/image" Target="../media/image53.png"/><Relationship Id="rId18" Type="http://schemas.openxmlformats.org/officeDocument/2006/relationships/image" Target="../media/image58.png"/><Relationship Id="rId26" Type="http://schemas.openxmlformats.org/officeDocument/2006/relationships/image" Target="../media/image66.png"/><Relationship Id="rId21" Type="http://schemas.openxmlformats.org/officeDocument/2006/relationships/image" Target="../media/image61.png"/><Relationship Id="rId34" Type="http://schemas.openxmlformats.org/officeDocument/2006/relationships/image" Target="../media/image6.png"/><Relationship Id="rId7" Type="http://schemas.openxmlformats.org/officeDocument/2006/relationships/image" Target="../media/image48.png"/><Relationship Id="rId12" Type="http://schemas.openxmlformats.org/officeDocument/2006/relationships/image" Target="../media/image52.png"/><Relationship Id="rId17" Type="http://schemas.openxmlformats.org/officeDocument/2006/relationships/image" Target="../media/image57.png"/><Relationship Id="rId25" Type="http://schemas.openxmlformats.org/officeDocument/2006/relationships/image" Target="../media/image65.png"/><Relationship Id="rId33" Type="http://schemas.openxmlformats.org/officeDocument/2006/relationships/image" Target="../media/image5.png"/><Relationship Id="rId2" Type="http://schemas.openxmlformats.org/officeDocument/2006/relationships/image" Target="../media/image4.png"/><Relationship Id="rId16" Type="http://schemas.openxmlformats.org/officeDocument/2006/relationships/image" Target="../media/image56.png"/><Relationship Id="rId20" Type="http://schemas.openxmlformats.org/officeDocument/2006/relationships/image" Target="../media/image60.png"/><Relationship Id="rId29"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47.jpg"/><Relationship Id="rId11" Type="http://schemas.openxmlformats.org/officeDocument/2006/relationships/image" Target="../media/image51.png"/><Relationship Id="rId24" Type="http://schemas.openxmlformats.org/officeDocument/2006/relationships/image" Target="../media/image64.png"/><Relationship Id="rId32" Type="http://schemas.openxmlformats.org/officeDocument/2006/relationships/image" Target="../media/image13.png"/><Relationship Id="rId37" Type="http://schemas.openxmlformats.org/officeDocument/2006/relationships/image" Target="../media/image9.png"/><Relationship Id="rId5" Type="http://schemas.openxmlformats.org/officeDocument/2006/relationships/image" Target="../media/image46.png"/><Relationship Id="rId15" Type="http://schemas.openxmlformats.org/officeDocument/2006/relationships/image" Target="../media/image55.png"/><Relationship Id="rId23" Type="http://schemas.openxmlformats.org/officeDocument/2006/relationships/image" Target="../media/image63.jpeg"/><Relationship Id="rId28" Type="http://schemas.openxmlformats.org/officeDocument/2006/relationships/image" Target="../media/image68.jpeg"/><Relationship Id="rId36" Type="http://schemas.openxmlformats.org/officeDocument/2006/relationships/image" Target="../media/image8.png"/><Relationship Id="rId10" Type="http://schemas.openxmlformats.org/officeDocument/2006/relationships/image" Target="file://localhost/Volumes/admin/Travaux%202015/Orangina/Ai/Logo%20Brasseries%20du%20Cameroun.png" TargetMode="External"/><Relationship Id="rId19" Type="http://schemas.openxmlformats.org/officeDocument/2006/relationships/image" Target="../media/image59.jpeg"/><Relationship Id="rId31" Type="http://schemas.openxmlformats.org/officeDocument/2006/relationships/image" Target="../media/image71.png"/><Relationship Id="rId4" Type="http://schemas.openxmlformats.org/officeDocument/2006/relationships/image" Target="../media/image45.jpg"/><Relationship Id="rId9" Type="http://schemas.openxmlformats.org/officeDocument/2006/relationships/image" Target="../media/image50.png"/><Relationship Id="rId14" Type="http://schemas.openxmlformats.org/officeDocument/2006/relationships/image" Target="../media/image54.png"/><Relationship Id="rId22" Type="http://schemas.openxmlformats.org/officeDocument/2006/relationships/image" Target="../media/image62.png"/><Relationship Id="rId27" Type="http://schemas.openxmlformats.org/officeDocument/2006/relationships/image" Target="../media/image67.jpeg"/><Relationship Id="rId30" Type="http://schemas.openxmlformats.org/officeDocument/2006/relationships/image" Target="../media/image70.jpg"/><Relationship Id="rId35" Type="http://schemas.openxmlformats.org/officeDocument/2006/relationships/image" Target="../media/image7.png"/><Relationship Id="rId8" Type="http://schemas.openxmlformats.org/officeDocument/2006/relationships/image" Target="../media/image49.png"/><Relationship Id="rId3" Type="http://schemas.openxmlformats.org/officeDocument/2006/relationships/image" Target="../media/image44.png"/></Relationships>
</file>

<file path=ppt/slides/_rels/slide1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72.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4.png"/><Relationship Id="rId7"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3.png"/><Relationship Id="rId7" Type="http://schemas.openxmlformats.org/officeDocument/2006/relationships/image" Target="../media/image8.png"/><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3.png"/><Relationship Id="rId4" Type="http://schemas.openxmlformats.org/officeDocument/2006/relationships/image" Target="../media/image5.pn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20.png"/><Relationship Id="rId5" Type="http://schemas.openxmlformats.org/officeDocument/2006/relationships/image" Target="../media/image7.png"/><Relationship Id="rId10" Type="http://schemas.openxmlformats.org/officeDocument/2006/relationships/image" Target="../media/image19.png"/><Relationship Id="rId4" Type="http://schemas.openxmlformats.org/officeDocument/2006/relationships/image" Target="../media/image6.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image" Target="../media/image8.png"/><Relationship Id="rId11" Type="http://schemas.openxmlformats.org/officeDocument/2006/relationships/image" Target="../media/image23.png"/><Relationship Id="rId5" Type="http://schemas.openxmlformats.org/officeDocument/2006/relationships/image" Target="../media/image7.png"/><Relationship Id="rId10" Type="http://schemas.openxmlformats.org/officeDocument/2006/relationships/image" Target="../media/image22.png"/><Relationship Id="rId4" Type="http://schemas.openxmlformats.org/officeDocument/2006/relationships/image" Target="../media/image6.png"/><Relationship Id="rId9" Type="http://schemas.openxmlformats.org/officeDocument/2006/relationships/image" Target="../media/image21.png"/><Relationship Id="rId14"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3.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7.png"/><Relationship Id="rId11" Type="http://schemas.openxmlformats.org/officeDocument/2006/relationships/image" Target="../media/image27.png"/><Relationship Id="rId5" Type="http://schemas.openxmlformats.org/officeDocument/2006/relationships/image" Target="../media/image6.png"/><Relationship Id="rId10" Type="http://schemas.openxmlformats.org/officeDocument/2006/relationships/image" Target="../media/image22.png"/><Relationship Id="rId4" Type="http://schemas.openxmlformats.org/officeDocument/2006/relationships/image" Target="../media/image5.pn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9.png"/><Relationship Id="rId3" Type="http://schemas.openxmlformats.org/officeDocument/2006/relationships/image" Target="../media/image22.png"/><Relationship Id="rId7"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image" Target="../media/image21.png"/><Relationship Id="rId1" Type="http://schemas.openxmlformats.org/officeDocument/2006/relationships/slideLayout" Target="../slideLayouts/slideLayout5.xml"/><Relationship Id="rId6" Type="http://schemas.openxmlformats.org/officeDocument/2006/relationships/image" Target="../media/image30.png"/><Relationship Id="rId11" Type="http://schemas.openxmlformats.org/officeDocument/2006/relationships/image" Target="../media/image7.png"/><Relationship Id="rId5" Type="http://schemas.openxmlformats.org/officeDocument/2006/relationships/image" Target="../media/image29.png"/><Relationship Id="rId10" Type="http://schemas.openxmlformats.org/officeDocument/2006/relationships/image" Target="../media/image6.png"/><Relationship Id="rId4" Type="http://schemas.openxmlformats.org/officeDocument/2006/relationships/image" Target="../media/image28.png"/><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3.png"/><Relationship Id="rId7" Type="http://schemas.openxmlformats.org/officeDocument/2006/relationships/image" Target="../media/image8.png"/><Relationship Id="rId12"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7.png"/><Relationship Id="rId11" Type="http://schemas.openxmlformats.org/officeDocument/2006/relationships/image" Target="../media/image32.png"/><Relationship Id="rId5" Type="http://schemas.openxmlformats.org/officeDocument/2006/relationships/image" Target="../media/image6.png"/><Relationship Id="rId10" Type="http://schemas.openxmlformats.org/officeDocument/2006/relationships/image" Target="../media/image31.png"/><Relationship Id="rId4" Type="http://schemas.openxmlformats.org/officeDocument/2006/relationships/image" Target="../media/image5.png"/><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png"/><Relationship Id="rId3" Type="http://schemas.openxmlformats.org/officeDocument/2006/relationships/image" Target="../media/image33.png"/><Relationship Id="rId7" Type="http://schemas.openxmlformats.org/officeDocument/2006/relationships/image" Target="../media/image36.png"/><Relationship Id="rId12" Type="http://schemas.openxmlformats.org/officeDocument/2006/relationships/image" Target="../media/image7.png"/><Relationship Id="rId2"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35.png"/><Relationship Id="rId11" Type="http://schemas.openxmlformats.org/officeDocument/2006/relationships/image" Target="../media/image6.png"/><Relationship Id="rId5" Type="http://schemas.openxmlformats.org/officeDocument/2006/relationships/image" Target="../media/image34.png"/><Relationship Id="rId10" Type="http://schemas.openxmlformats.org/officeDocument/2006/relationships/image" Target="../media/image5.png"/><Relationship Id="rId4" Type="http://schemas.openxmlformats.org/officeDocument/2006/relationships/image" Target="../media/image21.png"/><Relationship Id="rId9" Type="http://schemas.openxmlformats.org/officeDocument/2006/relationships/image" Target="../media/image13.png"/><Relationship Id="rId1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Image 3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5425" y="2477168"/>
            <a:ext cx="4727458" cy="4815850"/>
          </a:xfrm>
          <a:prstGeom prst="rect">
            <a:avLst/>
          </a:prstGeom>
        </p:spPr>
      </p:pic>
      <p:pic>
        <p:nvPicPr>
          <p:cNvPr id="43" name="Image 42"/>
          <p:cNvPicPr>
            <a:picLocks noChangeAspect="1"/>
          </p:cNvPicPr>
          <p:nvPr/>
        </p:nvPicPr>
        <p:blipFill rotWithShape="1">
          <a:blip r:embed="rId3">
            <a:extLst>
              <a:ext uri="{28A0092B-C50C-407E-A947-70E740481C1C}">
                <a14:useLocalDpi xmlns:a14="http://schemas.microsoft.com/office/drawing/2010/main" val="0"/>
              </a:ext>
            </a:extLst>
          </a:blip>
          <a:srcRect l="31205" t="1609"/>
          <a:stretch/>
        </p:blipFill>
        <p:spPr>
          <a:xfrm>
            <a:off x="-25400" y="-63500"/>
            <a:ext cx="7026945" cy="10061723"/>
          </a:xfrm>
          <a:prstGeom prst="rect">
            <a:avLst/>
          </a:prstGeom>
        </p:spPr>
      </p:pic>
      <p:sp>
        <p:nvSpPr>
          <p:cNvPr id="13" name="object 2"/>
          <p:cNvSpPr txBox="1">
            <a:spLocks noGrp="1"/>
          </p:cNvSpPr>
          <p:nvPr>
            <p:ph type="title"/>
          </p:nvPr>
        </p:nvSpPr>
        <p:spPr>
          <a:xfrm>
            <a:off x="1661027" y="8194421"/>
            <a:ext cx="3733718" cy="503355"/>
          </a:xfrm>
          <a:prstGeom prst="rect">
            <a:avLst/>
          </a:prstGeom>
        </p:spPr>
        <p:txBody>
          <a:bodyPr vert="horz" wrap="square" lIns="0" tIns="10807" rIns="0" bIns="0" rtlCol="0">
            <a:spAutoFit/>
          </a:bodyPr>
          <a:lstStyle/>
          <a:p>
            <a:pPr marL="12008" marR="4803" algn="ctr" rtl="0">
              <a:lnSpc>
                <a:spcPct val="100499"/>
              </a:lnSpc>
              <a:spcBef>
                <a:spcPts val="85"/>
              </a:spcBef>
            </a:pPr>
            <a:r>
              <a:rPr lang="fr-FR" sz="1600" b="1" spc="33" dirty="0">
                <a:solidFill>
                  <a:schemeClr val="tx1"/>
                </a:solidFill>
                <a:latin typeface="Metropolis Black" panose="00000A00000000000000" pitchFamily="50" charset="0"/>
              </a:rPr>
              <a:t>AUGMENTEZ LA PRODUCTIVITE DE VOS EXPLOITATIONS</a:t>
            </a:r>
          </a:p>
        </p:txBody>
      </p:sp>
      <p:sp>
        <p:nvSpPr>
          <p:cNvPr id="14" name="object 2"/>
          <p:cNvSpPr txBox="1">
            <a:spLocks/>
          </p:cNvSpPr>
          <p:nvPr/>
        </p:nvSpPr>
        <p:spPr>
          <a:xfrm>
            <a:off x="1160678" y="7677410"/>
            <a:ext cx="4827744" cy="503355"/>
          </a:xfrm>
          <a:prstGeom prst="rect">
            <a:avLst/>
          </a:prstGeom>
        </p:spPr>
        <p:txBody>
          <a:bodyPr vert="horz" wrap="square" lIns="0" tIns="10807" rIns="0" bIns="0" rtlCol="0">
            <a:spAutoFit/>
          </a:bodyPr>
          <a:lstStyle>
            <a:lvl1pPr>
              <a:defRPr>
                <a:latin typeface="+mj-lt"/>
                <a:ea typeface="+mj-ea"/>
                <a:cs typeface="+mj-cs"/>
              </a:defRPr>
            </a:lvl1pPr>
          </a:lstStyle>
          <a:p>
            <a:pPr marL="12008" marR="4803" algn="ctr">
              <a:lnSpc>
                <a:spcPct val="100499"/>
              </a:lnSpc>
              <a:spcBef>
                <a:spcPts val="85"/>
              </a:spcBef>
            </a:pPr>
            <a:r>
              <a:rPr lang="fr-CM" sz="1600" b="1" kern="0" spc="33" dirty="0">
                <a:latin typeface="Metropolis Black" panose="00000A00000000000000" pitchFamily="50" charset="0"/>
              </a:rPr>
              <a:t>NOS SOLUTIONS DIGITALES EN AGRICULTURE ET AGROALIMENTAIRE</a:t>
            </a:r>
          </a:p>
        </p:txBody>
      </p:sp>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472" y="-55745"/>
            <a:ext cx="2949972" cy="3813259"/>
          </a:xfrm>
          <a:prstGeom prst="rect">
            <a:avLst/>
          </a:prstGeom>
        </p:spPr>
      </p:pic>
      <p:pic>
        <p:nvPicPr>
          <p:cNvPr id="16" name="Image 15"/>
          <p:cNvPicPr>
            <a:picLocks noChangeAspect="1"/>
          </p:cNvPicPr>
          <p:nvPr/>
        </p:nvPicPr>
        <p:blipFill rotWithShape="1">
          <a:blip r:embed="rId5">
            <a:extLst>
              <a:ext uri="{28A0092B-C50C-407E-A947-70E740481C1C}">
                <a14:useLocalDpi xmlns:a14="http://schemas.microsoft.com/office/drawing/2010/main" val="0"/>
              </a:ext>
            </a:extLst>
          </a:blip>
          <a:srcRect r="47745"/>
          <a:stretch/>
        </p:blipFill>
        <p:spPr>
          <a:xfrm>
            <a:off x="5842922" y="8222819"/>
            <a:ext cx="1027828" cy="738962"/>
          </a:xfrm>
          <a:prstGeom prst="rect">
            <a:avLst/>
          </a:prstGeom>
        </p:spPr>
      </p:pic>
      <p:pic>
        <p:nvPicPr>
          <p:cNvPr id="17" name="Image 16"/>
          <p:cNvPicPr>
            <a:picLocks noChangeAspect="1"/>
          </p:cNvPicPr>
          <p:nvPr/>
        </p:nvPicPr>
        <p:blipFill rotWithShape="1">
          <a:blip r:embed="rId5">
            <a:extLst>
              <a:ext uri="{28A0092B-C50C-407E-A947-70E740481C1C}">
                <a14:useLocalDpi xmlns:a14="http://schemas.microsoft.com/office/drawing/2010/main" val="0"/>
              </a:ext>
            </a:extLst>
          </a:blip>
          <a:srcRect r="47745"/>
          <a:stretch/>
        </p:blipFill>
        <p:spPr>
          <a:xfrm flipH="1">
            <a:off x="12750" y="8222819"/>
            <a:ext cx="982971" cy="738962"/>
          </a:xfrm>
          <a:prstGeom prst="rect">
            <a:avLst/>
          </a:prstGeom>
        </p:spPr>
      </p:pic>
      <p:grpSp>
        <p:nvGrpSpPr>
          <p:cNvPr id="18" name="Groupe 17"/>
          <p:cNvGrpSpPr/>
          <p:nvPr/>
        </p:nvGrpSpPr>
        <p:grpSpPr>
          <a:xfrm>
            <a:off x="579531" y="9466797"/>
            <a:ext cx="5523352" cy="169053"/>
            <a:chOff x="8039296" y="10219374"/>
            <a:chExt cx="5077424" cy="205879"/>
          </a:xfrm>
        </p:grpSpPr>
        <p:pic>
          <p:nvPicPr>
            <p:cNvPr id="19" name="object 47"/>
            <p:cNvPicPr/>
            <p:nvPr/>
          </p:nvPicPr>
          <p:blipFill>
            <a:blip r:embed="rId6" cstate="print"/>
            <a:stretch>
              <a:fillRect/>
            </a:stretch>
          </p:blipFill>
          <p:spPr>
            <a:xfrm>
              <a:off x="8802338" y="10243480"/>
              <a:ext cx="227234" cy="140970"/>
            </a:xfrm>
            <a:prstGeom prst="rect">
              <a:avLst/>
            </a:prstGeom>
          </p:spPr>
        </p:pic>
        <p:sp>
          <p:nvSpPr>
            <p:cNvPr id="20" name="object 48"/>
            <p:cNvSpPr txBox="1"/>
            <p:nvPr/>
          </p:nvSpPr>
          <p:spPr>
            <a:xfrm>
              <a:off x="9041687" y="10263723"/>
              <a:ext cx="550545" cy="135765"/>
            </a:xfrm>
            <a:prstGeom prst="rect">
              <a:avLst/>
            </a:prstGeom>
          </p:spPr>
          <p:txBody>
            <a:bodyPr vert="horz" wrap="square" lIns="0" tIns="3723"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3723">
                <a:spcBef>
                  <a:spcPts val="29"/>
                </a:spcBef>
              </a:pPr>
              <a:r>
                <a:rPr sz="700" b="1" spc="-3" dirty="0">
                  <a:solidFill>
                    <a:srgbClr val="211F1F"/>
                  </a:solidFill>
                  <a:latin typeface="Calibri"/>
                  <a:cs typeface="Calibri"/>
                </a:rPr>
                <a:t>Kiosques urbain</a:t>
              </a:r>
              <a:endParaRPr sz="700" b="1" dirty="0">
                <a:latin typeface="Calibri"/>
                <a:cs typeface="Calibri"/>
              </a:endParaRPr>
            </a:p>
          </p:txBody>
        </p:sp>
        <p:grpSp>
          <p:nvGrpSpPr>
            <p:cNvPr id="21" name="object 49"/>
            <p:cNvGrpSpPr/>
            <p:nvPr/>
          </p:nvGrpSpPr>
          <p:grpSpPr>
            <a:xfrm>
              <a:off x="9743852" y="10270363"/>
              <a:ext cx="237183" cy="154890"/>
              <a:chOff x="4016946" y="10270363"/>
              <a:chExt cx="237183" cy="154890"/>
            </a:xfrm>
          </p:grpSpPr>
          <p:pic>
            <p:nvPicPr>
              <p:cNvPr id="36" name="object 50"/>
              <p:cNvPicPr/>
              <p:nvPr/>
            </p:nvPicPr>
            <p:blipFill>
              <a:blip r:embed="rId7" cstate="print"/>
              <a:stretch>
                <a:fillRect/>
              </a:stretch>
            </p:blipFill>
            <p:spPr>
              <a:xfrm>
                <a:off x="4091184" y="10270363"/>
                <a:ext cx="162945" cy="154890"/>
              </a:xfrm>
              <a:prstGeom prst="rect">
                <a:avLst/>
              </a:prstGeom>
            </p:spPr>
          </p:pic>
          <p:sp>
            <p:nvSpPr>
              <p:cNvPr id="37" name="object 51"/>
              <p:cNvSpPr/>
              <p:nvPr/>
            </p:nvSpPr>
            <p:spPr>
              <a:xfrm>
                <a:off x="4016946" y="10313210"/>
                <a:ext cx="34290" cy="33655"/>
              </a:xfrm>
              <a:custGeom>
                <a:avLst/>
                <a:gdLst/>
                <a:ahLst/>
                <a:cxnLst/>
                <a:rect l="l" t="t" r="r" b="b"/>
                <a:pathLst>
                  <a:path w="34289" h="33654">
                    <a:moveTo>
                      <a:pt x="26168" y="0"/>
                    </a:moveTo>
                    <a:lnTo>
                      <a:pt x="7537" y="0"/>
                    </a:lnTo>
                    <a:lnTo>
                      <a:pt x="0" y="7490"/>
                    </a:lnTo>
                    <a:lnTo>
                      <a:pt x="0" y="25994"/>
                    </a:lnTo>
                    <a:lnTo>
                      <a:pt x="7537" y="33486"/>
                    </a:lnTo>
                    <a:lnTo>
                      <a:pt x="26168" y="33486"/>
                    </a:lnTo>
                    <a:lnTo>
                      <a:pt x="33731" y="25994"/>
                    </a:lnTo>
                    <a:lnTo>
                      <a:pt x="33731" y="16743"/>
                    </a:lnTo>
                    <a:lnTo>
                      <a:pt x="33731" y="7490"/>
                    </a:lnTo>
                    <a:lnTo>
                      <a:pt x="26168" y="0"/>
                    </a:lnTo>
                    <a:close/>
                  </a:path>
                </a:pathLst>
              </a:custGeom>
              <a:solidFill>
                <a:srgbClr val="EB5B23"/>
              </a:solidFill>
            </p:spPr>
            <p:txBody>
              <a:bodyPr wrap="square" lIns="0" tIns="0" rIns="0" bIns="0" rtlCol="0"/>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endParaRPr sz="700" b="1"/>
              </a:p>
            </p:txBody>
          </p:sp>
        </p:grpSp>
        <p:sp>
          <p:nvSpPr>
            <p:cNvPr id="22" name="object 52"/>
            <p:cNvSpPr txBox="1"/>
            <p:nvPr/>
          </p:nvSpPr>
          <p:spPr>
            <a:xfrm>
              <a:off x="10008917" y="10274189"/>
              <a:ext cx="490854" cy="135765"/>
            </a:xfrm>
            <a:prstGeom prst="rect">
              <a:avLst/>
            </a:prstGeom>
          </p:spPr>
          <p:txBody>
            <a:bodyPr vert="horz" wrap="square" lIns="0" tIns="3723"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3723">
                <a:spcBef>
                  <a:spcPts val="29"/>
                </a:spcBef>
              </a:pPr>
              <a:r>
                <a:rPr sz="700" b="1" spc="-6" dirty="0">
                  <a:solidFill>
                    <a:srgbClr val="211F1F"/>
                  </a:solidFill>
                  <a:latin typeface="Calibri"/>
                  <a:cs typeface="Calibri"/>
                </a:rPr>
                <a:t>Écran</a:t>
              </a:r>
              <a:r>
                <a:rPr sz="700" b="1" spc="-3" dirty="0">
                  <a:solidFill>
                    <a:srgbClr val="211F1F"/>
                  </a:solidFill>
                  <a:latin typeface="Calibri"/>
                  <a:cs typeface="Calibri"/>
                </a:rPr>
                <a:t> </a:t>
              </a:r>
              <a:r>
                <a:rPr sz="700" b="1" spc="-7" dirty="0">
                  <a:solidFill>
                    <a:srgbClr val="211F1F"/>
                  </a:solidFill>
                  <a:latin typeface="Calibri"/>
                  <a:cs typeface="Calibri"/>
                </a:rPr>
                <a:t>Outdoor</a:t>
              </a:r>
              <a:endParaRPr sz="700" b="1" dirty="0">
                <a:latin typeface="Calibri"/>
                <a:cs typeface="Calibri"/>
              </a:endParaRPr>
            </a:p>
          </p:txBody>
        </p:sp>
        <p:sp>
          <p:nvSpPr>
            <p:cNvPr id="23" name="object 53"/>
            <p:cNvSpPr txBox="1"/>
            <p:nvPr/>
          </p:nvSpPr>
          <p:spPr>
            <a:xfrm>
              <a:off x="10909648" y="10260249"/>
              <a:ext cx="440056" cy="135765"/>
            </a:xfrm>
            <a:prstGeom prst="rect">
              <a:avLst/>
            </a:prstGeom>
          </p:spPr>
          <p:txBody>
            <a:bodyPr vert="horz" wrap="square" lIns="0" tIns="3723"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3723">
                <a:spcBef>
                  <a:spcPts val="29"/>
                </a:spcBef>
              </a:pPr>
              <a:r>
                <a:rPr sz="700" b="1" spc="-4" dirty="0">
                  <a:solidFill>
                    <a:srgbClr val="211F1F"/>
                  </a:solidFill>
                  <a:latin typeface="Calibri"/>
                  <a:cs typeface="Calibri"/>
                </a:rPr>
                <a:t>Cars </a:t>
              </a:r>
              <a:r>
                <a:rPr sz="700" b="1" spc="-3" dirty="0">
                  <a:solidFill>
                    <a:srgbClr val="211F1F"/>
                  </a:solidFill>
                  <a:latin typeface="Calibri"/>
                  <a:cs typeface="Calibri"/>
                </a:rPr>
                <a:t>podium</a:t>
              </a:r>
              <a:endParaRPr sz="700" b="1">
                <a:latin typeface="Calibri"/>
                <a:cs typeface="Calibri"/>
              </a:endParaRPr>
            </a:p>
          </p:txBody>
        </p:sp>
        <p:sp>
          <p:nvSpPr>
            <p:cNvPr id="24" name="object 54"/>
            <p:cNvSpPr/>
            <p:nvPr/>
          </p:nvSpPr>
          <p:spPr>
            <a:xfrm>
              <a:off x="10633322" y="10284168"/>
              <a:ext cx="248920" cy="102870"/>
            </a:xfrm>
            <a:custGeom>
              <a:avLst/>
              <a:gdLst/>
              <a:ahLst/>
              <a:cxnLst/>
              <a:rect l="l" t="t" r="r" b="b"/>
              <a:pathLst>
                <a:path w="248920" h="102870">
                  <a:moveTo>
                    <a:pt x="33731" y="36537"/>
                  </a:moveTo>
                  <a:lnTo>
                    <a:pt x="26162" y="29044"/>
                  </a:lnTo>
                  <a:lnTo>
                    <a:pt x="7543" y="29044"/>
                  </a:lnTo>
                  <a:lnTo>
                    <a:pt x="0" y="36537"/>
                  </a:lnTo>
                  <a:lnTo>
                    <a:pt x="0" y="55041"/>
                  </a:lnTo>
                  <a:lnTo>
                    <a:pt x="7543" y="62534"/>
                  </a:lnTo>
                  <a:lnTo>
                    <a:pt x="26162" y="62534"/>
                  </a:lnTo>
                  <a:lnTo>
                    <a:pt x="33731" y="55041"/>
                  </a:lnTo>
                  <a:lnTo>
                    <a:pt x="33731" y="45796"/>
                  </a:lnTo>
                  <a:lnTo>
                    <a:pt x="33731" y="36537"/>
                  </a:lnTo>
                  <a:close/>
                </a:path>
                <a:path w="248920" h="102870">
                  <a:moveTo>
                    <a:pt x="141884" y="75057"/>
                  </a:moveTo>
                  <a:lnTo>
                    <a:pt x="141859" y="72859"/>
                  </a:lnTo>
                  <a:lnTo>
                    <a:pt x="141859" y="70573"/>
                  </a:lnTo>
                  <a:lnTo>
                    <a:pt x="140169" y="69532"/>
                  </a:lnTo>
                  <a:lnTo>
                    <a:pt x="133743" y="69723"/>
                  </a:lnTo>
                  <a:lnTo>
                    <a:pt x="132410" y="70815"/>
                  </a:lnTo>
                  <a:lnTo>
                    <a:pt x="132600" y="75209"/>
                  </a:lnTo>
                  <a:lnTo>
                    <a:pt x="133997" y="76149"/>
                  </a:lnTo>
                  <a:lnTo>
                    <a:pt x="137020" y="76149"/>
                  </a:lnTo>
                  <a:lnTo>
                    <a:pt x="140246" y="76174"/>
                  </a:lnTo>
                  <a:lnTo>
                    <a:pt x="141884" y="75057"/>
                  </a:lnTo>
                  <a:close/>
                </a:path>
                <a:path w="248920" h="102870">
                  <a:moveTo>
                    <a:pt x="248856" y="50850"/>
                  </a:moveTo>
                  <a:lnTo>
                    <a:pt x="245440" y="48641"/>
                  </a:lnTo>
                  <a:lnTo>
                    <a:pt x="242392" y="46774"/>
                  </a:lnTo>
                  <a:lnTo>
                    <a:pt x="242392" y="55067"/>
                  </a:lnTo>
                  <a:lnTo>
                    <a:pt x="242366" y="61671"/>
                  </a:lnTo>
                  <a:lnTo>
                    <a:pt x="241719" y="65481"/>
                  </a:lnTo>
                  <a:lnTo>
                    <a:pt x="235292" y="65481"/>
                  </a:lnTo>
                  <a:lnTo>
                    <a:pt x="235292" y="61671"/>
                  </a:lnTo>
                  <a:lnTo>
                    <a:pt x="242366" y="61671"/>
                  </a:lnTo>
                  <a:lnTo>
                    <a:pt x="242366" y="55067"/>
                  </a:lnTo>
                  <a:lnTo>
                    <a:pt x="237972" y="55067"/>
                  </a:lnTo>
                  <a:lnTo>
                    <a:pt x="227774" y="54914"/>
                  </a:lnTo>
                  <a:lnTo>
                    <a:pt x="228396" y="54940"/>
                  </a:lnTo>
                  <a:lnTo>
                    <a:pt x="228523" y="70993"/>
                  </a:lnTo>
                  <a:lnTo>
                    <a:pt x="229666" y="72161"/>
                  </a:lnTo>
                  <a:lnTo>
                    <a:pt x="235813" y="72212"/>
                  </a:lnTo>
                  <a:lnTo>
                    <a:pt x="241820" y="72212"/>
                  </a:lnTo>
                  <a:lnTo>
                    <a:pt x="241820" y="81876"/>
                  </a:lnTo>
                  <a:lnTo>
                    <a:pt x="237299" y="81876"/>
                  </a:lnTo>
                  <a:lnTo>
                    <a:pt x="232841" y="81953"/>
                  </a:lnTo>
                  <a:lnTo>
                    <a:pt x="227850" y="81788"/>
                  </a:lnTo>
                  <a:lnTo>
                    <a:pt x="227203" y="80594"/>
                  </a:lnTo>
                  <a:lnTo>
                    <a:pt x="226936" y="79844"/>
                  </a:lnTo>
                  <a:lnTo>
                    <a:pt x="223583" y="74663"/>
                  </a:lnTo>
                  <a:lnTo>
                    <a:pt x="222465" y="72936"/>
                  </a:lnTo>
                  <a:lnTo>
                    <a:pt x="221221" y="72199"/>
                  </a:lnTo>
                  <a:lnTo>
                    <a:pt x="221221" y="85039"/>
                  </a:lnTo>
                  <a:lnTo>
                    <a:pt x="221107" y="91059"/>
                  </a:lnTo>
                  <a:lnTo>
                    <a:pt x="216293" y="95770"/>
                  </a:lnTo>
                  <a:lnTo>
                    <a:pt x="204711" y="95745"/>
                  </a:lnTo>
                  <a:lnTo>
                    <a:pt x="200113" y="91059"/>
                  </a:lnTo>
                  <a:lnTo>
                    <a:pt x="200063" y="88506"/>
                  </a:lnTo>
                  <a:lnTo>
                    <a:pt x="200101" y="82105"/>
                  </a:lnTo>
                  <a:lnTo>
                    <a:pt x="200139" y="79273"/>
                  </a:lnTo>
                  <a:lnTo>
                    <a:pt x="204838" y="74663"/>
                  </a:lnTo>
                  <a:lnTo>
                    <a:pt x="216496" y="74739"/>
                  </a:lnTo>
                  <a:lnTo>
                    <a:pt x="221183" y="79476"/>
                  </a:lnTo>
                  <a:lnTo>
                    <a:pt x="221221" y="85039"/>
                  </a:lnTo>
                  <a:lnTo>
                    <a:pt x="221221" y="72199"/>
                  </a:lnTo>
                  <a:lnTo>
                    <a:pt x="215798" y="68948"/>
                  </a:lnTo>
                  <a:lnTo>
                    <a:pt x="208153" y="68300"/>
                  </a:lnTo>
                  <a:lnTo>
                    <a:pt x="200710" y="71412"/>
                  </a:lnTo>
                  <a:lnTo>
                    <a:pt x="198386" y="73126"/>
                  </a:lnTo>
                  <a:lnTo>
                    <a:pt x="196469" y="75679"/>
                  </a:lnTo>
                  <a:lnTo>
                    <a:pt x="192951" y="81978"/>
                  </a:lnTo>
                  <a:lnTo>
                    <a:pt x="193205" y="82105"/>
                  </a:lnTo>
                  <a:lnTo>
                    <a:pt x="191211" y="81953"/>
                  </a:lnTo>
                  <a:lnTo>
                    <a:pt x="190550" y="81902"/>
                  </a:lnTo>
                  <a:lnTo>
                    <a:pt x="188556" y="81762"/>
                  </a:lnTo>
                  <a:lnTo>
                    <a:pt x="188468" y="80962"/>
                  </a:lnTo>
                  <a:lnTo>
                    <a:pt x="188379" y="80594"/>
                  </a:lnTo>
                  <a:lnTo>
                    <a:pt x="188264" y="76149"/>
                  </a:lnTo>
                  <a:lnTo>
                    <a:pt x="188252" y="69659"/>
                  </a:lnTo>
                  <a:lnTo>
                    <a:pt x="188252" y="63728"/>
                  </a:lnTo>
                  <a:lnTo>
                    <a:pt x="188252" y="57429"/>
                  </a:lnTo>
                  <a:lnTo>
                    <a:pt x="188277" y="14859"/>
                  </a:lnTo>
                  <a:lnTo>
                    <a:pt x="188912" y="14287"/>
                  </a:lnTo>
                  <a:lnTo>
                    <a:pt x="190944" y="14389"/>
                  </a:lnTo>
                  <a:lnTo>
                    <a:pt x="193802" y="14566"/>
                  </a:lnTo>
                  <a:lnTo>
                    <a:pt x="196646" y="14566"/>
                  </a:lnTo>
                  <a:lnTo>
                    <a:pt x="201409" y="14287"/>
                  </a:lnTo>
                  <a:lnTo>
                    <a:pt x="201752" y="14859"/>
                  </a:lnTo>
                  <a:lnTo>
                    <a:pt x="201828" y="47574"/>
                  </a:lnTo>
                  <a:lnTo>
                    <a:pt x="202844" y="48641"/>
                  </a:lnTo>
                  <a:lnTo>
                    <a:pt x="208076" y="48653"/>
                  </a:lnTo>
                  <a:lnTo>
                    <a:pt x="214884" y="48666"/>
                  </a:lnTo>
                  <a:lnTo>
                    <a:pt x="218833" y="48666"/>
                  </a:lnTo>
                  <a:lnTo>
                    <a:pt x="233705" y="48666"/>
                  </a:lnTo>
                  <a:lnTo>
                    <a:pt x="240474" y="52311"/>
                  </a:lnTo>
                  <a:lnTo>
                    <a:pt x="242392" y="55067"/>
                  </a:lnTo>
                  <a:lnTo>
                    <a:pt x="242392" y="46774"/>
                  </a:lnTo>
                  <a:lnTo>
                    <a:pt x="232956" y="26695"/>
                  </a:lnTo>
                  <a:lnTo>
                    <a:pt x="229984" y="14287"/>
                  </a:lnTo>
                  <a:lnTo>
                    <a:pt x="229857" y="13766"/>
                  </a:lnTo>
                  <a:lnTo>
                    <a:pt x="229857" y="41897"/>
                  </a:lnTo>
                  <a:lnTo>
                    <a:pt x="208648" y="41897"/>
                  </a:lnTo>
                  <a:lnTo>
                    <a:pt x="208648" y="14541"/>
                  </a:lnTo>
                  <a:lnTo>
                    <a:pt x="212001" y="14541"/>
                  </a:lnTo>
                  <a:lnTo>
                    <a:pt x="215252" y="14287"/>
                  </a:lnTo>
                  <a:lnTo>
                    <a:pt x="218452" y="14617"/>
                  </a:lnTo>
                  <a:lnTo>
                    <a:pt x="221284" y="14859"/>
                  </a:lnTo>
                  <a:lnTo>
                    <a:pt x="223583" y="16548"/>
                  </a:lnTo>
                  <a:lnTo>
                    <a:pt x="226352" y="26987"/>
                  </a:lnTo>
                  <a:lnTo>
                    <a:pt x="227977" y="34112"/>
                  </a:lnTo>
                  <a:lnTo>
                    <a:pt x="229857" y="41897"/>
                  </a:lnTo>
                  <a:lnTo>
                    <a:pt x="229857" y="13766"/>
                  </a:lnTo>
                  <a:lnTo>
                    <a:pt x="229387" y="11811"/>
                  </a:lnTo>
                  <a:lnTo>
                    <a:pt x="224599" y="8039"/>
                  </a:lnTo>
                  <a:lnTo>
                    <a:pt x="199301" y="7937"/>
                  </a:lnTo>
                  <a:lnTo>
                    <a:pt x="188963" y="8039"/>
                  </a:lnTo>
                  <a:lnTo>
                    <a:pt x="187972" y="7543"/>
                  </a:lnTo>
                  <a:lnTo>
                    <a:pt x="188112" y="6400"/>
                  </a:lnTo>
                  <a:lnTo>
                    <a:pt x="188315" y="4940"/>
                  </a:lnTo>
                  <a:lnTo>
                    <a:pt x="188252" y="4165"/>
                  </a:lnTo>
                  <a:lnTo>
                    <a:pt x="188112" y="990"/>
                  </a:lnTo>
                  <a:lnTo>
                    <a:pt x="187198" y="101"/>
                  </a:lnTo>
                  <a:lnTo>
                    <a:pt x="182257" y="0"/>
                  </a:lnTo>
                  <a:lnTo>
                    <a:pt x="182257" y="63779"/>
                  </a:lnTo>
                  <a:lnTo>
                    <a:pt x="181444" y="69481"/>
                  </a:lnTo>
                  <a:lnTo>
                    <a:pt x="180454" y="69532"/>
                  </a:lnTo>
                  <a:lnTo>
                    <a:pt x="179387" y="69634"/>
                  </a:lnTo>
                  <a:lnTo>
                    <a:pt x="152768" y="69634"/>
                  </a:lnTo>
                  <a:lnTo>
                    <a:pt x="151930" y="69659"/>
                  </a:lnTo>
                  <a:lnTo>
                    <a:pt x="151079" y="69634"/>
                  </a:lnTo>
                  <a:lnTo>
                    <a:pt x="148323" y="69850"/>
                  </a:lnTo>
                  <a:lnTo>
                    <a:pt x="147091" y="70840"/>
                  </a:lnTo>
                  <a:lnTo>
                    <a:pt x="147091" y="74980"/>
                  </a:lnTo>
                  <a:lnTo>
                    <a:pt x="148399" y="75984"/>
                  </a:lnTo>
                  <a:lnTo>
                    <a:pt x="151498" y="76200"/>
                  </a:lnTo>
                  <a:lnTo>
                    <a:pt x="152590" y="76149"/>
                  </a:lnTo>
                  <a:lnTo>
                    <a:pt x="181762" y="76149"/>
                  </a:lnTo>
                  <a:lnTo>
                    <a:pt x="181686" y="80314"/>
                  </a:lnTo>
                  <a:lnTo>
                    <a:pt x="181571" y="81762"/>
                  </a:lnTo>
                  <a:lnTo>
                    <a:pt x="179806" y="81902"/>
                  </a:lnTo>
                  <a:lnTo>
                    <a:pt x="152412" y="81902"/>
                  </a:lnTo>
                  <a:lnTo>
                    <a:pt x="123875" y="81953"/>
                  </a:lnTo>
                  <a:lnTo>
                    <a:pt x="123151" y="81318"/>
                  </a:lnTo>
                  <a:lnTo>
                    <a:pt x="120891" y="74663"/>
                  </a:lnTo>
                  <a:lnTo>
                    <a:pt x="120256" y="72758"/>
                  </a:lnTo>
                  <a:lnTo>
                    <a:pt x="116967" y="70472"/>
                  </a:lnTo>
                  <a:lnTo>
                    <a:pt x="116967" y="90982"/>
                  </a:lnTo>
                  <a:lnTo>
                    <a:pt x="112331" y="95719"/>
                  </a:lnTo>
                  <a:lnTo>
                    <a:pt x="100698" y="95796"/>
                  </a:lnTo>
                  <a:lnTo>
                    <a:pt x="95859" y="90982"/>
                  </a:lnTo>
                  <a:lnTo>
                    <a:pt x="95783" y="88430"/>
                  </a:lnTo>
                  <a:lnTo>
                    <a:pt x="95846" y="82283"/>
                  </a:lnTo>
                  <a:lnTo>
                    <a:pt x="95872" y="79476"/>
                  </a:lnTo>
                  <a:lnTo>
                    <a:pt x="100634" y="74739"/>
                  </a:lnTo>
                  <a:lnTo>
                    <a:pt x="112191" y="74701"/>
                  </a:lnTo>
                  <a:lnTo>
                    <a:pt x="116878" y="79273"/>
                  </a:lnTo>
                  <a:lnTo>
                    <a:pt x="116967" y="90982"/>
                  </a:lnTo>
                  <a:lnTo>
                    <a:pt x="116967" y="70472"/>
                  </a:lnTo>
                  <a:lnTo>
                    <a:pt x="113919" y="68338"/>
                  </a:lnTo>
                  <a:lnTo>
                    <a:pt x="99491" y="68110"/>
                  </a:lnTo>
                  <a:lnTo>
                    <a:pt x="92887" y="72313"/>
                  </a:lnTo>
                  <a:lnTo>
                    <a:pt x="89687" y="81457"/>
                  </a:lnTo>
                  <a:lnTo>
                    <a:pt x="88519" y="82283"/>
                  </a:lnTo>
                  <a:lnTo>
                    <a:pt x="85852" y="81902"/>
                  </a:lnTo>
                  <a:lnTo>
                    <a:pt x="84785" y="81762"/>
                  </a:lnTo>
                  <a:lnTo>
                    <a:pt x="83413" y="81902"/>
                  </a:lnTo>
                  <a:lnTo>
                    <a:pt x="81610" y="81902"/>
                  </a:lnTo>
                  <a:lnTo>
                    <a:pt x="81483" y="64198"/>
                  </a:lnTo>
                  <a:lnTo>
                    <a:pt x="82245" y="63728"/>
                  </a:lnTo>
                  <a:lnTo>
                    <a:pt x="84162" y="63754"/>
                  </a:lnTo>
                  <a:lnTo>
                    <a:pt x="94627" y="63779"/>
                  </a:lnTo>
                  <a:lnTo>
                    <a:pt x="182257" y="63779"/>
                  </a:lnTo>
                  <a:lnTo>
                    <a:pt x="182257" y="0"/>
                  </a:lnTo>
                  <a:lnTo>
                    <a:pt x="181787" y="12"/>
                  </a:lnTo>
                  <a:lnTo>
                    <a:pt x="181787" y="7048"/>
                  </a:lnTo>
                  <a:lnTo>
                    <a:pt x="181787" y="56883"/>
                  </a:lnTo>
                  <a:lnTo>
                    <a:pt x="181076" y="57429"/>
                  </a:lnTo>
                  <a:lnTo>
                    <a:pt x="167068" y="57365"/>
                  </a:lnTo>
                  <a:lnTo>
                    <a:pt x="131508" y="57378"/>
                  </a:lnTo>
                  <a:lnTo>
                    <a:pt x="82194" y="57429"/>
                  </a:lnTo>
                  <a:lnTo>
                    <a:pt x="81534" y="56730"/>
                  </a:lnTo>
                  <a:lnTo>
                    <a:pt x="81534" y="6896"/>
                  </a:lnTo>
                  <a:lnTo>
                    <a:pt x="82296" y="6400"/>
                  </a:lnTo>
                  <a:lnTo>
                    <a:pt x="84531" y="6400"/>
                  </a:lnTo>
                  <a:lnTo>
                    <a:pt x="131686" y="6464"/>
                  </a:lnTo>
                  <a:lnTo>
                    <a:pt x="181140" y="6400"/>
                  </a:lnTo>
                  <a:lnTo>
                    <a:pt x="181787" y="7048"/>
                  </a:lnTo>
                  <a:lnTo>
                    <a:pt x="181787" y="12"/>
                  </a:lnTo>
                  <a:lnTo>
                    <a:pt x="180174" y="25"/>
                  </a:lnTo>
                  <a:lnTo>
                    <a:pt x="76149" y="25"/>
                  </a:lnTo>
                  <a:lnTo>
                    <a:pt x="74968" y="990"/>
                  </a:lnTo>
                  <a:lnTo>
                    <a:pt x="74879" y="87147"/>
                  </a:lnTo>
                  <a:lnTo>
                    <a:pt x="76225" y="88430"/>
                  </a:lnTo>
                  <a:lnTo>
                    <a:pt x="81826" y="88582"/>
                  </a:lnTo>
                  <a:lnTo>
                    <a:pt x="84582" y="88607"/>
                  </a:lnTo>
                  <a:lnTo>
                    <a:pt x="88925" y="88430"/>
                  </a:lnTo>
                  <a:lnTo>
                    <a:pt x="89636" y="88950"/>
                  </a:lnTo>
                  <a:lnTo>
                    <a:pt x="92811" y="97980"/>
                  </a:lnTo>
                  <a:lnTo>
                    <a:pt x="98996" y="102247"/>
                  </a:lnTo>
                  <a:lnTo>
                    <a:pt x="114147" y="102095"/>
                  </a:lnTo>
                  <a:lnTo>
                    <a:pt x="120294" y="97663"/>
                  </a:lnTo>
                  <a:lnTo>
                    <a:pt x="120916" y="95796"/>
                  </a:lnTo>
                  <a:lnTo>
                    <a:pt x="123228" y="88950"/>
                  </a:lnTo>
                  <a:lnTo>
                    <a:pt x="123901" y="88506"/>
                  </a:lnTo>
                  <a:lnTo>
                    <a:pt x="125387" y="88506"/>
                  </a:lnTo>
                  <a:lnTo>
                    <a:pt x="158496" y="88544"/>
                  </a:lnTo>
                  <a:lnTo>
                    <a:pt x="193078" y="88506"/>
                  </a:lnTo>
                  <a:lnTo>
                    <a:pt x="193776" y="88925"/>
                  </a:lnTo>
                  <a:lnTo>
                    <a:pt x="197065" y="98031"/>
                  </a:lnTo>
                  <a:lnTo>
                    <a:pt x="203022" y="102196"/>
                  </a:lnTo>
                  <a:lnTo>
                    <a:pt x="218274" y="102146"/>
                  </a:lnTo>
                  <a:lnTo>
                    <a:pt x="224383" y="97751"/>
                  </a:lnTo>
                  <a:lnTo>
                    <a:pt x="225056" y="95770"/>
                  </a:lnTo>
                  <a:lnTo>
                    <a:pt x="227482" y="88747"/>
                  </a:lnTo>
                  <a:lnTo>
                    <a:pt x="228269" y="88506"/>
                  </a:lnTo>
                  <a:lnTo>
                    <a:pt x="229666" y="88506"/>
                  </a:lnTo>
                  <a:lnTo>
                    <a:pt x="234073" y="88557"/>
                  </a:lnTo>
                  <a:lnTo>
                    <a:pt x="235851" y="88506"/>
                  </a:lnTo>
                  <a:lnTo>
                    <a:pt x="238518" y="88430"/>
                  </a:lnTo>
                  <a:lnTo>
                    <a:pt x="242963" y="88582"/>
                  </a:lnTo>
                  <a:lnTo>
                    <a:pt x="245338" y="88633"/>
                  </a:lnTo>
                  <a:lnTo>
                    <a:pt x="246443" y="88430"/>
                  </a:lnTo>
                  <a:lnTo>
                    <a:pt x="247396" y="88252"/>
                  </a:lnTo>
                  <a:lnTo>
                    <a:pt x="248856" y="86245"/>
                  </a:lnTo>
                  <a:lnTo>
                    <a:pt x="248856" y="81953"/>
                  </a:lnTo>
                  <a:lnTo>
                    <a:pt x="248856" y="72186"/>
                  </a:lnTo>
                  <a:lnTo>
                    <a:pt x="248856" y="65481"/>
                  </a:lnTo>
                  <a:lnTo>
                    <a:pt x="248856" y="61671"/>
                  </a:lnTo>
                  <a:lnTo>
                    <a:pt x="248856" y="55067"/>
                  </a:lnTo>
                  <a:lnTo>
                    <a:pt x="248856" y="50850"/>
                  </a:lnTo>
                  <a:close/>
                </a:path>
              </a:pathLst>
            </a:custGeom>
            <a:solidFill>
              <a:srgbClr val="EB5B23"/>
            </a:solidFill>
          </p:spPr>
          <p:txBody>
            <a:bodyPr wrap="square" lIns="0" tIns="0" rIns="0" bIns="0" rtlCol="0"/>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endParaRPr sz="700" b="1"/>
            </a:p>
          </p:txBody>
        </p:sp>
        <p:grpSp>
          <p:nvGrpSpPr>
            <p:cNvPr id="25" name="object 55"/>
            <p:cNvGrpSpPr/>
            <p:nvPr/>
          </p:nvGrpSpPr>
          <p:grpSpPr>
            <a:xfrm>
              <a:off x="8039296" y="10264940"/>
              <a:ext cx="236340" cy="136946"/>
              <a:chOff x="2312390" y="10264940"/>
              <a:chExt cx="236340" cy="136946"/>
            </a:xfrm>
          </p:grpSpPr>
          <p:pic>
            <p:nvPicPr>
              <p:cNvPr id="34" name="object 56"/>
              <p:cNvPicPr/>
              <p:nvPr/>
            </p:nvPicPr>
            <p:blipFill>
              <a:blip r:embed="rId8" cstate="print"/>
              <a:stretch>
                <a:fillRect/>
              </a:stretch>
            </p:blipFill>
            <p:spPr>
              <a:xfrm>
                <a:off x="2385167" y="10264940"/>
                <a:ext cx="163563" cy="136946"/>
              </a:xfrm>
              <a:prstGeom prst="rect">
                <a:avLst/>
              </a:prstGeom>
            </p:spPr>
          </p:pic>
          <p:sp>
            <p:nvSpPr>
              <p:cNvPr id="35" name="object 57"/>
              <p:cNvSpPr/>
              <p:nvPr/>
            </p:nvSpPr>
            <p:spPr>
              <a:xfrm>
                <a:off x="2312390" y="10308274"/>
                <a:ext cx="34290" cy="33655"/>
              </a:xfrm>
              <a:custGeom>
                <a:avLst/>
                <a:gdLst/>
                <a:ahLst/>
                <a:cxnLst/>
                <a:rect l="l" t="t" r="r" b="b"/>
                <a:pathLst>
                  <a:path w="34289" h="33654">
                    <a:moveTo>
                      <a:pt x="26168" y="0"/>
                    </a:moveTo>
                    <a:lnTo>
                      <a:pt x="7543" y="0"/>
                    </a:lnTo>
                    <a:lnTo>
                      <a:pt x="0" y="7466"/>
                    </a:lnTo>
                    <a:lnTo>
                      <a:pt x="0" y="25970"/>
                    </a:lnTo>
                    <a:lnTo>
                      <a:pt x="7543" y="33461"/>
                    </a:lnTo>
                    <a:lnTo>
                      <a:pt x="26168" y="33461"/>
                    </a:lnTo>
                    <a:lnTo>
                      <a:pt x="33712" y="25970"/>
                    </a:lnTo>
                    <a:lnTo>
                      <a:pt x="33712" y="16743"/>
                    </a:lnTo>
                    <a:lnTo>
                      <a:pt x="33712" y="7466"/>
                    </a:lnTo>
                    <a:lnTo>
                      <a:pt x="26168" y="0"/>
                    </a:lnTo>
                    <a:close/>
                  </a:path>
                </a:pathLst>
              </a:custGeom>
              <a:solidFill>
                <a:srgbClr val="EB5B23"/>
              </a:solidFill>
            </p:spPr>
            <p:txBody>
              <a:bodyPr wrap="square" lIns="0" tIns="0" rIns="0" bIns="0" rtlCol="0"/>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endParaRPr sz="700" b="1"/>
              </a:p>
            </p:txBody>
          </p:sp>
        </p:grpSp>
        <p:sp>
          <p:nvSpPr>
            <p:cNvPr id="26" name="object 58"/>
            <p:cNvSpPr txBox="1"/>
            <p:nvPr/>
          </p:nvSpPr>
          <p:spPr>
            <a:xfrm>
              <a:off x="8290792" y="10258117"/>
              <a:ext cx="436879" cy="135765"/>
            </a:xfrm>
            <a:prstGeom prst="rect">
              <a:avLst/>
            </a:prstGeom>
          </p:spPr>
          <p:txBody>
            <a:bodyPr vert="horz" wrap="square" lIns="0" tIns="3723"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3723">
                <a:spcBef>
                  <a:spcPts val="29"/>
                </a:spcBef>
              </a:pPr>
              <a:r>
                <a:rPr sz="700" b="1" spc="-6" dirty="0">
                  <a:solidFill>
                    <a:srgbClr val="211F1F"/>
                  </a:solidFill>
                  <a:latin typeface="Calibri"/>
                  <a:cs typeface="Calibri"/>
                </a:rPr>
                <a:t>Écran</a:t>
              </a:r>
              <a:r>
                <a:rPr sz="700" b="1" spc="-4" dirty="0">
                  <a:solidFill>
                    <a:srgbClr val="211F1F"/>
                  </a:solidFill>
                  <a:latin typeface="Calibri"/>
                  <a:cs typeface="Calibri"/>
                </a:rPr>
                <a:t> indoor</a:t>
              </a:r>
              <a:endParaRPr sz="700" b="1" dirty="0">
                <a:latin typeface="Calibri"/>
                <a:cs typeface="Calibri"/>
              </a:endParaRPr>
            </a:p>
          </p:txBody>
        </p:sp>
        <p:sp>
          <p:nvSpPr>
            <p:cNvPr id="27" name="object 59"/>
            <p:cNvSpPr txBox="1"/>
            <p:nvPr/>
          </p:nvSpPr>
          <p:spPr>
            <a:xfrm>
              <a:off x="11750975" y="10260249"/>
              <a:ext cx="635634" cy="135765"/>
            </a:xfrm>
            <a:prstGeom prst="rect">
              <a:avLst/>
            </a:prstGeom>
          </p:spPr>
          <p:txBody>
            <a:bodyPr vert="horz" wrap="square" lIns="0" tIns="3723"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3723">
                <a:spcBef>
                  <a:spcPts val="29"/>
                </a:spcBef>
              </a:pPr>
              <a:r>
                <a:rPr sz="700" b="1" spc="-3" dirty="0">
                  <a:solidFill>
                    <a:srgbClr val="211F1F"/>
                  </a:solidFill>
                  <a:latin typeface="Calibri"/>
                  <a:cs typeface="Calibri"/>
                </a:rPr>
                <a:t>Solutions</a:t>
              </a:r>
              <a:r>
                <a:rPr sz="700" b="1" spc="2" dirty="0">
                  <a:solidFill>
                    <a:srgbClr val="211F1F"/>
                  </a:solidFill>
                  <a:latin typeface="Calibri"/>
                  <a:cs typeface="Calibri"/>
                </a:rPr>
                <a:t> </a:t>
              </a:r>
              <a:r>
                <a:rPr sz="700" b="1" spc="-2" dirty="0">
                  <a:solidFill>
                    <a:srgbClr val="211F1F"/>
                  </a:solidFill>
                  <a:latin typeface="Calibri"/>
                  <a:cs typeface="Calibri"/>
                </a:rPr>
                <a:t>Digitales</a:t>
              </a:r>
              <a:endParaRPr sz="700" b="1" dirty="0">
                <a:latin typeface="Calibri"/>
                <a:cs typeface="Calibri"/>
              </a:endParaRPr>
            </a:p>
          </p:txBody>
        </p:sp>
        <p:grpSp>
          <p:nvGrpSpPr>
            <p:cNvPr id="28" name="object 60"/>
            <p:cNvGrpSpPr/>
            <p:nvPr/>
          </p:nvGrpSpPr>
          <p:grpSpPr>
            <a:xfrm>
              <a:off x="11473137" y="10241155"/>
              <a:ext cx="260496" cy="156294"/>
              <a:chOff x="5746229" y="10241153"/>
              <a:chExt cx="260496" cy="156294"/>
            </a:xfrm>
          </p:grpSpPr>
          <p:sp>
            <p:nvSpPr>
              <p:cNvPr id="32" name="object 61"/>
              <p:cNvSpPr/>
              <p:nvPr/>
            </p:nvSpPr>
            <p:spPr>
              <a:xfrm>
                <a:off x="5746229" y="10313211"/>
                <a:ext cx="34290" cy="33655"/>
              </a:xfrm>
              <a:custGeom>
                <a:avLst/>
                <a:gdLst/>
                <a:ahLst/>
                <a:cxnLst/>
                <a:rect l="l" t="t" r="r" b="b"/>
                <a:pathLst>
                  <a:path w="34289" h="33654">
                    <a:moveTo>
                      <a:pt x="26193" y="0"/>
                    </a:moveTo>
                    <a:lnTo>
                      <a:pt x="7562" y="0"/>
                    </a:lnTo>
                    <a:lnTo>
                      <a:pt x="0" y="7490"/>
                    </a:lnTo>
                    <a:lnTo>
                      <a:pt x="0" y="25994"/>
                    </a:lnTo>
                    <a:lnTo>
                      <a:pt x="7562" y="33486"/>
                    </a:lnTo>
                    <a:lnTo>
                      <a:pt x="26193" y="33486"/>
                    </a:lnTo>
                    <a:lnTo>
                      <a:pt x="33731" y="25994"/>
                    </a:lnTo>
                    <a:lnTo>
                      <a:pt x="33731" y="16743"/>
                    </a:lnTo>
                    <a:lnTo>
                      <a:pt x="33731" y="7490"/>
                    </a:lnTo>
                    <a:lnTo>
                      <a:pt x="26193" y="0"/>
                    </a:lnTo>
                    <a:close/>
                  </a:path>
                </a:pathLst>
              </a:custGeom>
              <a:solidFill>
                <a:srgbClr val="EB5B23"/>
              </a:solidFill>
            </p:spPr>
            <p:txBody>
              <a:bodyPr wrap="square" lIns="0" tIns="0" rIns="0" bIns="0" rtlCol="0"/>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endParaRPr sz="700" b="1"/>
              </a:p>
            </p:txBody>
          </p:sp>
          <p:pic>
            <p:nvPicPr>
              <p:cNvPr id="33" name="object 62"/>
              <p:cNvPicPr/>
              <p:nvPr/>
            </p:nvPicPr>
            <p:blipFill>
              <a:blip r:embed="rId9" cstate="print"/>
              <a:stretch>
                <a:fillRect/>
              </a:stretch>
            </p:blipFill>
            <p:spPr>
              <a:xfrm>
                <a:off x="5815857" y="10241153"/>
                <a:ext cx="190868" cy="156294"/>
              </a:xfrm>
              <a:prstGeom prst="rect">
                <a:avLst/>
              </a:prstGeom>
            </p:spPr>
          </p:pic>
        </p:grpSp>
        <p:sp>
          <p:nvSpPr>
            <p:cNvPr id="29" name="object 63"/>
            <p:cNvSpPr/>
            <p:nvPr/>
          </p:nvSpPr>
          <p:spPr>
            <a:xfrm>
              <a:off x="12430156" y="10313212"/>
              <a:ext cx="34290" cy="33655"/>
            </a:xfrm>
            <a:custGeom>
              <a:avLst/>
              <a:gdLst/>
              <a:ahLst/>
              <a:cxnLst/>
              <a:rect l="l" t="t" r="r" b="b"/>
              <a:pathLst>
                <a:path w="34290" h="33654">
                  <a:moveTo>
                    <a:pt x="26161" y="0"/>
                  </a:moveTo>
                  <a:lnTo>
                    <a:pt x="7492" y="0"/>
                  </a:lnTo>
                  <a:lnTo>
                    <a:pt x="0" y="7490"/>
                  </a:lnTo>
                  <a:lnTo>
                    <a:pt x="0" y="25994"/>
                  </a:lnTo>
                  <a:lnTo>
                    <a:pt x="7492" y="33486"/>
                  </a:lnTo>
                  <a:lnTo>
                    <a:pt x="26161" y="33486"/>
                  </a:lnTo>
                  <a:lnTo>
                    <a:pt x="33718" y="25994"/>
                  </a:lnTo>
                  <a:lnTo>
                    <a:pt x="33718" y="16743"/>
                  </a:lnTo>
                  <a:lnTo>
                    <a:pt x="33718" y="7490"/>
                  </a:lnTo>
                  <a:lnTo>
                    <a:pt x="26161" y="0"/>
                  </a:lnTo>
                  <a:close/>
                </a:path>
              </a:pathLst>
            </a:custGeom>
            <a:solidFill>
              <a:srgbClr val="EB5B23"/>
            </a:solidFill>
          </p:spPr>
          <p:txBody>
            <a:bodyPr wrap="square" lIns="0" tIns="0" rIns="0" bIns="0" rtlCol="0"/>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endParaRPr sz="700" b="1"/>
            </a:p>
          </p:txBody>
        </p:sp>
        <p:sp>
          <p:nvSpPr>
            <p:cNvPr id="30" name="object 64"/>
            <p:cNvSpPr txBox="1"/>
            <p:nvPr/>
          </p:nvSpPr>
          <p:spPr>
            <a:xfrm>
              <a:off x="12632215" y="10260249"/>
              <a:ext cx="484505" cy="135765"/>
            </a:xfrm>
            <a:prstGeom prst="rect">
              <a:avLst/>
            </a:prstGeom>
          </p:spPr>
          <p:txBody>
            <a:bodyPr vert="horz" wrap="square" lIns="0" tIns="3723"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3723">
                <a:spcBef>
                  <a:spcPts val="29"/>
                </a:spcBef>
              </a:pPr>
              <a:r>
                <a:rPr sz="700" b="1" spc="-2" dirty="0">
                  <a:solidFill>
                    <a:srgbClr val="211F1F"/>
                  </a:solidFill>
                  <a:latin typeface="Calibri"/>
                  <a:cs typeface="Calibri"/>
                </a:rPr>
                <a:t>Évènementiel</a:t>
              </a:r>
              <a:endParaRPr sz="700" b="1">
                <a:latin typeface="Calibri"/>
                <a:cs typeface="Calibri"/>
              </a:endParaRPr>
            </a:p>
          </p:txBody>
        </p:sp>
        <p:pic>
          <p:nvPicPr>
            <p:cNvPr id="31" name="object 65"/>
            <p:cNvPicPr/>
            <p:nvPr/>
          </p:nvPicPr>
          <p:blipFill>
            <a:blip r:embed="rId10" cstate="print"/>
            <a:stretch>
              <a:fillRect/>
            </a:stretch>
          </p:blipFill>
          <p:spPr>
            <a:xfrm>
              <a:off x="12495037" y="10219374"/>
              <a:ext cx="165242" cy="157460"/>
            </a:xfrm>
            <a:prstGeom prst="rect">
              <a:avLst/>
            </a:prstGeom>
          </p:spPr>
        </p:pic>
      </p:grpSp>
      <p:pic>
        <p:nvPicPr>
          <p:cNvPr id="41" name="Image 4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964846" y="4374833"/>
            <a:ext cx="1022049" cy="1020523"/>
          </a:xfrm>
          <a:prstGeom prst="rect">
            <a:avLst/>
          </a:prstGeom>
        </p:spPr>
      </p:pic>
      <p:pic>
        <p:nvPicPr>
          <p:cNvPr id="2" name="Image 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893571" y="3290073"/>
            <a:ext cx="3154680" cy="3152729"/>
          </a:xfrm>
          <a:prstGeom prst="rect">
            <a:avLst/>
          </a:prstGeom>
        </p:spPr>
      </p:pic>
      <p:pic>
        <p:nvPicPr>
          <p:cNvPr id="39" name="Image 38"/>
          <p:cNvPicPr>
            <a:picLocks noChangeAspect="1"/>
          </p:cNvPicPr>
          <p:nvPr/>
        </p:nvPicPr>
        <p:blipFill rotWithShape="1">
          <a:blip r:embed="rId13" cstate="print">
            <a:extLst>
              <a:ext uri="{28A0092B-C50C-407E-A947-70E740481C1C}">
                <a14:useLocalDpi xmlns:a14="http://schemas.microsoft.com/office/drawing/2010/main" val="0"/>
              </a:ext>
            </a:extLst>
          </a:blip>
          <a:srcRect l="9640" t="33102" r="10706" b="31588"/>
          <a:stretch/>
        </p:blipFill>
        <p:spPr>
          <a:xfrm>
            <a:off x="4214519" y="311317"/>
            <a:ext cx="2424161" cy="537532"/>
          </a:xfrm>
          <a:prstGeom prst="rect">
            <a:avLst/>
          </a:prstGeom>
        </p:spPr>
      </p:pic>
    </p:spTree>
    <p:extLst>
      <p:ext uri="{BB962C8B-B14F-4D97-AF65-F5344CB8AC3E}">
        <p14:creationId xmlns:p14="http://schemas.microsoft.com/office/powerpoint/2010/main" val="2888669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3697620" y="5745745"/>
            <a:ext cx="3232998" cy="4179110"/>
          </a:xfrm>
          <a:prstGeom prst="rect">
            <a:avLst/>
          </a:prstGeom>
        </p:spPr>
      </p:pic>
      <p:sp>
        <p:nvSpPr>
          <p:cNvPr id="10" name="object 27">
            <a:extLst>
              <a:ext uri="{FF2B5EF4-FFF2-40B4-BE49-F238E27FC236}">
                <a16:creationId xmlns="" xmlns:a16="http://schemas.microsoft.com/office/drawing/2014/main" id="{91154035-270D-E6BC-E757-BB03801D145C}"/>
              </a:ext>
            </a:extLst>
          </p:cNvPr>
          <p:cNvSpPr txBox="1"/>
          <p:nvPr/>
        </p:nvSpPr>
        <p:spPr>
          <a:xfrm>
            <a:off x="499539" y="3334998"/>
            <a:ext cx="5933827" cy="2262029"/>
          </a:xfrm>
          <a:prstGeom prst="rect">
            <a:avLst/>
          </a:prstGeom>
          <a:solidFill>
            <a:schemeClr val="bg1">
              <a:lumMod val="85000"/>
              <a:alpha val="0"/>
            </a:schemeClr>
          </a:solidFill>
        </p:spPr>
        <p:txBody>
          <a:bodyPr vert="horz" wrap="square" lIns="0" tIns="40005" rIns="0" bIns="0" rtlCol="0">
            <a:spAutoFit/>
          </a:bodyPr>
          <a:lstStyle/>
          <a:p>
            <a:pPr marL="12700" marR="5080" algn="just">
              <a:lnSpc>
                <a:spcPct val="113100"/>
              </a:lnSpc>
            </a:pPr>
            <a:r>
              <a:rPr lang="fr-CM" sz="1200" dirty="0">
                <a:latin typeface="Aeonik" panose="02010503030300000000" pitchFamily="50" charset="0"/>
                <a:cs typeface="Arial"/>
              </a:rPr>
              <a:t>Garder un œil en permanence sur son bétail et/ou sur son exploitation agricole, est le souhait de très nombreux éleveurs / agriculteurs.</a:t>
            </a:r>
          </a:p>
          <a:p>
            <a:pPr marL="12700" marR="5080" algn="just">
              <a:lnSpc>
                <a:spcPct val="113100"/>
              </a:lnSpc>
            </a:pPr>
            <a:endParaRPr lang="fr-CM" sz="300" dirty="0">
              <a:latin typeface="Aeonik" panose="02010503030300000000" pitchFamily="50" charset="0"/>
              <a:cs typeface="Arial"/>
            </a:endParaRPr>
          </a:p>
          <a:p>
            <a:pPr marL="12700" marR="5080" algn="just">
              <a:lnSpc>
                <a:spcPct val="113100"/>
              </a:lnSpc>
            </a:pPr>
            <a:r>
              <a:rPr lang="fr-CM" sz="1200" dirty="0">
                <a:latin typeface="Aeonik" panose="02010503030300000000" pitchFamily="50" charset="0"/>
                <a:cs typeface="Arial"/>
              </a:rPr>
              <a:t>En effet, la volonté de pouvoir visualiser à distance et à tout moment ce qui se passe en période de production, d’entretien des champs ou de stabulation du bétail, et ceci d’un simple geste sur son smartphone, améliorer l’efficacité du suivi des exploitations et du bétail.</a:t>
            </a:r>
          </a:p>
          <a:p>
            <a:pPr marL="12700" marR="5080" algn="just">
              <a:lnSpc>
                <a:spcPct val="113100"/>
              </a:lnSpc>
            </a:pPr>
            <a:endParaRPr lang="fr-CM" sz="300" dirty="0">
              <a:latin typeface="Aeonik" panose="02010503030300000000" pitchFamily="50" charset="0"/>
              <a:cs typeface="Arial"/>
            </a:endParaRPr>
          </a:p>
          <a:p>
            <a:pPr marL="12700" marR="5080" algn="just">
              <a:lnSpc>
                <a:spcPct val="113100"/>
              </a:lnSpc>
            </a:pPr>
            <a:r>
              <a:rPr lang="fr-CM" sz="1200" dirty="0">
                <a:latin typeface="Aeonik" panose="02010503030300000000" pitchFamily="50" charset="0"/>
                <a:cs typeface="Arial"/>
              </a:rPr>
              <a:t>Au delà de la surveillance des exploitations agricoles ou du bétails, installer nos cameras de surveillance agricoles solaires et connectées permet également de plus facilement se rendre compte d’un éventuel problème dans la plantation sans forcément être sur place et ainsi gagner en réactivité et en productivité. </a:t>
            </a:r>
          </a:p>
        </p:txBody>
      </p:sp>
      <p:sp>
        <p:nvSpPr>
          <p:cNvPr id="30" name="AutoShape 10" descr="Fruit&amp;#39;is Cameroun - Home | Facebook">
            <a:extLst>
              <a:ext uri="{FF2B5EF4-FFF2-40B4-BE49-F238E27FC236}">
                <a16:creationId xmlns="" xmlns:a16="http://schemas.microsoft.com/office/drawing/2014/main" id="{F53F674B-9546-C0E7-4B46-ECD7E529390A}"/>
              </a:ext>
            </a:extLst>
          </p:cNvPr>
          <p:cNvSpPr>
            <a:spLocks noChangeAspect="1" noChangeArrowheads="1"/>
          </p:cNvSpPr>
          <p:nvPr/>
        </p:nvSpPr>
        <p:spPr bwMode="auto">
          <a:xfrm>
            <a:off x="1328535" y="5677071"/>
            <a:ext cx="89341" cy="893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6802" tIns="13401" rIns="26802" bIns="13401" numCol="1" anchor="t" anchorCtr="0" compatLnSpc="1">
            <a:prstTxWarp prst="textNoShape">
              <a:avLst/>
            </a:prstTxWarp>
          </a:bodyPr>
          <a:lstStyle/>
          <a:p>
            <a:endParaRPr lang="fr-FR" sz="528"/>
          </a:p>
        </p:txBody>
      </p:sp>
      <p:sp>
        <p:nvSpPr>
          <p:cNvPr id="31" name="AutoShape 12" descr="Fruit&amp;#39;is Cameroun - Home | Facebook">
            <a:extLst>
              <a:ext uri="{FF2B5EF4-FFF2-40B4-BE49-F238E27FC236}">
                <a16:creationId xmlns="" xmlns:a16="http://schemas.microsoft.com/office/drawing/2014/main" id="{C400F470-814A-0517-0A0D-0CD45FDD74C5}"/>
              </a:ext>
            </a:extLst>
          </p:cNvPr>
          <p:cNvSpPr>
            <a:spLocks noChangeAspect="1" noChangeArrowheads="1"/>
          </p:cNvSpPr>
          <p:nvPr/>
        </p:nvSpPr>
        <p:spPr bwMode="auto">
          <a:xfrm>
            <a:off x="1373205" y="5721742"/>
            <a:ext cx="89341" cy="893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6802" tIns="13401" rIns="26802" bIns="13401" numCol="1" anchor="t" anchorCtr="0" compatLnSpc="1">
            <a:prstTxWarp prst="textNoShape">
              <a:avLst/>
            </a:prstTxWarp>
          </a:bodyPr>
          <a:lstStyle/>
          <a:p>
            <a:endParaRPr lang="fr-FR" sz="528"/>
          </a:p>
        </p:txBody>
      </p:sp>
      <p:sp>
        <p:nvSpPr>
          <p:cNvPr id="32" name="AutoShape 14" descr="Fruit&amp;#39;is Cameroun - Home | Facebook">
            <a:extLst>
              <a:ext uri="{FF2B5EF4-FFF2-40B4-BE49-F238E27FC236}">
                <a16:creationId xmlns="" xmlns:a16="http://schemas.microsoft.com/office/drawing/2014/main" id="{A9D6A76C-4944-5194-98D6-B82525152DBD}"/>
              </a:ext>
            </a:extLst>
          </p:cNvPr>
          <p:cNvSpPr>
            <a:spLocks noChangeAspect="1" noChangeArrowheads="1"/>
          </p:cNvSpPr>
          <p:nvPr/>
        </p:nvSpPr>
        <p:spPr bwMode="auto">
          <a:xfrm>
            <a:off x="1417876" y="5766412"/>
            <a:ext cx="89341" cy="893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6802" tIns="13401" rIns="26802" bIns="13401" numCol="1" anchor="t" anchorCtr="0" compatLnSpc="1">
            <a:prstTxWarp prst="textNoShape">
              <a:avLst/>
            </a:prstTxWarp>
          </a:bodyPr>
          <a:lstStyle/>
          <a:p>
            <a:endParaRPr lang="fr-FR" sz="528"/>
          </a:p>
        </p:txBody>
      </p:sp>
      <p:pic>
        <p:nvPicPr>
          <p:cNvPr id="23" name="Imag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3" y="1"/>
            <a:ext cx="2319334" cy="1655222"/>
          </a:xfrm>
          <a:prstGeom prst="rect">
            <a:avLst/>
          </a:prstGeom>
        </p:spPr>
      </p:pic>
      <p:sp>
        <p:nvSpPr>
          <p:cNvPr id="26" name="ZoneTexte 71"/>
          <p:cNvSpPr txBox="1"/>
          <p:nvPr/>
        </p:nvSpPr>
        <p:spPr>
          <a:xfrm>
            <a:off x="2783931" y="865935"/>
            <a:ext cx="3705083" cy="707886"/>
          </a:xfrm>
          <a:prstGeom prst="rect">
            <a:avLst/>
          </a:prstGeom>
          <a:noFill/>
          <a:ln>
            <a:noFill/>
          </a:ln>
        </p:spPr>
        <p:txBody>
          <a:bodyPr wrap="square"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algn="r"/>
            <a:r>
              <a:rPr lang="fr-FR" sz="2000" b="1" cap="small" dirty="0">
                <a:latin typeface="Metropolis Black" panose="00000A00000000000000" pitchFamily="50" charset="0"/>
                <a:cs typeface="Arial"/>
              </a:rPr>
              <a:t>pour booster la production agricole </a:t>
            </a:r>
            <a:endParaRPr lang="fr-FR" sz="2000" b="1" dirty="0">
              <a:latin typeface="Metropolis Black" panose="00000A00000000000000" pitchFamily="50" charset="0"/>
            </a:endParaRPr>
          </a:p>
        </p:txBody>
      </p:sp>
      <p:sp>
        <p:nvSpPr>
          <p:cNvPr id="28" name="object 18"/>
          <p:cNvSpPr/>
          <p:nvPr/>
        </p:nvSpPr>
        <p:spPr>
          <a:xfrm>
            <a:off x="4223211" y="1360951"/>
            <a:ext cx="1006750" cy="45719"/>
          </a:xfrm>
          <a:custGeom>
            <a:avLst/>
            <a:gdLst/>
            <a:ahLst/>
            <a:cxnLst/>
            <a:rect l="l" t="t" r="r" b="b"/>
            <a:pathLst>
              <a:path w="1192529">
                <a:moveTo>
                  <a:pt x="0" y="0"/>
                </a:moveTo>
                <a:lnTo>
                  <a:pt x="1192089" y="0"/>
                </a:lnTo>
              </a:path>
            </a:pathLst>
          </a:custGeom>
          <a:ln w="28575">
            <a:solidFill>
              <a:srgbClr val="FF7900"/>
            </a:solidFill>
          </a:ln>
        </p:spPr>
        <p:txBody>
          <a:bodyPr wrap="square" lIns="0" tIns="0" rIns="0" bIns="0" rtlCol="0"/>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algn="r"/>
            <a:endParaRPr sz="1100" dirty="0"/>
          </a:p>
        </p:txBody>
      </p:sp>
      <p:grpSp>
        <p:nvGrpSpPr>
          <p:cNvPr id="29" name="Groupe 28"/>
          <p:cNvGrpSpPr/>
          <p:nvPr/>
        </p:nvGrpSpPr>
        <p:grpSpPr>
          <a:xfrm>
            <a:off x="579531" y="9466797"/>
            <a:ext cx="5523352" cy="169053"/>
            <a:chOff x="8039296" y="10219374"/>
            <a:chExt cx="5077424" cy="205879"/>
          </a:xfrm>
        </p:grpSpPr>
        <p:pic>
          <p:nvPicPr>
            <p:cNvPr id="33" name="object 47"/>
            <p:cNvPicPr/>
            <p:nvPr/>
          </p:nvPicPr>
          <p:blipFill>
            <a:blip r:embed="rId4" cstate="print"/>
            <a:stretch>
              <a:fillRect/>
            </a:stretch>
          </p:blipFill>
          <p:spPr>
            <a:xfrm>
              <a:off x="8802338" y="10243480"/>
              <a:ext cx="227234" cy="140970"/>
            </a:xfrm>
            <a:prstGeom prst="rect">
              <a:avLst/>
            </a:prstGeom>
          </p:spPr>
        </p:pic>
        <p:sp>
          <p:nvSpPr>
            <p:cNvPr id="41" name="object 48"/>
            <p:cNvSpPr txBox="1"/>
            <p:nvPr/>
          </p:nvSpPr>
          <p:spPr>
            <a:xfrm>
              <a:off x="9041687" y="10263723"/>
              <a:ext cx="550545" cy="135765"/>
            </a:xfrm>
            <a:prstGeom prst="rect">
              <a:avLst/>
            </a:prstGeom>
          </p:spPr>
          <p:txBody>
            <a:bodyPr vert="horz" wrap="square" lIns="0" tIns="3723"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3723">
                <a:spcBef>
                  <a:spcPts val="29"/>
                </a:spcBef>
              </a:pPr>
              <a:r>
                <a:rPr sz="700" b="1" spc="-3" dirty="0">
                  <a:solidFill>
                    <a:srgbClr val="211F1F"/>
                  </a:solidFill>
                  <a:latin typeface="Calibri"/>
                  <a:cs typeface="Calibri"/>
                </a:rPr>
                <a:t>Kiosques urbain</a:t>
              </a:r>
              <a:endParaRPr sz="700" b="1">
                <a:latin typeface="Calibri"/>
                <a:cs typeface="Calibri"/>
              </a:endParaRPr>
            </a:p>
          </p:txBody>
        </p:sp>
        <p:grpSp>
          <p:nvGrpSpPr>
            <p:cNvPr id="42" name="object 49"/>
            <p:cNvGrpSpPr/>
            <p:nvPr/>
          </p:nvGrpSpPr>
          <p:grpSpPr>
            <a:xfrm>
              <a:off x="9743852" y="10270363"/>
              <a:ext cx="237183" cy="154890"/>
              <a:chOff x="4016946" y="10270363"/>
              <a:chExt cx="237183" cy="154890"/>
            </a:xfrm>
          </p:grpSpPr>
          <p:pic>
            <p:nvPicPr>
              <p:cNvPr id="57" name="object 50"/>
              <p:cNvPicPr/>
              <p:nvPr/>
            </p:nvPicPr>
            <p:blipFill>
              <a:blip r:embed="rId5" cstate="print"/>
              <a:stretch>
                <a:fillRect/>
              </a:stretch>
            </p:blipFill>
            <p:spPr>
              <a:xfrm>
                <a:off x="4091184" y="10270363"/>
                <a:ext cx="162945" cy="154890"/>
              </a:xfrm>
              <a:prstGeom prst="rect">
                <a:avLst/>
              </a:prstGeom>
            </p:spPr>
          </p:pic>
          <p:sp>
            <p:nvSpPr>
              <p:cNvPr id="58" name="object 51"/>
              <p:cNvSpPr/>
              <p:nvPr/>
            </p:nvSpPr>
            <p:spPr>
              <a:xfrm>
                <a:off x="4016946" y="10313210"/>
                <a:ext cx="34290" cy="33655"/>
              </a:xfrm>
              <a:custGeom>
                <a:avLst/>
                <a:gdLst/>
                <a:ahLst/>
                <a:cxnLst/>
                <a:rect l="l" t="t" r="r" b="b"/>
                <a:pathLst>
                  <a:path w="34289" h="33654">
                    <a:moveTo>
                      <a:pt x="26168" y="0"/>
                    </a:moveTo>
                    <a:lnTo>
                      <a:pt x="7537" y="0"/>
                    </a:lnTo>
                    <a:lnTo>
                      <a:pt x="0" y="7490"/>
                    </a:lnTo>
                    <a:lnTo>
                      <a:pt x="0" y="25994"/>
                    </a:lnTo>
                    <a:lnTo>
                      <a:pt x="7537" y="33486"/>
                    </a:lnTo>
                    <a:lnTo>
                      <a:pt x="26168" y="33486"/>
                    </a:lnTo>
                    <a:lnTo>
                      <a:pt x="33731" y="25994"/>
                    </a:lnTo>
                    <a:lnTo>
                      <a:pt x="33731" y="16743"/>
                    </a:lnTo>
                    <a:lnTo>
                      <a:pt x="33731" y="7490"/>
                    </a:lnTo>
                    <a:lnTo>
                      <a:pt x="26168" y="0"/>
                    </a:lnTo>
                    <a:close/>
                  </a:path>
                </a:pathLst>
              </a:custGeom>
              <a:solidFill>
                <a:srgbClr val="EB5B23"/>
              </a:solidFill>
            </p:spPr>
            <p:txBody>
              <a:bodyPr wrap="square" lIns="0" tIns="0" rIns="0" bIns="0" rtlCol="0"/>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endParaRPr sz="700" b="1"/>
              </a:p>
            </p:txBody>
          </p:sp>
        </p:grpSp>
        <p:sp>
          <p:nvSpPr>
            <p:cNvPr id="43" name="object 52"/>
            <p:cNvSpPr txBox="1"/>
            <p:nvPr/>
          </p:nvSpPr>
          <p:spPr>
            <a:xfrm>
              <a:off x="10008917" y="10274189"/>
              <a:ext cx="490854" cy="135765"/>
            </a:xfrm>
            <a:prstGeom prst="rect">
              <a:avLst/>
            </a:prstGeom>
          </p:spPr>
          <p:txBody>
            <a:bodyPr vert="horz" wrap="square" lIns="0" tIns="3723"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3723">
                <a:spcBef>
                  <a:spcPts val="29"/>
                </a:spcBef>
              </a:pPr>
              <a:r>
                <a:rPr sz="700" b="1" spc="-6" dirty="0">
                  <a:solidFill>
                    <a:srgbClr val="211F1F"/>
                  </a:solidFill>
                  <a:latin typeface="Calibri"/>
                  <a:cs typeface="Calibri"/>
                </a:rPr>
                <a:t>Écran</a:t>
              </a:r>
              <a:r>
                <a:rPr sz="700" b="1" spc="-3" dirty="0">
                  <a:solidFill>
                    <a:srgbClr val="211F1F"/>
                  </a:solidFill>
                  <a:latin typeface="Calibri"/>
                  <a:cs typeface="Calibri"/>
                </a:rPr>
                <a:t> </a:t>
              </a:r>
              <a:r>
                <a:rPr sz="700" b="1" spc="-7" dirty="0">
                  <a:solidFill>
                    <a:srgbClr val="211F1F"/>
                  </a:solidFill>
                  <a:latin typeface="Calibri"/>
                  <a:cs typeface="Calibri"/>
                </a:rPr>
                <a:t>Outdoor</a:t>
              </a:r>
              <a:endParaRPr sz="700" b="1">
                <a:latin typeface="Calibri"/>
                <a:cs typeface="Calibri"/>
              </a:endParaRPr>
            </a:p>
          </p:txBody>
        </p:sp>
        <p:sp>
          <p:nvSpPr>
            <p:cNvPr id="44" name="object 53"/>
            <p:cNvSpPr txBox="1"/>
            <p:nvPr/>
          </p:nvSpPr>
          <p:spPr>
            <a:xfrm>
              <a:off x="10909648" y="10260249"/>
              <a:ext cx="440056" cy="135765"/>
            </a:xfrm>
            <a:prstGeom prst="rect">
              <a:avLst/>
            </a:prstGeom>
          </p:spPr>
          <p:txBody>
            <a:bodyPr vert="horz" wrap="square" lIns="0" tIns="3723"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3723">
                <a:spcBef>
                  <a:spcPts val="29"/>
                </a:spcBef>
              </a:pPr>
              <a:r>
                <a:rPr sz="700" b="1" spc="-4" dirty="0">
                  <a:solidFill>
                    <a:srgbClr val="211F1F"/>
                  </a:solidFill>
                  <a:latin typeface="Calibri"/>
                  <a:cs typeface="Calibri"/>
                </a:rPr>
                <a:t>Cars </a:t>
              </a:r>
              <a:r>
                <a:rPr sz="700" b="1" spc="-3" dirty="0">
                  <a:solidFill>
                    <a:srgbClr val="211F1F"/>
                  </a:solidFill>
                  <a:latin typeface="Calibri"/>
                  <a:cs typeface="Calibri"/>
                </a:rPr>
                <a:t>podium</a:t>
              </a:r>
              <a:endParaRPr sz="700" b="1">
                <a:latin typeface="Calibri"/>
                <a:cs typeface="Calibri"/>
              </a:endParaRPr>
            </a:p>
          </p:txBody>
        </p:sp>
        <p:sp>
          <p:nvSpPr>
            <p:cNvPr id="45" name="object 54"/>
            <p:cNvSpPr/>
            <p:nvPr/>
          </p:nvSpPr>
          <p:spPr>
            <a:xfrm>
              <a:off x="10633322" y="10284168"/>
              <a:ext cx="248920" cy="102870"/>
            </a:xfrm>
            <a:custGeom>
              <a:avLst/>
              <a:gdLst/>
              <a:ahLst/>
              <a:cxnLst/>
              <a:rect l="l" t="t" r="r" b="b"/>
              <a:pathLst>
                <a:path w="248920" h="102870">
                  <a:moveTo>
                    <a:pt x="33731" y="36537"/>
                  </a:moveTo>
                  <a:lnTo>
                    <a:pt x="26162" y="29044"/>
                  </a:lnTo>
                  <a:lnTo>
                    <a:pt x="7543" y="29044"/>
                  </a:lnTo>
                  <a:lnTo>
                    <a:pt x="0" y="36537"/>
                  </a:lnTo>
                  <a:lnTo>
                    <a:pt x="0" y="55041"/>
                  </a:lnTo>
                  <a:lnTo>
                    <a:pt x="7543" y="62534"/>
                  </a:lnTo>
                  <a:lnTo>
                    <a:pt x="26162" y="62534"/>
                  </a:lnTo>
                  <a:lnTo>
                    <a:pt x="33731" y="55041"/>
                  </a:lnTo>
                  <a:lnTo>
                    <a:pt x="33731" y="45796"/>
                  </a:lnTo>
                  <a:lnTo>
                    <a:pt x="33731" y="36537"/>
                  </a:lnTo>
                  <a:close/>
                </a:path>
                <a:path w="248920" h="102870">
                  <a:moveTo>
                    <a:pt x="141884" y="75057"/>
                  </a:moveTo>
                  <a:lnTo>
                    <a:pt x="141859" y="72859"/>
                  </a:lnTo>
                  <a:lnTo>
                    <a:pt x="141859" y="70573"/>
                  </a:lnTo>
                  <a:lnTo>
                    <a:pt x="140169" y="69532"/>
                  </a:lnTo>
                  <a:lnTo>
                    <a:pt x="133743" y="69723"/>
                  </a:lnTo>
                  <a:lnTo>
                    <a:pt x="132410" y="70815"/>
                  </a:lnTo>
                  <a:lnTo>
                    <a:pt x="132600" y="75209"/>
                  </a:lnTo>
                  <a:lnTo>
                    <a:pt x="133997" y="76149"/>
                  </a:lnTo>
                  <a:lnTo>
                    <a:pt x="137020" y="76149"/>
                  </a:lnTo>
                  <a:lnTo>
                    <a:pt x="140246" y="76174"/>
                  </a:lnTo>
                  <a:lnTo>
                    <a:pt x="141884" y="75057"/>
                  </a:lnTo>
                  <a:close/>
                </a:path>
                <a:path w="248920" h="102870">
                  <a:moveTo>
                    <a:pt x="248856" y="50850"/>
                  </a:moveTo>
                  <a:lnTo>
                    <a:pt x="245440" y="48641"/>
                  </a:lnTo>
                  <a:lnTo>
                    <a:pt x="242392" y="46774"/>
                  </a:lnTo>
                  <a:lnTo>
                    <a:pt x="242392" y="55067"/>
                  </a:lnTo>
                  <a:lnTo>
                    <a:pt x="242366" y="61671"/>
                  </a:lnTo>
                  <a:lnTo>
                    <a:pt x="241719" y="65481"/>
                  </a:lnTo>
                  <a:lnTo>
                    <a:pt x="235292" y="65481"/>
                  </a:lnTo>
                  <a:lnTo>
                    <a:pt x="235292" y="61671"/>
                  </a:lnTo>
                  <a:lnTo>
                    <a:pt x="242366" y="61671"/>
                  </a:lnTo>
                  <a:lnTo>
                    <a:pt x="242366" y="55067"/>
                  </a:lnTo>
                  <a:lnTo>
                    <a:pt x="237972" y="55067"/>
                  </a:lnTo>
                  <a:lnTo>
                    <a:pt x="227774" y="54914"/>
                  </a:lnTo>
                  <a:lnTo>
                    <a:pt x="228396" y="54940"/>
                  </a:lnTo>
                  <a:lnTo>
                    <a:pt x="228523" y="70993"/>
                  </a:lnTo>
                  <a:lnTo>
                    <a:pt x="229666" y="72161"/>
                  </a:lnTo>
                  <a:lnTo>
                    <a:pt x="235813" y="72212"/>
                  </a:lnTo>
                  <a:lnTo>
                    <a:pt x="241820" y="72212"/>
                  </a:lnTo>
                  <a:lnTo>
                    <a:pt x="241820" y="81876"/>
                  </a:lnTo>
                  <a:lnTo>
                    <a:pt x="237299" y="81876"/>
                  </a:lnTo>
                  <a:lnTo>
                    <a:pt x="232841" y="81953"/>
                  </a:lnTo>
                  <a:lnTo>
                    <a:pt x="227850" y="81788"/>
                  </a:lnTo>
                  <a:lnTo>
                    <a:pt x="227203" y="80594"/>
                  </a:lnTo>
                  <a:lnTo>
                    <a:pt x="226936" y="79844"/>
                  </a:lnTo>
                  <a:lnTo>
                    <a:pt x="223583" y="74663"/>
                  </a:lnTo>
                  <a:lnTo>
                    <a:pt x="222465" y="72936"/>
                  </a:lnTo>
                  <a:lnTo>
                    <a:pt x="221221" y="72199"/>
                  </a:lnTo>
                  <a:lnTo>
                    <a:pt x="221221" y="85039"/>
                  </a:lnTo>
                  <a:lnTo>
                    <a:pt x="221107" y="91059"/>
                  </a:lnTo>
                  <a:lnTo>
                    <a:pt x="216293" y="95770"/>
                  </a:lnTo>
                  <a:lnTo>
                    <a:pt x="204711" y="95745"/>
                  </a:lnTo>
                  <a:lnTo>
                    <a:pt x="200113" y="91059"/>
                  </a:lnTo>
                  <a:lnTo>
                    <a:pt x="200063" y="88506"/>
                  </a:lnTo>
                  <a:lnTo>
                    <a:pt x="200101" y="82105"/>
                  </a:lnTo>
                  <a:lnTo>
                    <a:pt x="200139" y="79273"/>
                  </a:lnTo>
                  <a:lnTo>
                    <a:pt x="204838" y="74663"/>
                  </a:lnTo>
                  <a:lnTo>
                    <a:pt x="216496" y="74739"/>
                  </a:lnTo>
                  <a:lnTo>
                    <a:pt x="221183" y="79476"/>
                  </a:lnTo>
                  <a:lnTo>
                    <a:pt x="221221" y="85039"/>
                  </a:lnTo>
                  <a:lnTo>
                    <a:pt x="221221" y="72199"/>
                  </a:lnTo>
                  <a:lnTo>
                    <a:pt x="215798" y="68948"/>
                  </a:lnTo>
                  <a:lnTo>
                    <a:pt x="208153" y="68300"/>
                  </a:lnTo>
                  <a:lnTo>
                    <a:pt x="200710" y="71412"/>
                  </a:lnTo>
                  <a:lnTo>
                    <a:pt x="198386" y="73126"/>
                  </a:lnTo>
                  <a:lnTo>
                    <a:pt x="196469" y="75679"/>
                  </a:lnTo>
                  <a:lnTo>
                    <a:pt x="192951" y="81978"/>
                  </a:lnTo>
                  <a:lnTo>
                    <a:pt x="193205" y="82105"/>
                  </a:lnTo>
                  <a:lnTo>
                    <a:pt x="191211" y="81953"/>
                  </a:lnTo>
                  <a:lnTo>
                    <a:pt x="190550" y="81902"/>
                  </a:lnTo>
                  <a:lnTo>
                    <a:pt x="188556" y="81762"/>
                  </a:lnTo>
                  <a:lnTo>
                    <a:pt x="188468" y="80962"/>
                  </a:lnTo>
                  <a:lnTo>
                    <a:pt x="188379" y="80594"/>
                  </a:lnTo>
                  <a:lnTo>
                    <a:pt x="188264" y="76149"/>
                  </a:lnTo>
                  <a:lnTo>
                    <a:pt x="188252" y="69659"/>
                  </a:lnTo>
                  <a:lnTo>
                    <a:pt x="188252" y="63728"/>
                  </a:lnTo>
                  <a:lnTo>
                    <a:pt x="188252" y="57429"/>
                  </a:lnTo>
                  <a:lnTo>
                    <a:pt x="188277" y="14859"/>
                  </a:lnTo>
                  <a:lnTo>
                    <a:pt x="188912" y="14287"/>
                  </a:lnTo>
                  <a:lnTo>
                    <a:pt x="190944" y="14389"/>
                  </a:lnTo>
                  <a:lnTo>
                    <a:pt x="193802" y="14566"/>
                  </a:lnTo>
                  <a:lnTo>
                    <a:pt x="196646" y="14566"/>
                  </a:lnTo>
                  <a:lnTo>
                    <a:pt x="201409" y="14287"/>
                  </a:lnTo>
                  <a:lnTo>
                    <a:pt x="201752" y="14859"/>
                  </a:lnTo>
                  <a:lnTo>
                    <a:pt x="201828" y="47574"/>
                  </a:lnTo>
                  <a:lnTo>
                    <a:pt x="202844" y="48641"/>
                  </a:lnTo>
                  <a:lnTo>
                    <a:pt x="208076" y="48653"/>
                  </a:lnTo>
                  <a:lnTo>
                    <a:pt x="214884" y="48666"/>
                  </a:lnTo>
                  <a:lnTo>
                    <a:pt x="218833" y="48666"/>
                  </a:lnTo>
                  <a:lnTo>
                    <a:pt x="233705" y="48666"/>
                  </a:lnTo>
                  <a:lnTo>
                    <a:pt x="240474" y="52311"/>
                  </a:lnTo>
                  <a:lnTo>
                    <a:pt x="242392" y="55067"/>
                  </a:lnTo>
                  <a:lnTo>
                    <a:pt x="242392" y="46774"/>
                  </a:lnTo>
                  <a:lnTo>
                    <a:pt x="232956" y="26695"/>
                  </a:lnTo>
                  <a:lnTo>
                    <a:pt x="229984" y="14287"/>
                  </a:lnTo>
                  <a:lnTo>
                    <a:pt x="229857" y="13766"/>
                  </a:lnTo>
                  <a:lnTo>
                    <a:pt x="229857" y="41897"/>
                  </a:lnTo>
                  <a:lnTo>
                    <a:pt x="208648" y="41897"/>
                  </a:lnTo>
                  <a:lnTo>
                    <a:pt x="208648" y="14541"/>
                  </a:lnTo>
                  <a:lnTo>
                    <a:pt x="212001" y="14541"/>
                  </a:lnTo>
                  <a:lnTo>
                    <a:pt x="215252" y="14287"/>
                  </a:lnTo>
                  <a:lnTo>
                    <a:pt x="218452" y="14617"/>
                  </a:lnTo>
                  <a:lnTo>
                    <a:pt x="221284" y="14859"/>
                  </a:lnTo>
                  <a:lnTo>
                    <a:pt x="223583" y="16548"/>
                  </a:lnTo>
                  <a:lnTo>
                    <a:pt x="226352" y="26987"/>
                  </a:lnTo>
                  <a:lnTo>
                    <a:pt x="227977" y="34112"/>
                  </a:lnTo>
                  <a:lnTo>
                    <a:pt x="229857" y="41897"/>
                  </a:lnTo>
                  <a:lnTo>
                    <a:pt x="229857" y="13766"/>
                  </a:lnTo>
                  <a:lnTo>
                    <a:pt x="229387" y="11811"/>
                  </a:lnTo>
                  <a:lnTo>
                    <a:pt x="224599" y="8039"/>
                  </a:lnTo>
                  <a:lnTo>
                    <a:pt x="199301" y="7937"/>
                  </a:lnTo>
                  <a:lnTo>
                    <a:pt x="188963" y="8039"/>
                  </a:lnTo>
                  <a:lnTo>
                    <a:pt x="187972" y="7543"/>
                  </a:lnTo>
                  <a:lnTo>
                    <a:pt x="188112" y="6400"/>
                  </a:lnTo>
                  <a:lnTo>
                    <a:pt x="188315" y="4940"/>
                  </a:lnTo>
                  <a:lnTo>
                    <a:pt x="188252" y="4165"/>
                  </a:lnTo>
                  <a:lnTo>
                    <a:pt x="188112" y="990"/>
                  </a:lnTo>
                  <a:lnTo>
                    <a:pt x="187198" y="101"/>
                  </a:lnTo>
                  <a:lnTo>
                    <a:pt x="182257" y="0"/>
                  </a:lnTo>
                  <a:lnTo>
                    <a:pt x="182257" y="63779"/>
                  </a:lnTo>
                  <a:lnTo>
                    <a:pt x="181444" y="69481"/>
                  </a:lnTo>
                  <a:lnTo>
                    <a:pt x="180454" y="69532"/>
                  </a:lnTo>
                  <a:lnTo>
                    <a:pt x="179387" y="69634"/>
                  </a:lnTo>
                  <a:lnTo>
                    <a:pt x="152768" y="69634"/>
                  </a:lnTo>
                  <a:lnTo>
                    <a:pt x="151930" y="69659"/>
                  </a:lnTo>
                  <a:lnTo>
                    <a:pt x="151079" y="69634"/>
                  </a:lnTo>
                  <a:lnTo>
                    <a:pt x="148323" y="69850"/>
                  </a:lnTo>
                  <a:lnTo>
                    <a:pt x="147091" y="70840"/>
                  </a:lnTo>
                  <a:lnTo>
                    <a:pt x="147091" y="74980"/>
                  </a:lnTo>
                  <a:lnTo>
                    <a:pt x="148399" y="75984"/>
                  </a:lnTo>
                  <a:lnTo>
                    <a:pt x="151498" y="76200"/>
                  </a:lnTo>
                  <a:lnTo>
                    <a:pt x="152590" y="76149"/>
                  </a:lnTo>
                  <a:lnTo>
                    <a:pt x="181762" y="76149"/>
                  </a:lnTo>
                  <a:lnTo>
                    <a:pt x="181686" y="80314"/>
                  </a:lnTo>
                  <a:lnTo>
                    <a:pt x="181571" y="81762"/>
                  </a:lnTo>
                  <a:lnTo>
                    <a:pt x="179806" y="81902"/>
                  </a:lnTo>
                  <a:lnTo>
                    <a:pt x="152412" y="81902"/>
                  </a:lnTo>
                  <a:lnTo>
                    <a:pt x="123875" y="81953"/>
                  </a:lnTo>
                  <a:lnTo>
                    <a:pt x="123151" y="81318"/>
                  </a:lnTo>
                  <a:lnTo>
                    <a:pt x="120891" y="74663"/>
                  </a:lnTo>
                  <a:lnTo>
                    <a:pt x="120256" y="72758"/>
                  </a:lnTo>
                  <a:lnTo>
                    <a:pt x="116967" y="70472"/>
                  </a:lnTo>
                  <a:lnTo>
                    <a:pt x="116967" y="90982"/>
                  </a:lnTo>
                  <a:lnTo>
                    <a:pt x="112331" y="95719"/>
                  </a:lnTo>
                  <a:lnTo>
                    <a:pt x="100698" y="95796"/>
                  </a:lnTo>
                  <a:lnTo>
                    <a:pt x="95859" y="90982"/>
                  </a:lnTo>
                  <a:lnTo>
                    <a:pt x="95783" y="88430"/>
                  </a:lnTo>
                  <a:lnTo>
                    <a:pt x="95846" y="82283"/>
                  </a:lnTo>
                  <a:lnTo>
                    <a:pt x="95872" y="79476"/>
                  </a:lnTo>
                  <a:lnTo>
                    <a:pt x="100634" y="74739"/>
                  </a:lnTo>
                  <a:lnTo>
                    <a:pt x="112191" y="74701"/>
                  </a:lnTo>
                  <a:lnTo>
                    <a:pt x="116878" y="79273"/>
                  </a:lnTo>
                  <a:lnTo>
                    <a:pt x="116967" y="90982"/>
                  </a:lnTo>
                  <a:lnTo>
                    <a:pt x="116967" y="70472"/>
                  </a:lnTo>
                  <a:lnTo>
                    <a:pt x="113919" y="68338"/>
                  </a:lnTo>
                  <a:lnTo>
                    <a:pt x="99491" y="68110"/>
                  </a:lnTo>
                  <a:lnTo>
                    <a:pt x="92887" y="72313"/>
                  </a:lnTo>
                  <a:lnTo>
                    <a:pt x="89687" y="81457"/>
                  </a:lnTo>
                  <a:lnTo>
                    <a:pt x="88519" y="82283"/>
                  </a:lnTo>
                  <a:lnTo>
                    <a:pt x="85852" y="81902"/>
                  </a:lnTo>
                  <a:lnTo>
                    <a:pt x="84785" y="81762"/>
                  </a:lnTo>
                  <a:lnTo>
                    <a:pt x="83413" y="81902"/>
                  </a:lnTo>
                  <a:lnTo>
                    <a:pt x="81610" y="81902"/>
                  </a:lnTo>
                  <a:lnTo>
                    <a:pt x="81483" y="64198"/>
                  </a:lnTo>
                  <a:lnTo>
                    <a:pt x="82245" y="63728"/>
                  </a:lnTo>
                  <a:lnTo>
                    <a:pt x="84162" y="63754"/>
                  </a:lnTo>
                  <a:lnTo>
                    <a:pt x="94627" y="63779"/>
                  </a:lnTo>
                  <a:lnTo>
                    <a:pt x="182257" y="63779"/>
                  </a:lnTo>
                  <a:lnTo>
                    <a:pt x="182257" y="0"/>
                  </a:lnTo>
                  <a:lnTo>
                    <a:pt x="181787" y="12"/>
                  </a:lnTo>
                  <a:lnTo>
                    <a:pt x="181787" y="7048"/>
                  </a:lnTo>
                  <a:lnTo>
                    <a:pt x="181787" y="56883"/>
                  </a:lnTo>
                  <a:lnTo>
                    <a:pt x="181076" y="57429"/>
                  </a:lnTo>
                  <a:lnTo>
                    <a:pt x="167068" y="57365"/>
                  </a:lnTo>
                  <a:lnTo>
                    <a:pt x="131508" y="57378"/>
                  </a:lnTo>
                  <a:lnTo>
                    <a:pt x="82194" y="57429"/>
                  </a:lnTo>
                  <a:lnTo>
                    <a:pt x="81534" y="56730"/>
                  </a:lnTo>
                  <a:lnTo>
                    <a:pt x="81534" y="6896"/>
                  </a:lnTo>
                  <a:lnTo>
                    <a:pt x="82296" y="6400"/>
                  </a:lnTo>
                  <a:lnTo>
                    <a:pt x="84531" y="6400"/>
                  </a:lnTo>
                  <a:lnTo>
                    <a:pt x="131686" y="6464"/>
                  </a:lnTo>
                  <a:lnTo>
                    <a:pt x="181140" y="6400"/>
                  </a:lnTo>
                  <a:lnTo>
                    <a:pt x="181787" y="7048"/>
                  </a:lnTo>
                  <a:lnTo>
                    <a:pt x="181787" y="12"/>
                  </a:lnTo>
                  <a:lnTo>
                    <a:pt x="180174" y="25"/>
                  </a:lnTo>
                  <a:lnTo>
                    <a:pt x="76149" y="25"/>
                  </a:lnTo>
                  <a:lnTo>
                    <a:pt x="74968" y="990"/>
                  </a:lnTo>
                  <a:lnTo>
                    <a:pt x="74879" y="87147"/>
                  </a:lnTo>
                  <a:lnTo>
                    <a:pt x="76225" y="88430"/>
                  </a:lnTo>
                  <a:lnTo>
                    <a:pt x="81826" y="88582"/>
                  </a:lnTo>
                  <a:lnTo>
                    <a:pt x="84582" y="88607"/>
                  </a:lnTo>
                  <a:lnTo>
                    <a:pt x="88925" y="88430"/>
                  </a:lnTo>
                  <a:lnTo>
                    <a:pt x="89636" y="88950"/>
                  </a:lnTo>
                  <a:lnTo>
                    <a:pt x="92811" y="97980"/>
                  </a:lnTo>
                  <a:lnTo>
                    <a:pt x="98996" y="102247"/>
                  </a:lnTo>
                  <a:lnTo>
                    <a:pt x="114147" y="102095"/>
                  </a:lnTo>
                  <a:lnTo>
                    <a:pt x="120294" y="97663"/>
                  </a:lnTo>
                  <a:lnTo>
                    <a:pt x="120916" y="95796"/>
                  </a:lnTo>
                  <a:lnTo>
                    <a:pt x="123228" y="88950"/>
                  </a:lnTo>
                  <a:lnTo>
                    <a:pt x="123901" y="88506"/>
                  </a:lnTo>
                  <a:lnTo>
                    <a:pt x="125387" y="88506"/>
                  </a:lnTo>
                  <a:lnTo>
                    <a:pt x="158496" y="88544"/>
                  </a:lnTo>
                  <a:lnTo>
                    <a:pt x="193078" y="88506"/>
                  </a:lnTo>
                  <a:lnTo>
                    <a:pt x="193776" y="88925"/>
                  </a:lnTo>
                  <a:lnTo>
                    <a:pt x="197065" y="98031"/>
                  </a:lnTo>
                  <a:lnTo>
                    <a:pt x="203022" y="102196"/>
                  </a:lnTo>
                  <a:lnTo>
                    <a:pt x="218274" y="102146"/>
                  </a:lnTo>
                  <a:lnTo>
                    <a:pt x="224383" y="97751"/>
                  </a:lnTo>
                  <a:lnTo>
                    <a:pt x="225056" y="95770"/>
                  </a:lnTo>
                  <a:lnTo>
                    <a:pt x="227482" y="88747"/>
                  </a:lnTo>
                  <a:lnTo>
                    <a:pt x="228269" y="88506"/>
                  </a:lnTo>
                  <a:lnTo>
                    <a:pt x="229666" y="88506"/>
                  </a:lnTo>
                  <a:lnTo>
                    <a:pt x="234073" y="88557"/>
                  </a:lnTo>
                  <a:lnTo>
                    <a:pt x="235851" y="88506"/>
                  </a:lnTo>
                  <a:lnTo>
                    <a:pt x="238518" y="88430"/>
                  </a:lnTo>
                  <a:lnTo>
                    <a:pt x="242963" y="88582"/>
                  </a:lnTo>
                  <a:lnTo>
                    <a:pt x="245338" y="88633"/>
                  </a:lnTo>
                  <a:lnTo>
                    <a:pt x="246443" y="88430"/>
                  </a:lnTo>
                  <a:lnTo>
                    <a:pt x="247396" y="88252"/>
                  </a:lnTo>
                  <a:lnTo>
                    <a:pt x="248856" y="86245"/>
                  </a:lnTo>
                  <a:lnTo>
                    <a:pt x="248856" y="81953"/>
                  </a:lnTo>
                  <a:lnTo>
                    <a:pt x="248856" y="72186"/>
                  </a:lnTo>
                  <a:lnTo>
                    <a:pt x="248856" y="65481"/>
                  </a:lnTo>
                  <a:lnTo>
                    <a:pt x="248856" y="61671"/>
                  </a:lnTo>
                  <a:lnTo>
                    <a:pt x="248856" y="55067"/>
                  </a:lnTo>
                  <a:lnTo>
                    <a:pt x="248856" y="50850"/>
                  </a:lnTo>
                  <a:close/>
                </a:path>
              </a:pathLst>
            </a:custGeom>
            <a:solidFill>
              <a:srgbClr val="EB5B23"/>
            </a:solidFill>
          </p:spPr>
          <p:txBody>
            <a:bodyPr wrap="square" lIns="0" tIns="0" rIns="0" bIns="0" rtlCol="0"/>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endParaRPr sz="700" b="1"/>
            </a:p>
          </p:txBody>
        </p:sp>
        <p:grpSp>
          <p:nvGrpSpPr>
            <p:cNvPr id="46" name="object 55"/>
            <p:cNvGrpSpPr/>
            <p:nvPr/>
          </p:nvGrpSpPr>
          <p:grpSpPr>
            <a:xfrm>
              <a:off x="8039296" y="10264940"/>
              <a:ext cx="236340" cy="136946"/>
              <a:chOff x="2312390" y="10264940"/>
              <a:chExt cx="236340" cy="136946"/>
            </a:xfrm>
          </p:grpSpPr>
          <p:pic>
            <p:nvPicPr>
              <p:cNvPr id="55" name="object 56"/>
              <p:cNvPicPr/>
              <p:nvPr/>
            </p:nvPicPr>
            <p:blipFill>
              <a:blip r:embed="rId6" cstate="print"/>
              <a:stretch>
                <a:fillRect/>
              </a:stretch>
            </p:blipFill>
            <p:spPr>
              <a:xfrm>
                <a:off x="2385167" y="10264940"/>
                <a:ext cx="163563" cy="136946"/>
              </a:xfrm>
              <a:prstGeom prst="rect">
                <a:avLst/>
              </a:prstGeom>
            </p:spPr>
          </p:pic>
          <p:sp>
            <p:nvSpPr>
              <p:cNvPr id="56" name="object 57"/>
              <p:cNvSpPr/>
              <p:nvPr/>
            </p:nvSpPr>
            <p:spPr>
              <a:xfrm>
                <a:off x="2312390" y="10308274"/>
                <a:ext cx="34290" cy="33655"/>
              </a:xfrm>
              <a:custGeom>
                <a:avLst/>
                <a:gdLst/>
                <a:ahLst/>
                <a:cxnLst/>
                <a:rect l="l" t="t" r="r" b="b"/>
                <a:pathLst>
                  <a:path w="34289" h="33654">
                    <a:moveTo>
                      <a:pt x="26168" y="0"/>
                    </a:moveTo>
                    <a:lnTo>
                      <a:pt x="7543" y="0"/>
                    </a:lnTo>
                    <a:lnTo>
                      <a:pt x="0" y="7466"/>
                    </a:lnTo>
                    <a:lnTo>
                      <a:pt x="0" y="25970"/>
                    </a:lnTo>
                    <a:lnTo>
                      <a:pt x="7543" y="33461"/>
                    </a:lnTo>
                    <a:lnTo>
                      <a:pt x="26168" y="33461"/>
                    </a:lnTo>
                    <a:lnTo>
                      <a:pt x="33712" y="25970"/>
                    </a:lnTo>
                    <a:lnTo>
                      <a:pt x="33712" y="16743"/>
                    </a:lnTo>
                    <a:lnTo>
                      <a:pt x="33712" y="7466"/>
                    </a:lnTo>
                    <a:lnTo>
                      <a:pt x="26168" y="0"/>
                    </a:lnTo>
                    <a:close/>
                  </a:path>
                </a:pathLst>
              </a:custGeom>
              <a:solidFill>
                <a:srgbClr val="EB5B23"/>
              </a:solidFill>
            </p:spPr>
            <p:txBody>
              <a:bodyPr wrap="square" lIns="0" tIns="0" rIns="0" bIns="0" rtlCol="0"/>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endParaRPr sz="700" b="1"/>
              </a:p>
            </p:txBody>
          </p:sp>
        </p:grpSp>
        <p:sp>
          <p:nvSpPr>
            <p:cNvPr id="47" name="object 58"/>
            <p:cNvSpPr txBox="1"/>
            <p:nvPr/>
          </p:nvSpPr>
          <p:spPr>
            <a:xfrm>
              <a:off x="8290792" y="10258117"/>
              <a:ext cx="436879" cy="135765"/>
            </a:xfrm>
            <a:prstGeom prst="rect">
              <a:avLst/>
            </a:prstGeom>
          </p:spPr>
          <p:txBody>
            <a:bodyPr vert="horz" wrap="square" lIns="0" tIns="3723"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3723">
                <a:spcBef>
                  <a:spcPts val="29"/>
                </a:spcBef>
              </a:pPr>
              <a:r>
                <a:rPr sz="700" b="1" spc="-6" dirty="0">
                  <a:solidFill>
                    <a:srgbClr val="211F1F"/>
                  </a:solidFill>
                  <a:latin typeface="Calibri"/>
                  <a:cs typeface="Calibri"/>
                </a:rPr>
                <a:t>Écran</a:t>
              </a:r>
              <a:r>
                <a:rPr sz="700" b="1" spc="-4" dirty="0">
                  <a:solidFill>
                    <a:srgbClr val="211F1F"/>
                  </a:solidFill>
                  <a:latin typeface="Calibri"/>
                  <a:cs typeface="Calibri"/>
                </a:rPr>
                <a:t> indoor</a:t>
              </a:r>
              <a:endParaRPr sz="700" b="1" dirty="0">
                <a:latin typeface="Calibri"/>
                <a:cs typeface="Calibri"/>
              </a:endParaRPr>
            </a:p>
          </p:txBody>
        </p:sp>
        <p:sp>
          <p:nvSpPr>
            <p:cNvPr id="48" name="object 59"/>
            <p:cNvSpPr txBox="1"/>
            <p:nvPr/>
          </p:nvSpPr>
          <p:spPr>
            <a:xfrm>
              <a:off x="11750975" y="10260249"/>
              <a:ext cx="635634" cy="135765"/>
            </a:xfrm>
            <a:prstGeom prst="rect">
              <a:avLst/>
            </a:prstGeom>
          </p:spPr>
          <p:txBody>
            <a:bodyPr vert="horz" wrap="square" lIns="0" tIns="3723"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3723">
                <a:spcBef>
                  <a:spcPts val="29"/>
                </a:spcBef>
              </a:pPr>
              <a:r>
                <a:rPr sz="700" b="1" spc="-3" dirty="0">
                  <a:solidFill>
                    <a:srgbClr val="211F1F"/>
                  </a:solidFill>
                  <a:latin typeface="Calibri"/>
                  <a:cs typeface="Calibri"/>
                </a:rPr>
                <a:t>Solutions</a:t>
              </a:r>
              <a:r>
                <a:rPr sz="700" b="1" spc="2" dirty="0">
                  <a:solidFill>
                    <a:srgbClr val="211F1F"/>
                  </a:solidFill>
                  <a:latin typeface="Calibri"/>
                  <a:cs typeface="Calibri"/>
                </a:rPr>
                <a:t> </a:t>
              </a:r>
              <a:r>
                <a:rPr sz="700" b="1" spc="-2" dirty="0">
                  <a:solidFill>
                    <a:srgbClr val="211F1F"/>
                  </a:solidFill>
                  <a:latin typeface="Calibri"/>
                  <a:cs typeface="Calibri"/>
                </a:rPr>
                <a:t>Digitales</a:t>
              </a:r>
              <a:endParaRPr sz="700" b="1" dirty="0">
                <a:latin typeface="Calibri"/>
                <a:cs typeface="Calibri"/>
              </a:endParaRPr>
            </a:p>
          </p:txBody>
        </p:sp>
        <p:grpSp>
          <p:nvGrpSpPr>
            <p:cNvPr id="49" name="object 60"/>
            <p:cNvGrpSpPr/>
            <p:nvPr/>
          </p:nvGrpSpPr>
          <p:grpSpPr>
            <a:xfrm>
              <a:off x="11473137" y="10241155"/>
              <a:ext cx="260496" cy="156294"/>
              <a:chOff x="5746229" y="10241153"/>
              <a:chExt cx="260496" cy="156294"/>
            </a:xfrm>
          </p:grpSpPr>
          <p:sp>
            <p:nvSpPr>
              <p:cNvPr id="53" name="object 61"/>
              <p:cNvSpPr/>
              <p:nvPr/>
            </p:nvSpPr>
            <p:spPr>
              <a:xfrm>
                <a:off x="5746229" y="10313211"/>
                <a:ext cx="34290" cy="33655"/>
              </a:xfrm>
              <a:custGeom>
                <a:avLst/>
                <a:gdLst/>
                <a:ahLst/>
                <a:cxnLst/>
                <a:rect l="l" t="t" r="r" b="b"/>
                <a:pathLst>
                  <a:path w="34289" h="33654">
                    <a:moveTo>
                      <a:pt x="26193" y="0"/>
                    </a:moveTo>
                    <a:lnTo>
                      <a:pt x="7562" y="0"/>
                    </a:lnTo>
                    <a:lnTo>
                      <a:pt x="0" y="7490"/>
                    </a:lnTo>
                    <a:lnTo>
                      <a:pt x="0" y="25994"/>
                    </a:lnTo>
                    <a:lnTo>
                      <a:pt x="7562" y="33486"/>
                    </a:lnTo>
                    <a:lnTo>
                      <a:pt x="26193" y="33486"/>
                    </a:lnTo>
                    <a:lnTo>
                      <a:pt x="33731" y="25994"/>
                    </a:lnTo>
                    <a:lnTo>
                      <a:pt x="33731" y="16743"/>
                    </a:lnTo>
                    <a:lnTo>
                      <a:pt x="33731" y="7490"/>
                    </a:lnTo>
                    <a:lnTo>
                      <a:pt x="26193" y="0"/>
                    </a:lnTo>
                    <a:close/>
                  </a:path>
                </a:pathLst>
              </a:custGeom>
              <a:solidFill>
                <a:srgbClr val="EB5B23"/>
              </a:solidFill>
            </p:spPr>
            <p:txBody>
              <a:bodyPr wrap="square" lIns="0" tIns="0" rIns="0" bIns="0" rtlCol="0"/>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endParaRPr sz="700" b="1"/>
              </a:p>
            </p:txBody>
          </p:sp>
          <p:pic>
            <p:nvPicPr>
              <p:cNvPr id="54" name="object 62"/>
              <p:cNvPicPr/>
              <p:nvPr/>
            </p:nvPicPr>
            <p:blipFill>
              <a:blip r:embed="rId7" cstate="print"/>
              <a:stretch>
                <a:fillRect/>
              </a:stretch>
            </p:blipFill>
            <p:spPr>
              <a:xfrm>
                <a:off x="5815857" y="10241153"/>
                <a:ext cx="190868" cy="156294"/>
              </a:xfrm>
              <a:prstGeom prst="rect">
                <a:avLst/>
              </a:prstGeom>
            </p:spPr>
          </p:pic>
        </p:grpSp>
        <p:sp>
          <p:nvSpPr>
            <p:cNvPr id="50" name="object 63"/>
            <p:cNvSpPr/>
            <p:nvPr/>
          </p:nvSpPr>
          <p:spPr>
            <a:xfrm>
              <a:off x="12430156" y="10313212"/>
              <a:ext cx="34290" cy="33655"/>
            </a:xfrm>
            <a:custGeom>
              <a:avLst/>
              <a:gdLst/>
              <a:ahLst/>
              <a:cxnLst/>
              <a:rect l="l" t="t" r="r" b="b"/>
              <a:pathLst>
                <a:path w="34290" h="33654">
                  <a:moveTo>
                    <a:pt x="26161" y="0"/>
                  </a:moveTo>
                  <a:lnTo>
                    <a:pt x="7492" y="0"/>
                  </a:lnTo>
                  <a:lnTo>
                    <a:pt x="0" y="7490"/>
                  </a:lnTo>
                  <a:lnTo>
                    <a:pt x="0" y="25994"/>
                  </a:lnTo>
                  <a:lnTo>
                    <a:pt x="7492" y="33486"/>
                  </a:lnTo>
                  <a:lnTo>
                    <a:pt x="26161" y="33486"/>
                  </a:lnTo>
                  <a:lnTo>
                    <a:pt x="33718" y="25994"/>
                  </a:lnTo>
                  <a:lnTo>
                    <a:pt x="33718" y="16743"/>
                  </a:lnTo>
                  <a:lnTo>
                    <a:pt x="33718" y="7490"/>
                  </a:lnTo>
                  <a:lnTo>
                    <a:pt x="26161" y="0"/>
                  </a:lnTo>
                  <a:close/>
                </a:path>
              </a:pathLst>
            </a:custGeom>
            <a:solidFill>
              <a:srgbClr val="EB5B23"/>
            </a:solidFill>
          </p:spPr>
          <p:txBody>
            <a:bodyPr wrap="square" lIns="0" tIns="0" rIns="0" bIns="0" rtlCol="0"/>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endParaRPr sz="700" b="1"/>
            </a:p>
          </p:txBody>
        </p:sp>
        <p:sp>
          <p:nvSpPr>
            <p:cNvPr id="51" name="object 64"/>
            <p:cNvSpPr txBox="1"/>
            <p:nvPr/>
          </p:nvSpPr>
          <p:spPr>
            <a:xfrm>
              <a:off x="12632215" y="10260249"/>
              <a:ext cx="484505" cy="135765"/>
            </a:xfrm>
            <a:prstGeom prst="rect">
              <a:avLst/>
            </a:prstGeom>
          </p:spPr>
          <p:txBody>
            <a:bodyPr vert="horz" wrap="square" lIns="0" tIns="3723"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3723">
                <a:spcBef>
                  <a:spcPts val="29"/>
                </a:spcBef>
              </a:pPr>
              <a:r>
                <a:rPr sz="700" b="1" spc="-2" dirty="0">
                  <a:solidFill>
                    <a:srgbClr val="211F1F"/>
                  </a:solidFill>
                  <a:latin typeface="Calibri"/>
                  <a:cs typeface="Calibri"/>
                </a:rPr>
                <a:t>Évènementiel</a:t>
              </a:r>
              <a:endParaRPr sz="700" b="1">
                <a:latin typeface="Calibri"/>
                <a:cs typeface="Calibri"/>
              </a:endParaRPr>
            </a:p>
          </p:txBody>
        </p:sp>
        <p:pic>
          <p:nvPicPr>
            <p:cNvPr id="52" name="object 65"/>
            <p:cNvPicPr/>
            <p:nvPr/>
          </p:nvPicPr>
          <p:blipFill>
            <a:blip r:embed="rId8" cstate="print"/>
            <a:stretch>
              <a:fillRect/>
            </a:stretch>
          </p:blipFill>
          <p:spPr>
            <a:xfrm>
              <a:off x="12495037" y="10219374"/>
              <a:ext cx="165242" cy="157460"/>
            </a:xfrm>
            <a:prstGeom prst="rect">
              <a:avLst/>
            </a:prstGeom>
          </p:spPr>
        </p:pic>
      </p:grpSp>
      <p:sp>
        <p:nvSpPr>
          <p:cNvPr id="59" name="ZoneTexte 71"/>
          <p:cNvSpPr txBox="1"/>
          <p:nvPr/>
        </p:nvSpPr>
        <p:spPr>
          <a:xfrm>
            <a:off x="2433791" y="225591"/>
            <a:ext cx="4072609" cy="707886"/>
          </a:xfrm>
          <a:prstGeom prst="rect">
            <a:avLst/>
          </a:prstGeom>
          <a:noFill/>
          <a:ln>
            <a:noFill/>
          </a:ln>
        </p:spPr>
        <p:txBody>
          <a:bodyPr wrap="square"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algn="r"/>
            <a:r>
              <a:rPr lang="fr-FR" sz="2000" b="1" dirty="0">
                <a:gradFill>
                  <a:gsLst>
                    <a:gs pos="53000">
                      <a:srgbClr val="E84E0E"/>
                    </a:gs>
                    <a:gs pos="100000">
                      <a:srgbClr val="FFC000"/>
                    </a:gs>
                  </a:gsLst>
                  <a:lin ang="0" scaled="0"/>
                </a:gradFill>
                <a:latin typeface="Metropolis Black" panose="00000A00000000000000" pitchFamily="50" charset="0"/>
              </a:rPr>
              <a:t>LES SOLUTIONS DIGITALES POUR LE SECTEUR AGRICOLE</a:t>
            </a:r>
          </a:p>
        </p:txBody>
      </p:sp>
      <p:sp>
        <p:nvSpPr>
          <p:cNvPr id="60" name="ZoneTexte 71"/>
          <p:cNvSpPr txBox="1"/>
          <p:nvPr/>
        </p:nvSpPr>
        <p:spPr>
          <a:xfrm>
            <a:off x="390801" y="1744785"/>
            <a:ext cx="3010578" cy="738664"/>
          </a:xfrm>
          <a:prstGeom prst="rect">
            <a:avLst/>
          </a:prstGeom>
          <a:noFill/>
          <a:ln>
            <a:noFill/>
          </a:ln>
        </p:spPr>
        <p:txBody>
          <a:bodyPr wrap="square"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r>
              <a:rPr lang="fr-FR" sz="1400" b="1" dirty="0">
                <a:latin typeface="Metropolis Black" panose="00000A00000000000000" pitchFamily="50" charset="0"/>
              </a:rPr>
              <a:t>DES SOLUTIONS ET EQUIPEMENTS POUR BOOSTER LA PRODUCTION AGRICOLE</a:t>
            </a:r>
          </a:p>
        </p:txBody>
      </p:sp>
      <p:grpSp>
        <p:nvGrpSpPr>
          <p:cNvPr id="61" name="Groupe 60"/>
          <p:cNvGrpSpPr/>
          <p:nvPr/>
        </p:nvGrpSpPr>
        <p:grpSpPr>
          <a:xfrm>
            <a:off x="528793" y="5770041"/>
            <a:ext cx="4510275" cy="2101018"/>
            <a:chOff x="502388" y="6820115"/>
            <a:chExt cx="4510275" cy="2101018"/>
          </a:xfrm>
        </p:grpSpPr>
        <p:sp>
          <p:nvSpPr>
            <p:cNvPr id="64" name="ZoneTexte 63">
              <a:extLst>
                <a:ext uri="{FF2B5EF4-FFF2-40B4-BE49-F238E27FC236}">
                  <a16:creationId xmlns="" xmlns:a16="http://schemas.microsoft.com/office/drawing/2014/main" id="{AE9AC434-0056-423A-B7EE-096C6BF36458}"/>
                </a:ext>
              </a:extLst>
            </p:cNvPr>
            <p:cNvSpPr txBox="1"/>
            <p:nvPr/>
          </p:nvSpPr>
          <p:spPr>
            <a:xfrm>
              <a:off x="502388" y="7895469"/>
              <a:ext cx="1293944" cy="248658"/>
            </a:xfrm>
            <a:prstGeom prst="rect">
              <a:avLst/>
            </a:prstGeom>
            <a:solidFill>
              <a:schemeClr val="accent6">
                <a:lumMod val="75000"/>
              </a:schemeClr>
            </a:solidFill>
          </p:spPr>
          <p:txBody>
            <a:bodyPr wrap="none" rtlCol="0">
              <a:spAutoFit/>
            </a:bodyPr>
            <a:lstStyle/>
            <a:p>
              <a:r>
                <a:rPr lang="fr-FR" b="1" dirty="0">
                  <a:solidFill>
                    <a:schemeClr val="bg1"/>
                  </a:solidFill>
                </a:rPr>
                <a:t>Cameras connectées</a:t>
              </a:r>
            </a:p>
          </p:txBody>
        </p:sp>
        <p:sp>
          <p:nvSpPr>
            <p:cNvPr id="65" name="ZoneTexte 64">
              <a:extLst>
                <a:ext uri="{FF2B5EF4-FFF2-40B4-BE49-F238E27FC236}">
                  <a16:creationId xmlns="" xmlns:a16="http://schemas.microsoft.com/office/drawing/2014/main" id="{720ACD4F-169C-00F5-E617-A309212E512B}"/>
                </a:ext>
              </a:extLst>
            </p:cNvPr>
            <p:cNvSpPr txBox="1"/>
            <p:nvPr/>
          </p:nvSpPr>
          <p:spPr>
            <a:xfrm>
              <a:off x="2002748" y="7895469"/>
              <a:ext cx="1181734" cy="248658"/>
            </a:xfrm>
            <a:prstGeom prst="rect">
              <a:avLst/>
            </a:prstGeom>
            <a:solidFill>
              <a:schemeClr val="accent6">
                <a:lumMod val="75000"/>
              </a:schemeClr>
            </a:solidFill>
          </p:spPr>
          <p:txBody>
            <a:bodyPr wrap="none" rtlCol="0">
              <a:spAutoFit/>
            </a:bodyPr>
            <a:lstStyle/>
            <a:p>
              <a:r>
                <a:rPr lang="fr-FR" b="1" dirty="0">
                  <a:solidFill>
                    <a:schemeClr val="bg1"/>
                  </a:solidFill>
                </a:rPr>
                <a:t>Réseau GSM/LoRa</a:t>
              </a:r>
            </a:p>
          </p:txBody>
        </p:sp>
        <p:sp>
          <p:nvSpPr>
            <p:cNvPr id="66" name="ZoneTexte 65">
              <a:extLst>
                <a:ext uri="{FF2B5EF4-FFF2-40B4-BE49-F238E27FC236}">
                  <a16:creationId xmlns="" xmlns:a16="http://schemas.microsoft.com/office/drawing/2014/main" id="{ADBC3693-DFBC-4952-2A91-9E9C67CA78A7}"/>
                </a:ext>
              </a:extLst>
            </p:cNvPr>
            <p:cNvSpPr txBox="1"/>
            <p:nvPr/>
          </p:nvSpPr>
          <p:spPr>
            <a:xfrm>
              <a:off x="3351631" y="7884218"/>
              <a:ext cx="1661032" cy="248658"/>
            </a:xfrm>
            <a:prstGeom prst="rect">
              <a:avLst/>
            </a:prstGeom>
            <a:solidFill>
              <a:schemeClr val="accent6">
                <a:lumMod val="75000"/>
              </a:schemeClr>
            </a:solidFill>
          </p:spPr>
          <p:txBody>
            <a:bodyPr wrap="none" rtlCol="0">
              <a:spAutoFit/>
            </a:bodyPr>
            <a:lstStyle/>
            <a:p>
              <a:r>
                <a:rPr lang="fr-FR" b="1" dirty="0">
                  <a:solidFill>
                    <a:schemeClr val="bg1"/>
                  </a:solidFill>
                </a:rPr>
                <a:t>Plateforme de visualisation</a:t>
              </a:r>
            </a:p>
          </p:txBody>
        </p:sp>
        <p:pic>
          <p:nvPicPr>
            <p:cNvPr id="67" name="Picture 4" descr="Nouveau! Application mobile Android - IOS pour notre plateforme logicielle  IOT - IOT Factory">
              <a:extLst>
                <a:ext uri="{FF2B5EF4-FFF2-40B4-BE49-F238E27FC236}">
                  <a16:creationId xmlns="" xmlns:a16="http://schemas.microsoft.com/office/drawing/2014/main" id="{113D33C0-B07F-00DE-011C-74CF90CBC26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56877" y="6910617"/>
              <a:ext cx="1450541" cy="805184"/>
            </a:xfrm>
            <a:prstGeom prst="rect">
              <a:avLst/>
            </a:prstGeom>
            <a:noFill/>
            <a:extLst>
              <a:ext uri="{909E8E84-426E-40DD-AFC4-6F175D3DCCD1}">
                <a14:hiddenFill xmlns:a14="http://schemas.microsoft.com/office/drawing/2010/main">
                  <a:solidFill>
                    <a:srgbClr val="FFFFFF"/>
                  </a:solidFill>
                </a14:hiddenFill>
              </a:ext>
            </a:extLst>
          </p:spPr>
        </p:pic>
        <p:sp>
          <p:nvSpPr>
            <p:cNvPr id="68" name="Plus 67">
              <a:extLst>
                <a:ext uri="{FF2B5EF4-FFF2-40B4-BE49-F238E27FC236}">
                  <a16:creationId xmlns="" xmlns:a16="http://schemas.microsoft.com/office/drawing/2014/main" id="{076E63AD-9639-60AF-317D-1E9D4EADE8EB}"/>
                </a:ext>
              </a:extLst>
            </p:cNvPr>
            <p:cNvSpPr/>
            <p:nvPr/>
          </p:nvSpPr>
          <p:spPr>
            <a:xfrm>
              <a:off x="1787619" y="7126129"/>
              <a:ext cx="243031" cy="356886"/>
            </a:xfrm>
            <a:prstGeom prst="mathPlus">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Plus 68">
              <a:extLst>
                <a:ext uri="{FF2B5EF4-FFF2-40B4-BE49-F238E27FC236}">
                  <a16:creationId xmlns="" xmlns:a16="http://schemas.microsoft.com/office/drawing/2014/main" id="{33116736-F9E3-C8B6-2BA3-4FEF818DD419}"/>
                </a:ext>
              </a:extLst>
            </p:cNvPr>
            <p:cNvSpPr/>
            <p:nvPr/>
          </p:nvSpPr>
          <p:spPr>
            <a:xfrm>
              <a:off x="3030716" y="7139057"/>
              <a:ext cx="243031" cy="356886"/>
            </a:xfrm>
            <a:prstGeom prst="mathPlus">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object 43">
              <a:extLst>
                <a:ext uri="{FF2B5EF4-FFF2-40B4-BE49-F238E27FC236}">
                  <a16:creationId xmlns="" xmlns:a16="http://schemas.microsoft.com/office/drawing/2014/main" id="{1428BC3F-BE10-0C85-8241-4CE8549186DF}"/>
                </a:ext>
              </a:extLst>
            </p:cNvPr>
            <p:cNvSpPr txBox="1"/>
            <p:nvPr/>
          </p:nvSpPr>
          <p:spPr>
            <a:xfrm>
              <a:off x="686135" y="8231201"/>
              <a:ext cx="3033249" cy="689932"/>
            </a:xfrm>
            <a:prstGeom prst="rect">
              <a:avLst/>
            </a:prstGeom>
          </p:spPr>
          <p:txBody>
            <a:bodyPr vert="horz" wrap="square" lIns="0" tIns="12700" rIns="0" bIns="0" rtlCol="0">
              <a:spAutoFit/>
            </a:bodyPr>
            <a:lstStyle/>
            <a:p>
              <a:pPr marL="15875">
                <a:lnSpc>
                  <a:spcPct val="100000"/>
                </a:lnSpc>
                <a:spcBef>
                  <a:spcPts val="100"/>
                </a:spcBef>
              </a:pPr>
              <a:r>
                <a:rPr lang="fr-FR" sz="1100" b="1" dirty="0">
                  <a:latin typeface="Aeonik" panose="02010503030300000000" pitchFamily="50" charset="0"/>
                  <a:cs typeface="Arial" panose="020B0604020202020204" pitchFamily="34" charset="0"/>
                </a:rPr>
                <a:t>Fonctionnalités proposées</a:t>
              </a:r>
            </a:p>
            <a:p>
              <a:pPr marL="138113" indent="-138113">
                <a:lnSpc>
                  <a:spcPct val="100000"/>
                </a:lnSpc>
                <a:buClr>
                  <a:srgbClr val="974492"/>
                </a:buClr>
                <a:buFont typeface="Arial" panose="020B0604020202020204" pitchFamily="34" charset="0"/>
                <a:buChar char="•"/>
              </a:pPr>
              <a:r>
                <a:rPr lang="fr-CM" sz="1100" dirty="0">
                  <a:latin typeface="Aeonik" panose="02010503030300000000" pitchFamily="50" charset="0"/>
                  <a:cs typeface="Arial"/>
                </a:rPr>
                <a:t>Tableaux de bord personnalisés</a:t>
              </a:r>
            </a:p>
            <a:p>
              <a:pPr marL="138113" indent="-138113">
                <a:lnSpc>
                  <a:spcPct val="100000"/>
                </a:lnSpc>
                <a:buClr>
                  <a:srgbClr val="974492"/>
                </a:buClr>
                <a:buFont typeface="Arial" panose="020B0604020202020204" pitchFamily="34" charset="0"/>
                <a:buChar char="•"/>
              </a:pPr>
              <a:r>
                <a:rPr lang="fr-CM" sz="1100" dirty="0">
                  <a:latin typeface="Aeonik" panose="02010503030300000000" pitchFamily="50" charset="0"/>
                  <a:cs typeface="Arial"/>
                </a:rPr>
                <a:t>Suivi des évènements en temps réel</a:t>
              </a:r>
            </a:p>
            <a:p>
              <a:pPr marL="138113" indent="-138113">
                <a:lnSpc>
                  <a:spcPct val="100000"/>
                </a:lnSpc>
                <a:buClr>
                  <a:srgbClr val="974492"/>
                </a:buClr>
                <a:buFont typeface="Arial" panose="020B0604020202020204" pitchFamily="34" charset="0"/>
                <a:buChar char="•"/>
              </a:pPr>
              <a:r>
                <a:rPr lang="fr-CM" sz="1100" dirty="0">
                  <a:latin typeface="Aeonik" panose="02010503030300000000" pitchFamily="50" charset="0"/>
                  <a:cs typeface="Arial"/>
                </a:rPr>
                <a:t>Alertes sur téléphone en cas d’intrusion</a:t>
              </a:r>
            </a:p>
          </p:txBody>
        </p:sp>
        <p:pic>
          <p:nvPicPr>
            <p:cNvPr id="71" name="Image 70">
              <a:extLst>
                <a:ext uri="{FF2B5EF4-FFF2-40B4-BE49-F238E27FC236}">
                  <a16:creationId xmlns="" xmlns:a16="http://schemas.microsoft.com/office/drawing/2014/main" id="{F1908A87-EFF8-8EA6-57F6-5962C78E1FDA}"/>
                </a:ext>
              </a:extLst>
            </p:cNvPr>
            <p:cNvPicPr>
              <a:picLocks noChangeAspect="1"/>
            </p:cNvPicPr>
            <p:nvPr/>
          </p:nvPicPr>
          <p:blipFill>
            <a:blip r:embed="rId10"/>
            <a:stretch>
              <a:fillRect/>
            </a:stretch>
          </p:blipFill>
          <p:spPr>
            <a:xfrm>
              <a:off x="711345" y="6822272"/>
              <a:ext cx="940580" cy="866970"/>
            </a:xfrm>
            <a:prstGeom prst="rect">
              <a:avLst/>
            </a:prstGeom>
          </p:spPr>
        </p:pic>
        <p:grpSp>
          <p:nvGrpSpPr>
            <p:cNvPr id="72" name="Groupe 71"/>
            <p:cNvGrpSpPr/>
            <p:nvPr/>
          </p:nvGrpSpPr>
          <p:grpSpPr>
            <a:xfrm>
              <a:off x="2194960" y="6820115"/>
              <a:ext cx="827591" cy="895686"/>
              <a:chOff x="1994490" y="3680297"/>
              <a:chExt cx="827591" cy="895686"/>
            </a:xfrm>
          </p:grpSpPr>
          <p:pic>
            <p:nvPicPr>
              <p:cNvPr id="73" name="object 17">
                <a:extLst>
                  <a:ext uri="{FF2B5EF4-FFF2-40B4-BE49-F238E27FC236}">
                    <a16:creationId xmlns="" xmlns:a16="http://schemas.microsoft.com/office/drawing/2014/main" id="{CF7CFC19-19EA-84A9-9C34-7F381DFC8579}"/>
                  </a:ext>
                </a:extLst>
              </p:cNvPr>
              <p:cNvPicPr/>
              <p:nvPr/>
            </p:nvPicPr>
            <p:blipFill>
              <a:blip r:embed="rId11" cstate="print"/>
              <a:stretch>
                <a:fillRect/>
              </a:stretch>
            </p:blipFill>
            <p:spPr>
              <a:xfrm>
                <a:off x="2003810" y="4021909"/>
                <a:ext cx="318921" cy="380966"/>
              </a:xfrm>
              <a:prstGeom prst="rect">
                <a:avLst/>
              </a:prstGeom>
            </p:spPr>
          </p:pic>
          <p:pic>
            <p:nvPicPr>
              <p:cNvPr id="74" name="object 18">
                <a:extLst>
                  <a:ext uri="{FF2B5EF4-FFF2-40B4-BE49-F238E27FC236}">
                    <a16:creationId xmlns="" xmlns:a16="http://schemas.microsoft.com/office/drawing/2014/main" id="{696A7231-0150-4E5C-BB57-0B36AA0CD26A}"/>
                  </a:ext>
                </a:extLst>
              </p:cNvPr>
              <p:cNvPicPr/>
              <p:nvPr/>
            </p:nvPicPr>
            <p:blipFill>
              <a:blip r:embed="rId12" cstate="print"/>
              <a:stretch>
                <a:fillRect/>
              </a:stretch>
            </p:blipFill>
            <p:spPr>
              <a:xfrm>
                <a:off x="2279537" y="3680297"/>
                <a:ext cx="542544" cy="660438"/>
              </a:xfrm>
              <a:prstGeom prst="rect">
                <a:avLst/>
              </a:prstGeom>
            </p:spPr>
          </p:pic>
          <p:pic>
            <p:nvPicPr>
              <p:cNvPr id="75" name="object 19">
                <a:extLst>
                  <a:ext uri="{FF2B5EF4-FFF2-40B4-BE49-F238E27FC236}">
                    <a16:creationId xmlns="" xmlns:a16="http://schemas.microsoft.com/office/drawing/2014/main" id="{093BCA6E-994A-EDBE-D770-7DED78AA58CA}"/>
                  </a:ext>
                </a:extLst>
              </p:cNvPr>
              <p:cNvPicPr/>
              <p:nvPr/>
            </p:nvPicPr>
            <p:blipFill>
              <a:blip r:embed="rId13" cstate="print"/>
              <a:stretch>
                <a:fillRect/>
              </a:stretch>
            </p:blipFill>
            <p:spPr>
              <a:xfrm>
                <a:off x="1994490" y="4410667"/>
                <a:ext cx="689783" cy="165316"/>
              </a:xfrm>
              <a:prstGeom prst="rect">
                <a:avLst/>
              </a:prstGeom>
            </p:spPr>
          </p:pic>
        </p:grpSp>
      </p:grpSp>
      <p:grpSp>
        <p:nvGrpSpPr>
          <p:cNvPr id="3" name="Groupe 2"/>
          <p:cNvGrpSpPr/>
          <p:nvPr/>
        </p:nvGrpSpPr>
        <p:grpSpPr>
          <a:xfrm>
            <a:off x="499539" y="2754298"/>
            <a:ext cx="3723672" cy="436338"/>
            <a:chOff x="469177" y="5138868"/>
            <a:chExt cx="3723672" cy="436338"/>
          </a:xfrm>
        </p:grpSpPr>
        <p:sp>
          <p:nvSpPr>
            <p:cNvPr id="76" name="Rectangle 75"/>
            <p:cNvSpPr/>
            <p:nvPr/>
          </p:nvSpPr>
          <p:spPr>
            <a:xfrm>
              <a:off x="469177" y="5161015"/>
              <a:ext cx="3723672" cy="216741"/>
            </a:xfrm>
            <a:prstGeom prst="rect">
              <a:avLst/>
            </a:prstGeom>
            <a:gradFill flip="none" rotWithShape="1">
              <a:gsLst>
                <a:gs pos="53000">
                  <a:srgbClr val="FBBD4B"/>
                </a:gs>
                <a:gs pos="0">
                  <a:srgbClr val="EC600C"/>
                </a:gs>
                <a:gs pos="91000">
                  <a:schemeClr val="bg1"/>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lvl="0">
                <a:defRPr lang="fr-FR"/>
              </a:defPPr>
              <a:lvl1pPr marL="0" lvl="0" algn="l" defTabSz="914400" rtl="0" eaLnBrk="1" latinLnBrk="0" hangingPunct="1">
                <a:defRPr sz="1800" kern="1200">
                  <a:solidFill>
                    <a:schemeClr val="lt1"/>
                  </a:solidFill>
                  <a:latin typeface="+mn-lt"/>
                  <a:ea typeface="+mn-ea"/>
                  <a:cs typeface="+mn-cs"/>
                </a:defRPr>
              </a:lvl1pPr>
              <a:lvl2pPr marL="457200" lvl="1" algn="l" defTabSz="914400" rtl="0" eaLnBrk="1" latinLnBrk="0" hangingPunct="1">
                <a:defRPr sz="1800" kern="1200">
                  <a:solidFill>
                    <a:schemeClr val="lt1"/>
                  </a:solidFill>
                  <a:latin typeface="+mn-lt"/>
                  <a:ea typeface="+mn-ea"/>
                  <a:cs typeface="+mn-cs"/>
                </a:defRPr>
              </a:lvl2pPr>
              <a:lvl3pPr marL="914400" lvl="2" algn="l" defTabSz="914400" rtl="0" eaLnBrk="1" latinLnBrk="0" hangingPunct="1">
                <a:defRPr sz="1800" kern="1200">
                  <a:solidFill>
                    <a:schemeClr val="lt1"/>
                  </a:solidFill>
                  <a:latin typeface="+mn-lt"/>
                  <a:ea typeface="+mn-ea"/>
                  <a:cs typeface="+mn-cs"/>
                </a:defRPr>
              </a:lvl3pPr>
              <a:lvl4pPr marL="1371600" lvl="3" algn="l" defTabSz="914400" rtl="0" eaLnBrk="1" latinLnBrk="0" hangingPunct="1">
                <a:defRPr sz="1800" kern="1200">
                  <a:solidFill>
                    <a:schemeClr val="lt1"/>
                  </a:solidFill>
                  <a:latin typeface="+mn-lt"/>
                  <a:ea typeface="+mn-ea"/>
                  <a:cs typeface="+mn-cs"/>
                </a:defRPr>
              </a:lvl4pPr>
              <a:lvl5pPr marL="1828800" lvl="4" algn="l" defTabSz="914400" rtl="0" eaLnBrk="1" latinLnBrk="0" hangingPunct="1">
                <a:defRPr sz="1800" kern="1200">
                  <a:solidFill>
                    <a:schemeClr val="lt1"/>
                  </a:solidFill>
                  <a:latin typeface="+mn-lt"/>
                  <a:ea typeface="+mn-ea"/>
                  <a:cs typeface="+mn-cs"/>
                </a:defRPr>
              </a:lvl5pPr>
              <a:lvl6pPr marL="2286000" lvl="5" algn="l" defTabSz="914400" rtl="0" eaLnBrk="1" latinLnBrk="0" hangingPunct="1">
                <a:defRPr sz="1800" kern="1200">
                  <a:solidFill>
                    <a:schemeClr val="lt1"/>
                  </a:solidFill>
                  <a:latin typeface="+mn-lt"/>
                  <a:ea typeface="+mn-ea"/>
                  <a:cs typeface="+mn-cs"/>
                </a:defRPr>
              </a:lvl6pPr>
              <a:lvl7pPr marL="2743200" lvl="6" algn="l" defTabSz="914400" rtl="0" eaLnBrk="1" latinLnBrk="0" hangingPunct="1">
                <a:defRPr sz="1800" kern="1200">
                  <a:solidFill>
                    <a:schemeClr val="lt1"/>
                  </a:solidFill>
                  <a:latin typeface="+mn-lt"/>
                  <a:ea typeface="+mn-ea"/>
                  <a:cs typeface="+mn-cs"/>
                </a:defRPr>
              </a:lvl7pPr>
              <a:lvl8pPr marL="3200400" lvl="7" algn="l" defTabSz="914400" rtl="0" eaLnBrk="1" latinLnBrk="0" hangingPunct="1">
                <a:defRPr sz="1800" kern="1200">
                  <a:solidFill>
                    <a:schemeClr val="lt1"/>
                  </a:solidFill>
                  <a:latin typeface="+mn-lt"/>
                  <a:ea typeface="+mn-ea"/>
                  <a:cs typeface="+mn-cs"/>
                </a:defRPr>
              </a:lvl8pPr>
              <a:lvl9pPr marL="3657600" lvl="8" algn="l" defTabSz="914400" rtl="0" eaLnBrk="1" latinLnBrk="0" hangingPunct="1">
                <a:defRPr sz="1800" kern="1200">
                  <a:solidFill>
                    <a:schemeClr val="lt1"/>
                  </a:solidFill>
                  <a:latin typeface="+mn-lt"/>
                  <a:ea typeface="+mn-ea"/>
                  <a:cs typeface="+mn-cs"/>
                </a:defRPr>
              </a:lvl9pPr>
            </a:lstStyle>
            <a:p>
              <a:endParaRPr lang="fr-FR" sz="1702" dirty="0"/>
            </a:p>
          </p:txBody>
        </p:sp>
        <p:sp>
          <p:nvSpPr>
            <p:cNvPr id="77" name="object 27">
              <a:extLst>
                <a:ext uri="{FF2B5EF4-FFF2-40B4-BE49-F238E27FC236}">
                  <a16:creationId xmlns="" xmlns:a16="http://schemas.microsoft.com/office/drawing/2014/main" id="{786C31B0-55BE-0EFF-83EC-FD5BE690B376}"/>
                </a:ext>
              </a:extLst>
            </p:cNvPr>
            <p:cNvSpPr txBox="1"/>
            <p:nvPr/>
          </p:nvSpPr>
          <p:spPr>
            <a:xfrm>
              <a:off x="582837" y="5138868"/>
              <a:ext cx="3103385" cy="436338"/>
            </a:xfrm>
            <a:prstGeom prst="rect">
              <a:avLst/>
            </a:prstGeom>
            <a:solidFill>
              <a:schemeClr val="bg1">
                <a:lumMod val="85000"/>
                <a:alpha val="0"/>
              </a:schemeClr>
            </a:solidFill>
          </p:spPr>
          <p:txBody>
            <a:bodyPr vert="horz" wrap="square" lIns="0" tIns="40005" rIns="0" bIns="0" rtlCol="0">
              <a:spAutoFit/>
            </a:bodyPr>
            <a:lstStyle/>
            <a:p>
              <a:pPr marL="12700" marR="5080" algn="just">
                <a:lnSpc>
                  <a:spcPct val="113100"/>
                </a:lnSpc>
              </a:pPr>
              <a:r>
                <a:rPr lang="fr-CM" sz="1200" b="1" dirty="0">
                  <a:latin typeface="Aeonik" panose="02010503030300000000" pitchFamily="50" charset="0"/>
                  <a:cs typeface="Arial"/>
                </a:rPr>
                <a:t>LES CAMERAS SOLAIRES ET CONNECTÉES DE SURVEILLANCE DES PLANTATIONS</a:t>
              </a:r>
            </a:p>
          </p:txBody>
        </p:sp>
      </p:grpSp>
    </p:spTree>
    <p:extLst>
      <p:ext uri="{BB962C8B-B14F-4D97-AF65-F5344CB8AC3E}">
        <p14:creationId xmlns:p14="http://schemas.microsoft.com/office/powerpoint/2010/main" val="2022402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27">
            <a:extLst>
              <a:ext uri="{FF2B5EF4-FFF2-40B4-BE49-F238E27FC236}">
                <a16:creationId xmlns="" xmlns:a16="http://schemas.microsoft.com/office/drawing/2014/main" id="{91154035-270D-E6BC-E757-BB03801D145C}"/>
              </a:ext>
            </a:extLst>
          </p:cNvPr>
          <p:cNvSpPr txBox="1"/>
          <p:nvPr/>
        </p:nvSpPr>
        <p:spPr>
          <a:xfrm>
            <a:off x="473416" y="3430946"/>
            <a:ext cx="5890314" cy="874983"/>
          </a:xfrm>
          <a:prstGeom prst="rect">
            <a:avLst/>
          </a:prstGeom>
          <a:solidFill>
            <a:schemeClr val="bg1">
              <a:lumMod val="85000"/>
              <a:alpha val="0"/>
            </a:schemeClr>
          </a:solidFill>
        </p:spPr>
        <p:txBody>
          <a:bodyPr vert="horz" wrap="square" lIns="0" tIns="40005" rIns="0" bIns="0" rtlCol="0">
            <a:spAutoFit/>
          </a:bodyPr>
          <a:lstStyle/>
          <a:p>
            <a:pPr marL="12700" marR="5080" algn="just">
              <a:lnSpc>
                <a:spcPct val="113100"/>
              </a:lnSpc>
            </a:pPr>
            <a:r>
              <a:rPr lang="fr-CM" sz="1200" dirty="0">
                <a:latin typeface="Aeonik" panose="02010503030300000000" pitchFamily="50" charset="0"/>
                <a:cs typeface="Arial"/>
              </a:rPr>
              <a:t>Nos solutions de supervision du remplissage de contenants en milieu agricole permettent de :  surveiller à distance les niveaux de remplissage des cuves et silos, de garder un œil sur le fonctionnement des cuves en temps réel, d’anticiper et détecter les interventions à prévoir, d’adapter la technologie en fonction de vos besoins, etc.</a:t>
            </a:r>
          </a:p>
        </p:txBody>
      </p:sp>
      <p:pic>
        <p:nvPicPr>
          <p:cNvPr id="23" name="Imag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3697620" y="5745745"/>
            <a:ext cx="3232998" cy="4179110"/>
          </a:xfrm>
          <a:prstGeom prst="rect">
            <a:avLst/>
          </a:prstGeom>
        </p:spPr>
      </p:pic>
      <p:pic>
        <p:nvPicPr>
          <p:cNvPr id="26" name="Imag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3" y="1"/>
            <a:ext cx="2319334" cy="1655222"/>
          </a:xfrm>
          <a:prstGeom prst="rect">
            <a:avLst/>
          </a:prstGeom>
        </p:spPr>
      </p:pic>
      <p:sp>
        <p:nvSpPr>
          <p:cNvPr id="28" name="ZoneTexte 71"/>
          <p:cNvSpPr txBox="1"/>
          <p:nvPr/>
        </p:nvSpPr>
        <p:spPr>
          <a:xfrm>
            <a:off x="2783931" y="865935"/>
            <a:ext cx="3705083" cy="707886"/>
          </a:xfrm>
          <a:prstGeom prst="rect">
            <a:avLst/>
          </a:prstGeom>
          <a:noFill/>
          <a:ln>
            <a:noFill/>
          </a:ln>
        </p:spPr>
        <p:txBody>
          <a:bodyPr wrap="square"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algn="r"/>
            <a:r>
              <a:rPr lang="fr-FR" sz="2000" b="1" cap="small" dirty="0">
                <a:latin typeface="Metropolis Black" panose="00000A00000000000000" pitchFamily="50" charset="0"/>
                <a:cs typeface="Arial"/>
              </a:rPr>
              <a:t>pour booster la production agricole </a:t>
            </a:r>
            <a:endParaRPr lang="fr-FR" sz="2000" b="1" dirty="0">
              <a:latin typeface="Metropolis Black" panose="00000A00000000000000" pitchFamily="50" charset="0"/>
            </a:endParaRPr>
          </a:p>
        </p:txBody>
      </p:sp>
      <p:sp>
        <p:nvSpPr>
          <p:cNvPr id="29" name="object 18"/>
          <p:cNvSpPr/>
          <p:nvPr/>
        </p:nvSpPr>
        <p:spPr>
          <a:xfrm>
            <a:off x="4223211" y="1360951"/>
            <a:ext cx="1006750" cy="45719"/>
          </a:xfrm>
          <a:custGeom>
            <a:avLst/>
            <a:gdLst/>
            <a:ahLst/>
            <a:cxnLst/>
            <a:rect l="l" t="t" r="r" b="b"/>
            <a:pathLst>
              <a:path w="1192529">
                <a:moveTo>
                  <a:pt x="0" y="0"/>
                </a:moveTo>
                <a:lnTo>
                  <a:pt x="1192089" y="0"/>
                </a:lnTo>
              </a:path>
            </a:pathLst>
          </a:custGeom>
          <a:ln w="28575">
            <a:solidFill>
              <a:srgbClr val="FF7900"/>
            </a:solidFill>
          </a:ln>
        </p:spPr>
        <p:txBody>
          <a:bodyPr wrap="square" lIns="0" tIns="0" rIns="0" bIns="0" rtlCol="0"/>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algn="r"/>
            <a:endParaRPr sz="1100" dirty="0"/>
          </a:p>
        </p:txBody>
      </p:sp>
      <p:grpSp>
        <p:nvGrpSpPr>
          <p:cNvPr id="33" name="Groupe 32"/>
          <p:cNvGrpSpPr/>
          <p:nvPr/>
        </p:nvGrpSpPr>
        <p:grpSpPr>
          <a:xfrm>
            <a:off x="579531" y="9466797"/>
            <a:ext cx="5523352" cy="169053"/>
            <a:chOff x="8039296" y="10219374"/>
            <a:chExt cx="5077424" cy="205879"/>
          </a:xfrm>
        </p:grpSpPr>
        <p:pic>
          <p:nvPicPr>
            <p:cNvPr id="41" name="object 47"/>
            <p:cNvPicPr/>
            <p:nvPr/>
          </p:nvPicPr>
          <p:blipFill>
            <a:blip r:embed="rId4" cstate="print"/>
            <a:stretch>
              <a:fillRect/>
            </a:stretch>
          </p:blipFill>
          <p:spPr>
            <a:xfrm>
              <a:off x="8802338" y="10243480"/>
              <a:ext cx="227234" cy="140970"/>
            </a:xfrm>
            <a:prstGeom prst="rect">
              <a:avLst/>
            </a:prstGeom>
          </p:spPr>
        </p:pic>
        <p:sp>
          <p:nvSpPr>
            <p:cNvPr id="42" name="object 48"/>
            <p:cNvSpPr txBox="1"/>
            <p:nvPr/>
          </p:nvSpPr>
          <p:spPr>
            <a:xfrm>
              <a:off x="9041687" y="10263723"/>
              <a:ext cx="550545" cy="135765"/>
            </a:xfrm>
            <a:prstGeom prst="rect">
              <a:avLst/>
            </a:prstGeom>
          </p:spPr>
          <p:txBody>
            <a:bodyPr vert="horz" wrap="square" lIns="0" tIns="3723"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3723">
                <a:spcBef>
                  <a:spcPts val="29"/>
                </a:spcBef>
              </a:pPr>
              <a:r>
                <a:rPr sz="700" b="1" spc="-3" dirty="0">
                  <a:solidFill>
                    <a:srgbClr val="211F1F"/>
                  </a:solidFill>
                  <a:latin typeface="Calibri"/>
                  <a:cs typeface="Calibri"/>
                </a:rPr>
                <a:t>Kiosques urbain</a:t>
              </a:r>
              <a:endParaRPr sz="700" b="1">
                <a:latin typeface="Calibri"/>
                <a:cs typeface="Calibri"/>
              </a:endParaRPr>
            </a:p>
          </p:txBody>
        </p:sp>
        <p:grpSp>
          <p:nvGrpSpPr>
            <p:cNvPr id="43" name="object 49"/>
            <p:cNvGrpSpPr/>
            <p:nvPr/>
          </p:nvGrpSpPr>
          <p:grpSpPr>
            <a:xfrm>
              <a:off x="9743852" y="10270363"/>
              <a:ext cx="237183" cy="154890"/>
              <a:chOff x="4016946" y="10270363"/>
              <a:chExt cx="237183" cy="154890"/>
            </a:xfrm>
          </p:grpSpPr>
          <p:pic>
            <p:nvPicPr>
              <p:cNvPr id="58" name="object 50"/>
              <p:cNvPicPr/>
              <p:nvPr/>
            </p:nvPicPr>
            <p:blipFill>
              <a:blip r:embed="rId5" cstate="print"/>
              <a:stretch>
                <a:fillRect/>
              </a:stretch>
            </p:blipFill>
            <p:spPr>
              <a:xfrm>
                <a:off x="4091184" y="10270363"/>
                <a:ext cx="162945" cy="154890"/>
              </a:xfrm>
              <a:prstGeom prst="rect">
                <a:avLst/>
              </a:prstGeom>
            </p:spPr>
          </p:pic>
          <p:sp>
            <p:nvSpPr>
              <p:cNvPr id="59" name="object 51"/>
              <p:cNvSpPr/>
              <p:nvPr/>
            </p:nvSpPr>
            <p:spPr>
              <a:xfrm>
                <a:off x="4016946" y="10313210"/>
                <a:ext cx="34290" cy="33655"/>
              </a:xfrm>
              <a:custGeom>
                <a:avLst/>
                <a:gdLst/>
                <a:ahLst/>
                <a:cxnLst/>
                <a:rect l="l" t="t" r="r" b="b"/>
                <a:pathLst>
                  <a:path w="34289" h="33654">
                    <a:moveTo>
                      <a:pt x="26168" y="0"/>
                    </a:moveTo>
                    <a:lnTo>
                      <a:pt x="7537" y="0"/>
                    </a:lnTo>
                    <a:lnTo>
                      <a:pt x="0" y="7490"/>
                    </a:lnTo>
                    <a:lnTo>
                      <a:pt x="0" y="25994"/>
                    </a:lnTo>
                    <a:lnTo>
                      <a:pt x="7537" y="33486"/>
                    </a:lnTo>
                    <a:lnTo>
                      <a:pt x="26168" y="33486"/>
                    </a:lnTo>
                    <a:lnTo>
                      <a:pt x="33731" y="25994"/>
                    </a:lnTo>
                    <a:lnTo>
                      <a:pt x="33731" y="16743"/>
                    </a:lnTo>
                    <a:lnTo>
                      <a:pt x="33731" y="7490"/>
                    </a:lnTo>
                    <a:lnTo>
                      <a:pt x="26168" y="0"/>
                    </a:lnTo>
                    <a:close/>
                  </a:path>
                </a:pathLst>
              </a:custGeom>
              <a:solidFill>
                <a:srgbClr val="EB5B23"/>
              </a:solidFill>
            </p:spPr>
            <p:txBody>
              <a:bodyPr wrap="square" lIns="0" tIns="0" rIns="0" bIns="0" rtlCol="0"/>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endParaRPr sz="700" b="1"/>
              </a:p>
            </p:txBody>
          </p:sp>
        </p:grpSp>
        <p:sp>
          <p:nvSpPr>
            <p:cNvPr id="44" name="object 52"/>
            <p:cNvSpPr txBox="1"/>
            <p:nvPr/>
          </p:nvSpPr>
          <p:spPr>
            <a:xfrm>
              <a:off x="10008917" y="10274189"/>
              <a:ext cx="490854" cy="135765"/>
            </a:xfrm>
            <a:prstGeom prst="rect">
              <a:avLst/>
            </a:prstGeom>
          </p:spPr>
          <p:txBody>
            <a:bodyPr vert="horz" wrap="square" lIns="0" tIns="3723"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3723">
                <a:spcBef>
                  <a:spcPts val="29"/>
                </a:spcBef>
              </a:pPr>
              <a:r>
                <a:rPr sz="700" b="1" spc="-6" dirty="0">
                  <a:solidFill>
                    <a:srgbClr val="211F1F"/>
                  </a:solidFill>
                  <a:latin typeface="Calibri"/>
                  <a:cs typeface="Calibri"/>
                </a:rPr>
                <a:t>Écran</a:t>
              </a:r>
              <a:r>
                <a:rPr sz="700" b="1" spc="-3" dirty="0">
                  <a:solidFill>
                    <a:srgbClr val="211F1F"/>
                  </a:solidFill>
                  <a:latin typeface="Calibri"/>
                  <a:cs typeface="Calibri"/>
                </a:rPr>
                <a:t> </a:t>
              </a:r>
              <a:r>
                <a:rPr sz="700" b="1" spc="-7" dirty="0">
                  <a:solidFill>
                    <a:srgbClr val="211F1F"/>
                  </a:solidFill>
                  <a:latin typeface="Calibri"/>
                  <a:cs typeface="Calibri"/>
                </a:rPr>
                <a:t>Outdoor</a:t>
              </a:r>
              <a:endParaRPr sz="700" b="1">
                <a:latin typeface="Calibri"/>
                <a:cs typeface="Calibri"/>
              </a:endParaRPr>
            </a:p>
          </p:txBody>
        </p:sp>
        <p:sp>
          <p:nvSpPr>
            <p:cNvPr id="45" name="object 53"/>
            <p:cNvSpPr txBox="1"/>
            <p:nvPr/>
          </p:nvSpPr>
          <p:spPr>
            <a:xfrm>
              <a:off x="10909648" y="10260249"/>
              <a:ext cx="440056" cy="135765"/>
            </a:xfrm>
            <a:prstGeom prst="rect">
              <a:avLst/>
            </a:prstGeom>
          </p:spPr>
          <p:txBody>
            <a:bodyPr vert="horz" wrap="square" lIns="0" tIns="3723"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3723">
                <a:spcBef>
                  <a:spcPts val="29"/>
                </a:spcBef>
              </a:pPr>
              <a:r>
                <a:rPr sz="700" b="1" spc="-4" dirty="0">
                  <a:solidFill>
                    <a:srgbClr val="211F1F"/>
                  </a:solidFill>
                  <a:latin typeface="Calibri"/>
                  <a:cs typeface="Calibri"/>
                </a:rPr>
                <a:t>Cars </a:t>
              </a:r>
              <a:r>
                <a:rPr sz="700" b="1" spc="-3" dirty="0">
                  <a:solidFill>
                    <a:srgbClr val="211F1F"/>
                  </a:solidFill>
                  <a:latin typeface="Calibri"/>
                  <a:cs typeface="Calibri"/>
                </a:rPr>
                <a:t>podium</a:t>
              </a:r>
              <a:endParaRPr sz="700" b="1">
                <a:latin typeface="Calibri"/>
                <a:cs typeface="Calibri"/>
              </a:endParaRPr>
            </a:p>
          </p:txBody>
        </p:sp>
        <p:sp>
          <p:nvSpPr>
            <p:cNvPr id="46" name="object 54"/>
            <p:cNvSpPr/>
            <p:nvPr/>
          </p:nvSpPr>
          <p:spPr>
            <a:xfrm>
              <a:off x="10633322" y="10284168"/>
              <a:ext cx="248920" cy="102870"/>
            </a:xfrm>
            <a:custGeom>
              <a:avLst/>
              <a:gdLst/>
              <a:ahLst/>
              <a:cxnLst/>
              <a:rect l="l" t="t" r="r" b="b"/>
              <a:pathLst>
                <a:path w="248920" h="102870">
                  <a:moveTo>
                    <a:pt x="33731" y="36537"/>
                  </a:moveTo>
                  <a:lnTo>
                    <a:pt x="26162" y="29044"/>
                  </a:lnTo>
                  <a:lnTo>
                    <a:pt x="7543" y="29044"/>
                  </a:lnTo>
                  <a:lnTo>
                    <a:pt x="0" y="36537"/>
                  </a:lnTo>
                  <a:lnTo>
                    <a:pt x="0" y="55041"/>
                  </a:lnTo>
                  <a:lnTo>
                    <a:pt x="7543" y="62534"/>
                  </a:lnTo>
                  <a:lnTo>
                    <a:pt x="26162" y="62534"/>
                  </a:lnTo>
                  <a:lnTo>
                    <a:pt x="33731" y="55041"/>
                  </a:lnTo>
                  <a:lnTo>
                    <a:pt x="33731" y="45796"/>
                  </a:lnTo>
                  <a:lnTo>
                    <a:pt x="33731" y="36537"/>
                  </a:lnTo>
                  <a:close/>
                </a:path>
                <a:path w="248920" h="102870">
                  <a:moveTo>
                    <a:pt x="141884" y="75057"/>
                  </a:moveTo>
                  <a:lnTo>
                    <a:pt x="141859" y="72859"/>
                  </a:lnTo>
                  <a:lnTo>
                    <a:pt x="141859" y="70573"/>
                  </a:lnTo>
                  <a:lnTo>
                    <a:pt x="140169" y="69532"/>
                  </a:lnTo>
                  <a:lnTo>
                    <a:pt x="133743" y="69723"/>
                  </a:lnTo>
                  <a:lnTo>
                    <a:pt x="132410" y="70815"/>
                  </a:lnTo>
                  <a:lnTo>
                    <a:pt x="132600" y="75209"/>
                  </a:lnTo>
                  <a:lnTo>
                    <a:pt x="133997" y="76149"/>
                  </a:lnTo>
                  <a:lnTo>
                    <a:pt x="137020" y="76149"/>
                  </a:lnTo>
                  <a:lnTo>
                    <a:pt x="140246" y="76174"/>
                  </a:lnTo>
                  <a:lnTo>
                    <a:pt x="141884" y="75057"/>
                  </a:lnTo>
                  <a:close/>
                </a:path>
                <a:path w="248920" h="102870">
                  <a:moveTo>
                    <a:pt x="248856" y="50850"/>
                  </a:moveTo>
                  <a:lnTo>
                    <a:pt x="245440" y="48641"/>
                  </a:lnTo>
                  <a:lnTo>
                    <a:pt x="242392" y="46774"/>
                  </a:lnTo>
                  <a:lnTo>
                    <a:pt x="242392" y="55067"/>
                  </a:lnTo>
                  <a:lnTo>
                    <a:pt x="242366" y="61671"/>
                  </a:lnTo>
                  <a:lnTo>
                    <a:pt x="241719" y="65481"/>
                  </a:lnTo>
                  <a:lnTo>
                    <a:pt x="235292" y="65481"/>
                  </a:lnTo>
                  <a:lnTo>
                    <a:pt x="235292" y="61671"/>
                  </a:lnTo>
                  <a:lnTo>
                    <a:pt x="242366" y="61671"/>
                  </a:lnTo>
                  <a:lnTo>
                    <a:pt x="242366" y="55067"/>
                  </a:lnTo>
                  <a:lnTo>
                    <a:pt x="237972" y="55067"/>
                  </a:lnTo>
                  <a:lnTo>
                    <a:pt x="227774" y="54914"/>
                  </a:lnTo>
                  <a:lnTo>
                    <a:pt x="228396" y="54940"/>
                  </a:lnTo>
                  <a:lnTo>
                    <a:pt x="228523" y="70993"/>
                  </a:lnTo>
                  <a:lnTo>
                    <a:pt x="229666" y="72161"/>
                  </a:lnTo>
                  <a:lnTo>
                    <a:pt x="235813" y="72212"/>
                  </a:lnTo>
                  <a:lnTo>
                    <a:pt x="241820" y="72212"/>
                  </a:lnTo>
                  <a:lnTo>
                    <a:pt x="241820" y="81876"/>
                  </a:lnTo>
                  <a:lnTo>
                    <a:pt x="237299" y="81876"/>
                  </a:lnTo>
                  <a:lnTo>
                    <a:pt x="232841" y="81953"/>
                  </a:lnTo>
                  <a:lnTo>
                    <a:pt x="227850" y="81788"/>
                  </a:lnTo>
                  <a:lnTo>
                    <a:pt x="227203" y="80594"/>
                  </a:lnTo>
                  <a:lnTo>
                    <a:pt x="226936" y="79844"/>
                  </a:lnTo>
                  <a:lnTo>
                    <a:pt x="223583" y="74663"/>
                  </a:lnTo>
                  <a:lnTo>
                    <a:pt x="222465" y="72936"/>
                  </a:lnTo>
                  <a:lnTo>
                    <a:pt x="221221" y="72199"/>
                  </a:lnTo>
                  <a:lnTo>
                    <a:pt x="221221" y="85039"/>
                  </a:lnTo>
                  <a:lnTo>
                    <a:pt x="221107" y="91059"/>
                  </a:lnTo>
                  <a:lnTo>
                    <a:pt x="216293" y="95770"/>
                  </a:lnTo>
                  <a:lnTo>
                    <a:pt x="204711" y="95745"/>
                  </a:lnTo>
                  <a:lnTo>
                    <a:pt x="200113" y="91059"/>
                  </a:lnTo>
                  <a:lnTo>
                    <a:pt x="200063" y="88506"/>
                  </a:lnTo>
                  <a:lnTo>
                    <a:pt x="200101" y="82105"/>
                  </a:lnTo>
                  <a:lnTo>
                    <a:pt x="200139" y="79273"/>
                  </a:lnTo>
                  <a:lnTo>
                    <a:pt x="204838" y="74663"/>
                  </a:lnTo>
                  <a:lnTo>
                    <a:pt x="216496" y="74739"/>
                  </a:lnTo>
                  <a:lnTo>
                    <a:pt x="221183" y="79476"/>
                  </a:lnTo>
                  <a:lnTo>
                    <a:pt x="221221" y="85039"/>
                  </a:lnTo>
                  <a:lnTo>
                    <a:pt x="221221" y="72199"/>
                  </a:lnTo>
                  <a:lnTo>
                    <a:pt x="215798" y="68948"/>
                  </a:lnTo>
                  <a:lnTo>
                    <a:pt x="208153" y="68300"/>
                  </a:lnTo>
                  <a:lnTo>
                    <a:pt x="200710" y="71412"/>
                  </a:lnTo>
                  <a:lnTo>
                    <a:pt x="198386" y="73126"/>
                  </a:lnTo>
                  <a:lnTo>
                    <a:pt x="196469" y="75679"/>
                  </a:lnTo>
                  <a:lnTo>
                    <a:pt x="192951" y="81978"/>
                  </a:lnTo>
                  <a:lnTo>
                    <a:pt x="193205" y="82105"/>
                  </a:lnTo>
                  <a:lnTo>
                    <a:pt x="191211" y="81953"/>
                  </a:lnTo>
                  <a:lnTo>
                    <a:pt x="190550" y="81902"/>
                  </a:lnTo>
                  <a:lnTo>
                    <a:pt x="188556" y="81762"/>
                  </a:lnTo>
                  <a:lnTo>
                    <a:pt x="188468" y="80962"/>
                  </a:lnTo>
                  <a:lnTo>
                    <a:pt x="188379" y="80594"/>
                  </a:lnTo>
                  <a:lnTo>
                    <a:pt x="188264" y="76149"/>
                  </a:lnTo>
                  <a:lnTo>
                    <a:pt x="188252" y="69659"/>
                  </a:lnTo>
                  <a:lnTo>
                    <a:pt x="188252" y="63728"/>
                  </a:lnTo>
                  <a:lnTo>
                    <a:pt x="188252" y="57429"/>
                  </a:lnTo>
                  <a:lnTo>
                    <a:pt x="188277" y="14859"/>
                  </a:lnTo>
                  <a:lnTo>
                    <a:pt x="188912" y="14287"/>
                  </a:lnTo>
                  <a:lnTo>
                    <a:pt x="190944" y="14389"/>
                  </a:lnTo>
                  <a:lnTo>
                    <a:pt x="193802" y="14566"/>
                  </a:lnTo>
                  <a:lnTo>
                    <a:pt x="196646" y="14566"/>
                  </a:lnTo>
                  <a:lnTo>
                    <a:pt x="201409" y="14287"/>
                  </a:lnTo>
                  <a:lnTo>
                    <a:pt x="201752" y="14859"/>
                  </a:lnTo>
                  <a:lnTo>
                    <a:pt x="201828" y="47574"/>
                  </a:lnTo>
                  <a:lnTo>
                    <a:pt x="202844" y="48641"/>
                  </a:lnTo>
                  <a:lnTo>
                    <a:pt x="208076" y="48653"/>
                  </a:lnTo>
                  <a:lnTo>
                    <a:pt x="214884" y="48666"/>
                  </a:lnTo>
                  <a:lnTo>
                    <a:pt x="218833" y="48666"/>
                  </a:lnTo>
                  <a:lnTo>
                    <a:pt x="233705" y="48666"/>
                  </a:lnTo>
                  <a:lnTo>
                    <a:pt x="240474" y="52311"/>
                  </a:lnTo>
                  <a:lnTo>
                    <a:pt x="242392" y="55067"/>
                  </a:lnTo>
                  <a:lnTo>
                    <a:pt x="242392" y="46774"/>
                  </a:lnTo>
                  <a:lnTo>
                    <a:pt x="232956" y="26695"/>
                  </a:lnTo>
                  <a:lnTo>
                    <a:pt x="229984" y="14287"/>
                  </a:lnTo>
                  <a:lnTo>
                    <a:pt x="229857" y="13766"/>
                  </a:lnTo>
                  <a:lnTo>
                    <a:pt x="229857" y="41897"/>
                  </a:lnTo>
                  <a:lnTo>
                    <a:pt x="208648" y="41897"/>
                  </a:lnTo>
                  <a:lnTo>
                    <a:pt x="208648" y="14541"/>
                  </a:lnTo>
                  <a:lnTo>
                    <a:pt x="212001" y="14541"/>
                  </a:lnTo>
                  <a:lnTo>
                    <a:pt x="215252" y="14287"/>
                  </a:lnTo>
                  <a:lnTo>
                    <a:pt x="218452" y="14617"/>
                  </a:lnTo>
                  <a:lnTo>
                    <a:pt x="221284" y="14859"/>
                  </a:lnTo>
                  <a:lnTo>
                    <a:pt x="223583" y="16548"/>
                  </a:lnTo>
                  <a:lnTo>
                    <a:pt x="226352" y="26987"/>
                  </a:lnTo>
                  <a:lnTo>
                    <a:pt x="227977" y="34112"/>
                  </a:lnTo>
                  <a:lnTo>
                    <a:pt x="229857" y="41897"/>
                  </a:lnTo>
                  <a:lnTo>
                    <a:pt x="229857" y="13766"/>
                  </a:lnTo>
                  <a:lnTo>
                    <a:pt x="229387" y="11811"/>
                  </a:lnTo>
                  <a:lnTo>
                    <a:pt x="224599" y="8039"/>
                  </a:lnTo>
                  <a:lnTo>
                    <a:pt x="199301" y="7937"/>
                  </a:lnTo>
                  <a:lnTo>
                    <a:pt x="188963" y="8039"/>
                  </a:lnTo>
                  <a:lnTo>
                    <a:pt x="187972" y="7543"/>
                  </a:lnTo>
                  <a:lnTo>
                    <a:pt x="188112" y="6400"/>
                  </a:lnTo>
                  <a:lnTo>
                    <a:pt x="188315" y="4940"/>
                  </a:lnTo>
                  <a:lnTo>
                    <a:pt x="188252" y="4165"/>
                  </a:lnTo>
                  <a:lnTo>
                    <a:pt x="188112" y="990"/>
                  </a:lnTo>
                  <a:lnTo>
                    <a:pt x="187198" y="101"/>
                  </a:lnTo>
                  <a:lnTo>
                    <a:pt x="182257" y="0"/>
                  </a:lnTo>
                  <a:lnTo>
                    <a:pt x="182257" y="63779"/>
                  </a:lnTo>
                  <a:lnTo>
                    <a:pt x="181444" y="69481"/>
                  </a:lnTo>
                  <a:lnTo>
                    <a:pt x="180454" y="69532"/>
                  </a:lnTo>
                  <a:lnTo>
                    <a:pt x="179387" y="69634"/>
                  </a:lnTo>
                  <a:lnTo>
                    <a:pt x="152768" y="69634"/>
                  </a:lnTo>
                  <a:lnTo>
                    <a:pt x="151930" y="69659"/>
                  </a:lnTo>
                  <a:lnTo>
                    <a:pt x="151079" y="69634"/>
                  </a:lnTo>
                  <a:lnTo>
                    <a:pt x="148323" y="69850"/>
                  </a:lnTo>
                  <a:lnTo>
                    <a:pt x="147091" y="70840"/>
                  </a:lnTo>
                  <a:lnTo>
                    <a:pt x="147091" y="74980"/>
                  </a:lnTo>
                  <a:lnTo>
                    <a:pt x="148399" y="75984"/>
                  </a:lnTo>
                  <a:lnTo>
                    <a:pt x="151498" y="76200"/>
                  </a:lnTo>
                  <a:lnTo>
                    <a:pt x="152590" y="76149"/>
                  </a:lnTo>
                  <a:lnTo>
                    <a:pt x="181762" y="76149"/>
                  </a:lnTo>
                  <a:lnTo>
                    <a:pt x="181686" y="80314"/>
                  </a:lnTo>
                  <a:lnTo>
                    <a:pt x="181571" y="81762"/>
                  </a:lnTo>
                  <a:lnTo>
                    <a:pt x="179806" y="81902"/>
                  </a:lnTo>
                  <a:lnTo>
                    <a:pt x="152412" y="81902"/>
                  </a:lnTo>
                  <a:lnTo>
                    <a:pt x="123875" y="81953"/>
                  </a:lnTo>
                  <a:lnTo>
                    <a:pt x="123151" y="81318"/>
                  </a:lnTo>
                  <a:lnTo>
                    <a:pt x="120891" y="74663"/>
                  </a:lnTo>
                  <a:lnTo>
                    <a:pt x="120256" y="72758"/>
                  </a:lnTo>
                  <a:lnTo>
                    <a:pt x="116967" y="70472"/>
                  </a:lnTo>
                  <a:lnTo>
                    <a:pt x="116967" y="90982"/>
                  </a:lnTo>
                  <a:lnTo>
                    <a:pt x="112331" y="95719"/>
                  </a:lnTo>
                  <a:lnTo>
                    <a:pt x="100698" y="95796"/>
                  </a:lnTo>
                  <a:lnTo>
                    <a:pt x="95859" y="90982"/>
                  </a:lnTo>
                  <a:lnTo>
                    <a:pt x="95783" y="88430"/>
                  </a:lnTo>
                  <a:lnTo>
                    <a:pt x="95846" y="82283"/>
                  </a:lnTo>
                  <a:lnTo>
                    <a:pt x="95872" y="79476"/>
                  </a:lnTo>
                  <a:lnTo>
                    <a:pt x="100634" y="74739"/>
                  </a:lnTo>
                  <a:lnTo>
                    <a:pt x="112191" y="74701"/>
                  </a:lnTo>
                  <a:lnTo>
                    <a:pt x="116878" y="79273"/>
                  </a:lnTo>
                  <a:lnTo>
                    <a:pt x="116967" y="90982"/>
                  </a:lnTo>
                  <a:lnTo>
                    <a:pt x="116967" y="70472"/>
                  </a:lnTo>
                  <a:lnTo>
                    <a:pt x="113919" y="68338"/>
                  </a:lnTo>
                  <a:lnTo>
                    <a:pt x="99491" y="68110"/>
                  </a:lnTo>
                  <a:lnTo>
                    <a:pt x="92887" y="72313"/>
                  </a:lnTo>
                  <a:lnTo>
                    <a:pt x="89687" y="81457"/>
                  </a:lnTo>
                  <a:lnTo>
                    <a:pt x="88519" y="82283"/>
                  </a:lnTo>
                  <a:lnTo>
                    <a:pt x="85852" y="81902"/>
                  </a:lnTo>
                  <a:lnTo>
                    <a:pt x="84785" y="81762"/>
                  </a:lnTo>
                  <a:lnTo>
                    <a:pt x="83413" y="81902"/>
                  </a:lnTo>
                  <a:lnTo>
                    <a:pt x="81610" y="81902"/>
                  </a:lnTo>
                  <a:lnTo>
                    <a:pt x="81483" y="64198"/>
                  </a:lnTo>
                  <a:lnTo>
                    <a:pt x="82245" y="63728"/>
                  </a:lnTo>
                  <a:lnTo>
                    <a:pt x="84162" y="63754"/>
                  </a:lnTo>
                  <a:lnTo>
                    <a:pt x="94627" y="63779"/>
                  </a:lnTo>
                  <a:lnTo>
                    <a:pt x="182257" y="63779"/>
                  </a:lnTo>
                  <a:lnTo>
                    <a:pt x="182257" y="0"/>
                  </a:lnTo>
                  <a:lnTo>
                    <a:pt x="181787" y="12"/>
                  </a:lnTo>
                  <a:lnTo>
                    <a:pt x="181787" y="7048"/>
                  </a:lnTo>
                  <a:lnTo>
                    <a:pt x="181787" y="56883"/>
                  </a:lnTo>
                  <a:lnTo>
                    <a:pt x="181076" y="57429"/>
                  </a:lnTo>
                  <a:lnTo>
                    <a:pt x="167068" y="57365"/>
                  </a:lnTo>
                  <a:lnTo>
                    <a:pt x="131508" y="57378"/>
                  </a:lnTo>
                  <a:lnTo>
                    <a:pt x="82194" y="57429"/>
                  </a:lnTo>
                  <a:lnTo>
                    <a:pt x="81534" y="56730"/>
                  </a:lnTo>
                  <a:lnTo>
                    <a:pt x="81534" y="6896"/>
                  </a:lnTo>
                  <a:lnTo>
                    <a:pt x="82296" y="6400"/>
                  </a:lnTo>
                  <a:lnTo>
                    <a:pt x="84531" y="6400"/>
                  </a:lnTo>
                  <a:lnTo>
                    <a:pt x="131686" y="6464"/>
                  </a:lnTo>
                  <a:lnTo>
                    <a:pt x="181140" y="6400"/>
                  </a:lnTo>
                  <a:lnTo>
                    <a:pt x="181787" y="7048"/>
                  </a:lnTo>
                  <a:lnTo>
                    <a:pt x="181787" y="12"/>
                  </a:lnTo>
                  <a:lnTo>
                    <a:pt x="180174" y="25"/>
                  </a:lnTo>
                  <a:lnTo>
                    <a:pt x="76149" y="25"/>
                  </a:lnTo>
                  <a:lnTo>
                    <a:pt x="74968" y="990"/>
                  </a:lnTo>
                  <a:lnTo>
                    <a:pt x="74879" y="87147"/>
                  </a:lnTo>
                  <a:lnTo>
                    <a:pt x="76225" y="88430"/>
                  </a:lnTo>
                  <a:lnTo>
                    <a:pt x="81826" y="88582"/>
                  </a:lnTo>
                  <a:lnTo>
                    <a:pt x="84582" y="88607"/>
                  </a:lnTo>
                  <a:lnTo>
                    <a:pt x="88925" y="88430"/>
                  </a:lnTo>
                  <a:lnTo>
                    <a:pt x="89636" y="88950"/>
                  </a:lnTo>
                  <a:lnTo>
                    <a:pt x="92811" y="97980"/>
                  </a:lnTo>
                  <a:lnTo>
                    <a:pt x="98996" y="102247"/>
                  </a:lnTo>
                  <a:lnTo>
                    <a:pt x="114147" y="102095"/>
                  </a:lnTo>
                  <a:lnTo>
                    <a:pt x="120294" y="97663"/>
                  </a:lnTo>
                  <a:lnTo>
                    <a:pt x="120916" y="95796"/>
                  </a:lnTo>
                  <a:lnTo>
                    <a:pt x="123228" y="88950"/>
                  </a:lnTo>
                  <a:lnTo>
                    <a:pt x="123901" y="88506"/>
                  </a:lnTo>
                  <a:lnTo>
                    <a:pt x="125387" y="88506"/>
                  </a:lnTo>
                  <a:lnTo>
                    <a:pt x="158496" y="88544"/>
                  </a:lnTo>
                  <a:lnTo>
                    <a:pt x="193078" y="88506"/>
                  </a:lnTo>
                  <a:lnTo>
                    <a:pt x="193776" y="88925"/>
                  </a:lnTo>
                  <a:lnTo>
                    <a:pt x="197065" y="98031"/>
                  </a:lnTo>
                  <a:lnTo>
                    <a:pt x="203022" y="102196"/>
                  </a:lnTo>
                  <a:lnTo>
                    <a:pt x="218274" y="102146"/>
                  </a:lnTo>
                  <a:lnTo>
                    <a:pt x="224383" y="97751"/>
                  </a:lnTo>
                  <a:lnTo>
                    <a:pt x="225056" y="95770"/>
                  </a:lnTo>
                  <a:lnTo>
                    <a:pt x="227482" y="88747"/>
                  </a:lnTo>
                  <a:lnTo>
                    <a:pt x="228269" y="88506"/>
                  </a:lnTo>
                  <a:lnTo>
                    <a:pt x="229666" y="88506"/>
                  </a:lnTo>
                  <a:lnTo>
                    <a:pt x="234073" y="88557"/>
                  </a:lnTo>
                  <a:lnTo>
                    <a:pt x="235851" y="88506"/>
                  </a:lnTo>
                  <a:lnTo>
                    <a:pt x="238518" y="88430"/>
                  </a:lnTo>
                  <a:lnTo>
                    <a:pt x="242963" y="88582"/>
                  </a:lnTo>
                  <a:lnTo>
                    <a:pt x="245338" y="88633"/>
                  </a:lnTo>
                  <a:lnTo>
                    <a:pt x="246443" y="88430"/>
                  </a:lnTo>
                  <a:lnTo>
                    <a:pt x="247396" y="88252"/>
                  </a:lnTo>
                  <a:lnTo>
                    <a:pt x="248856" y="86245"/>
                  </a:lnTo>
                  <a:lnTo>
                    <a:pt x="248856" y="81953"/>
                  </a:lnTo>
                  <a:lnTo>
                    <a:pt x="248856" y="72186"/>
                  </a:lnTo>
                  <a:lnTo>
                    <a:pt x="248856" y="65481"/>
                  </a:lnTo>
                  <a:lnTo>
                    <a:pt x="248856" y="61671"/>
                  </a:lnTo>
                  <a:lnTo>
                    <a:pt x="248856" y="55067"/>
                  </a:lnTo>
                  <a:lnTo>
                    <a:pt x="248856" y="50850"/>
                  </a:lnTo>
                  <a:close/>
                </a:path>
              </a:pathLst>
            </a:custGeom>
            <a:solidFill>
              <a:srgbClr val="EB5B23"/>
            </a:solidFill>
          </p:spPr>
          <p:txBody>
            <a:bodyPr wrap="square" lIns="0" tIns="0" rIns="0" bIns="0" rtlCol="0"/>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endParaRPr sz="700" b="1"/>
            </a:p>
          </p:txBody>
        </p:sp>
        <p:grpSp>
          <p:nvGrpSpPr>
            <p:cNvPr id="47" name="object 55"/>
            <p:cNvGrpSpPr/>
            <p:nvPr/>
          </p:nvGrpSpPr>
          <p:grpSpPr>
            <a:xfrm>
              <a:off x="8039296" y="10264940"/>
              <a:ext cx="236340" cy="136946"/>
              <a:chOff x="2312390" y="10264940"/>
              <a:chExt cx="236340" cy="136946"/>
            </a:xfrm>
          </p:grpSpPr>
          <p:pic>
            <p:nvPicPr>
              <p:cNvPr id="56" name="object 56"/>
              <p:cNvPicPr/>
              <p:nvPr/>
            </p:nvPicPr>
            <p:blipFill>
              <a:blip r:embed="rId6" cstate="print"/>
              <a:stretch>
                <a:fillRect/>
              </a:stretch>
            </p:blipFill>
            <p:spPr>
              <a:xfrm>
                <a:off x="2385167" y="10264940"/>
                <a:ext cx="163563" cy="136946"/>
              </a:xfrm>
              <a:prstGeom prst="rect">
                <a:avLst/>
              </a:prstGeom>
            </p:spPr>
          </p:pic>
          <p:sp>
            <p:nvSpPr>
              <p:cNvPr id="57" name="object 57"/>
              <p:cNvSpPr/>
              <p:nvPr/>
            </p:nvSpPr>
            <p:spPr>
              <a:xfrm>
                <a:off x="2312390" y="10308274"/>
                <a:ext cx="34290" cy="33655"/>
              </a:xfrm>
              <a:custGeom>
                <a:avLst/>
                <a:gdLst/>
                <a:ahLst/>
                <a:cxnLst/>
                <a:rect l="l" t="t" r="r" b="b"/>
                <a:pathLst>
                  <a:path w="34289" h="33654">
                    <a:moveTo>
                      <a:pt x="26168" y="0"/>
                    </a:moveTo>
                    <a:lnTo>
                      <a:pt x="7543" y="0"/>
                    </a:lnTo>
                    <a:lnTo>
                      <a:pt x="0" y="7466"/>
                    </a:lnTo>
                    <a:lnTo>
                      <a:pt x="0" y="25970"/>
                    </a:lnTo>
                    <a:lnTo>
                      <a:pt x="7543" y="33461"/>
                    </a:lnTo>
                    <a:lnTo>
                      <a:pt x="26168" y="33461"/>
                    </a:lnTo>
                    <a:lnTo>
                      <a:pt x="33712" y="25970"/>
                    </a:lnTo>
                    <a:lnTo>
                      <a:pt x="33712" y="16743"/>
                    </a:lnTo>
                    <a:lnTo>
                      <a:pt x="33712" y="7466"/>
                    </a:lnTo>
                    <a:lnTo>
                      <a:pt x="26168" y="0"/>
                    </a:lnTo>
                    <a:close/>
                  </a:path>
                </a:pathLst>
              </a:custGeom>
              <a:solidFill>
                <a:srgbClr val="EB5B23"/>
              </a:solidFill>
            </p:spPr>
            <p:txBody>
              <a:bodyPr wrap="square" lIns="0" tIns="0" rIns="0" bIns="0" rtlCol="0"/>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endParaRPr sz="700" b="1"/>
              </a:p>
            </p:txBody>
          </p:sp>
        </p:grpSp>
        <p:sp>
          <p:nvSpPr>
            <p:cNvPr id="48" name="object 58"/>
            <p:cNvSpPr txBox="1"/>
            <p:nvPr/>
          </p:nvSpPr>
          <p:spPr>
            <a:xfrm>
              <a:off x="8290792" y="10258117"/>
              <a:ext cx="436879" cy="135765"/>
            </a:xfrm>
            <a:prstGeom prst="rect">
              <a:avLst/>
            </a:prstGeom>
          </p:spPr>
          <p:txBody>
            <a:bodyPr vert="horz" wrap="square" lIns="0" tIns="3723"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3723">
                <a:spcBef>
                  <a:spcPts val="29"/>
                </a:spcBef>
              </a:pPr>
              <a:r>
                <a:rPr sz="700" b="1" spc="-6" dirty="0">
                  <a:solidFill>
                    <a:srgbClr val="211F1F"/>
                  </a:solidFill>
                  <a:latin typeface="Calibri"/>
                  <a:cs typeface="Calibri"/>
                </a:rPr>
                <a:t>Écran</a:t>
              </a:r>
              <a:r>
                <a:rPr sz="700" b="1" spc="-4" dirty="0">
                  <a:solidFill>
                    <a:srgbClr val="211F1F"/>
                  </a:solidFill>
                  <a:latin typeface="Calibri"/>
                  <a:cs typeface="Calibri"/>
                </a:rPr>
                <a:t> indoor</a:t>
              </a:r>
              <a:endParaRPr sz="700" b="1" dirty="0">
                <a:latin typeface="Calibri"/>
                <a:cs typeface="Calibri"/>
              </a:endParaRPr>
            </a:p>
          </p:txBody>
        </p:sp>
        <p:sp>
          <p:nvSpPr>
            <p:cNvPr id="49" name="object 59"/>
            <p:cNvSpPr txBox="1"/>
            <p:nvPr/>
          </p:nvSpPr>
          <p:spPr>
            <a:xfrm>
              <a:off x="11750975" y="10260249"/>
              <a:ext cx="635634" cy="135765"/>
            </a:xfrm>
            <a:prstGeom prst="rect">
              <a:avLst/>
            </a:prstGeom>
          </p:spPr>
          <p:txBody>
            <a:bodyPr vert="horz" wrap="square" lIns="0" tIns="3723"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3723">
                <a:spcBef>
                  <a:spcPts val="29"/>
                </a:spcBef>
              </a:pPr>
              <a:r>
                <a:rPr sz="700" b="1" spc="-3" dirty="0">
                  <a:solidFill>
                    <a:srgbClr val="211F1F"/>
                  </a:solidFill>
                  <a:latin typeface="Calibri"/>
                  <a:cs typeface="Calibri"/>
                </a:rPr>
                <a:t>Solutions</a:t>
              </a:r>
              <a:r>
                <a:rPr sz="700" b="1" spc="2" dirty="0">
                  <a:solidFill>
                    <a:srgbClr val="211F1F"/>
                  </a:solidFill>
                  <a:latin typeface="Calibri"/>
                  <a:cs typeface="Calibri"/>
                </a:rPr>
                <a:t> </a:t>
              </a:r>
              <a:r>
                <a:rPr sz="700" b="1" spc="-2" dirty="0">
                  <a:solidFill>
                    <a:srgbClr val="211F1F"/>
                  </a:solidFill>
                  <a:latin typeface="Calibri"/>
                  <a:cs typeface="Calibri"/>
                </a:rPr>
                <a:t>Digitales</a:t>
              </a:r>
              <a:endParaRPr sz="700" b="1" dirty="0">
                <a:latin typeface="Calibri"/>
                <a:cs typeface="Calibri"/>
              </a:endParaRPr>
            </a:p>
          </p:txBody>
        </p:sp>
        <p:grpSp>
          <p:nvGrpSpPr>
            <p:cNvPr id="50" name="object 60"/>
            <p:cNvGrpSpPr/>
            <p:nvPr/>
          </p:nvGrpSpPr>
          <p:grpSpPr>
            <a:xfrm>
              <a:off x="11473137" y="10241155"/>
              <a:ext cx="260496" cy="156294"/>
              <a:chOff x="5746229" y="10241153"/>
              <a:chExt cx="260496" cy="156294"/>
            </a:xfrm>
          </p:grpSpPr>
          <p:sp>
            <p:nvSpPr>
              <p:cNvPr id="54" name="object 61"/>
              <p:cNvSpPr/>
              <p:nvPr/>
            </p:nvSpPr>
            <p:spPr>
              <a:xfrm>
                <a:off x="5746229" y="10313211"/>
                <a:ext cx="34290" cy="33655"/>
              </a:xfrm>
              <a:custGeom>
                <a:avLst/>
                <a:gdLst/>
                <a:ahLst/>
                <a:cxnLst/>
                <a:rect l="l" t="t" r="r" b="b"/>
                <a:pathLst>
                  <a:path w="34289" h="33654">
                    <a:moveTo>
                      <a:pt x="26193" y="0"/>
                    </a:moveTo>
                    <a:lnTo>
                      <a:pt x="7562" y="0"/>
                    </a:lnTo>
                    <a:lnTo>
                      <a:pt x="0" y="7490"/>
                    </a:lnTo>
                    <a:lnTo>
                      <a:pt x="0" y="25994"/>
                    </a:lnTo>
                    <a:lnTo>
                      <a:pt x="7562" y="33486"/>
                    </a:lnTo>
                    <a:lnTo>
                      <a:pt x="26193" y="33486"/>
                    </a:lnTo>
                    <a:lnTo>
                      <a:pt x="33731" y="25994"/>
                    </a:lnTo>
                    <a:lnTo>
                      <a:pt x="33731" y="16743"/>
                    </a:lnTo>
                    <a:lnTo>
                      <a:pt x="33731" y="7490"/>
                    </a:lnTo>
                    <a:lnTo>
                      <a:pt x="26193" y="0"/>
                    </a:lnTo>
                    <a:close/>
                  </a:path>
                </a:pathLst>
              </a:custGeom>
              <a:solidFill>
                <a:srgbClr val="EB5B23"/>
              </a:solidFill>
            </p:spPr>
            <p:txBody>
              <a:bodyPr wrap="square" lIns="0" tIns="0" rIns="0" bIns="0" rtlCol="0"/>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endParaRPr sz="700" b="1"/>
              </a:p>
            </p:txBody>
          </p:sp>
          <p:pic>
            <p:nvPicPr>
              <p:cNvPr id="55" name="object 62"/>
              <p:cNvPicPr/>
              <p:nvPr/>
            </p:nvPicPr>
            <p:blipFill>
              <a:blip r:embed="rId7" cstate="print"/>
              <a:stretch>
                <a:fillRect/>
              </a:stretch>
            </p:blipFill>
            <p:spPr>
              <a:xfrm>
                <a:off x="5815857" y="10241153"/>
                <a:ext cx="190868" cy="156294"/>
              </a:xfrm>
              <a:prstGeom prst="rect">
                <a:avLst/>
              </a:prstGeom>
            </p:spPr>
          </p:pic>
        </p:grpSp>
        <p:sp>
          <p:nvSpPr>
            <p:cNvPr id="51" name="object 63"/>
            <p:cNvSpPr/>
            <p:nvPr/>
          </p:nvSpPr>
          <p:spPr>
            <a:xfrm>
              <a:off x="12430156" y="10313212"/>
              <a:ext cx="34290" cy="33655"/>
            </a:xfrm>
            <a:custGeom>
              <a:avLst/>
              <a:gdLst/>
              <a:ahLst/>
              <a:cxnLst/>
              <a:rect l="l" t="t" r="r" b="b"/>
              <a:pathLst>
                <a:path w="34290" h="33654">
                  <a:moveTo>
                    <a:pt x="26161" y="0"/>
                  </a:moveTo>
                  <a:lnTo>
                    <a:pt x="7492" y="0"/>
                  </a:lnTo>
                  <a:lnTo>
                    <a:pt x="0" y="7490"/>
                  </a:lnTo>
                  <a:lnTo>
                    <a:pt x="0" y="25994"/>
                  </a:lnTo>
                  <a:lnTo>
                    <a:pt x="7492" y="33486"/>
                  </a:lnTo>
                  <a:lnTo>
                    <a:pt x="26161" y="33486"/>
                  </a:lnTo>
                  <a:lnTo>
                    <a:pt x="33718" y="25994"/>
                  </a:lnTo>
                  <a:lnTo>
                    <a:pt x="33718" y="16743"/>
                  </a:lnTo>
                  <a:lnTo>
                    <a:pt x="33718" y="7490"/>
                  </a:lnTo>
                  <a:lnTo>
                    <a:pt x="26161" y="0"/>
                  </a:lnTo>
                  <a:close/>
                </a:path>
              </a:pathLst>
            </a:custGeom>
            <a:solidFill>
              <a:srgbClr val="EB5B23"/>
            </a:solidFill>
          </p:spPr>
          <p:txBody>
            <a:bodyPr wrap="square" lIns="0" tIns="0" rIns="0" bIns="0" rtlCol="0"/>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endParaRPr sz="700" b="1"/>
            </a:p>
          </p:txBody>
        </p:sp>
        <p:sp>
          <p:nvSpPr>
            <p:cNvPr id="52" name="object 64"/>
            <p:cNvSpPr txBox="1"/>
            <p:nvPr/>
          </p:nvSpPr>
          <p:spPr>
            <a:xfrm>
              <a:off x="12632215" y="10260249"/>
              <a:ext cx="484505" cy="135765"/>
            </a:xfrm>
            <a:prstGeom prst="rect">
              <a:avLst/>
            </a:prstGeom>
          </p:spPr>
          <p:txBody>
            <a:bodyPr vert="horz" wrap="square" lIns="0" tIns="3723"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3723">
                <a:spcBef>
                  <a:spcPts val="29"/>
                </a:spcBef>
              </a:pPr>
              <a:r>
                <a:rPr sz="700" b="1" spc="-2" dirty="0">
                  <a:solidFill>
                    <a:srgbClr val="211F1F"/>
                  </a:solidFill>
                  <a:latin typeface="Calibri"/>
                  <a:cs typeface="Calibri"/>
                </a:rPr>
                <a:t>Évènementiel</a:t>
              </a:r>
              <a:endParaRPr sz="700" b="1">
                <a:latin typeface="Calibri"/>
                <a:cs typeface="Calibri"/>
              </a:endParaRPr>
            </a:p>
          </p:txBody>
        </p:sp>
        <p:pic>
          <p:nvPicPr>
            <p:cNvPr id="53" name="object 65"/>
            <p:cNvPicPr/>
            <p:nvPr/>
          </p:nvPicPr>
          <p:blipFill>
            <a:blip r:embed="rId8" cstate="print"/>
            <a:stretch>
              <a:fillRect/>
            </a:stretch>
          </p:blipFill>
          <p:spPr>
            <a:xfrm>
              <a:off x="12495037" y="10219374"/>
              <a:ext cx="165242" cy="157460"/>
            </a:xfrm>
            <a:prstGeom prst="rect">
              <a:avLst/>
            </a:prstGeom>
          </p:spPr>
        </p:pic>
      </p:grpSp>
      <p:sp>
        <p:nvSpPr>
          <p:cNvPr id="60" name="ZoneTexte 71"/>
          <p:cNvSpPr txBox="1"/>
          <p:nvPr/>
        </p:nvSpPr>
        <p:spPr>
          <a:xfrm>
            <a:off x="2433791" y="225591"/>
            <a:ext cx="4072609" cy="707886"/>
          </a:xfrm>
          <a:prstGeom prst="rect">
            <a:avLst/>
          </a:prstGeom>
          <a:noFill/>
          <a:ln>
            <a:noFill/>
          </a:ln>
        </p:spPr>
        <p:txBody>
          <a:bodyPr wrap="square"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algn="r"/>
            <a:r>
              <a:rPr lang="fr-FR" sz="2000" b="1" dirty="0">
                <a:gradFill>
                  <a:gsLst>
                    <a:gs pos="53000">
                      <a:srgbClr val="E84E0E"/>
                    </a:gs>
                    <a:gs pos="100000">
                      <a:srgbClr val="FFC000"/>
                    </a:gs>
                  </a:gsLst>
                  <a:lin ang="0" scaled="0"/>
                </a:gradFill>
                <a:latin typeface="Metropolis Black" panose="00000A00000000000000" pitchFamily="50" charset="0"/>
              </a:rPr>
              <a:t>LES SOLUTIONS DIGITALES POUR LE SECTEUR AGRICOLE</a:t>
            </a:r>
          </a:p>
        </p:txBody>
      </p:sp>
      <p:sp>
        <p:nvSpPr>
          <p:cNvPr id="61" name="ZoneTexte 71"/>
          <p:cNvSpPr txBox="1"/>
          <p:nvPr/>
        </p:nvSpPr>
        <p:spPr>
          <a:xfrm>
            <a:off x="390801" y="1744785"/>
            <a:ext cx="3010578" cy="738664"/>
          </a:xfrm>
          <a:prstGeom prst="rect">
            <a:avLst/>
          </a:prstGeom>
          <a:noFill/>
          <a:ln>
            <a:noFill/>
          </a:ln>
        </p:spPr>
        <p:txBody>
          <a:bodyPr wrap="square"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r>
              <a:rPr lang="fr-FR" sz="1400" b="1" dirty="0">
                <a:latin typeface="Metropolis Black" panose="00000A00000000000000" pitchFamily="50" charset="0"/>
              </a:rPr>
              <a:t>DES SOLUTIONS ET EQUIPEMENTS POUR BOOSTER LA PRODUCTION AGRICOLE</a:t>
            </a:r>
          </a:p>
        </p:txBody>
      </p:sp>
      <p:grpSp>
        <p:nvGrpSpPr>
          <p:cNvPr id="62" name="Groupe 61"/>
          <p:cNvGrpSpPr/>
          <p:nvPr/>
        </p:nvGrpSpPr>
        <p:grpSpPr>
          <a:xfrm>
            <a:off x="473416" y="4346155"/>
            <a:ext cx="4523929" cy="3107679"/>
            <a:chOff x="641133" y="2667919"/>
            <a:chExt cx="4523929" cy="3107679"/>
          </a:xfrm>
        </p:grpSpPr>
        <p:sp>
          <p:nvSpPr>
            <p:cNvPr id="65" name="AutoShape 10" descr="Fruit&amp;#39;is Cameroun - Home | Facebook">
              <a:extLst>
                <a:ext uri="{FF2B5EF4-FFF2-40B4-BE49-F238E27FC236}">
                  <a16:creationId xmlns="" xmlns:a16="http://schemas.microsoft.com/office/drawing/2014/main" id="{F53F674B-9546-C0E7-4B46-ECD7E529390A}"/>
                </a:ext>
              </a:extLst>
            </p:cNvPr>
            <p:cNvSpPr>
              <a:spLocks noChangeAspect="1" noChangeArrowheads="1"/>
            </p:cNvSpPr>
            <p:nvPr/>
          </p:nvSpPr>
          <p:spPr bwMode="auto">
            <a:xfrm>
              <a:off x="1326044" y="2667919"/>
              <a:ext cx="89341" cy="893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6802" tIns="13401" rIns="26802" bIns="13401" numCol="1" anchor="t" anchorCtr="0" compatLnSpc="1">
              <a:prstTxWarp prst="textNoShape">
                <a:avLst/>
              </a:prstTxWarp>
            </a:bodyPr>
            <a:lstStyle/>
            <a:p>
              <a:endParaRPr lang="fr-FR" sz="528"/>
            </a:p>
          </p:txBody>
        </p:sp>
        <p:sp>
          <p:nvSpPr>
            <p:cNvPr id="66" name="AutoShape 12" descr="Fruit&amp;#39;is Cameroun - Home | Facebook">
              <a:extLst>
                <a:ext uri="{FF2B5EF4-FFF2-40B4-BE49-F238E27FC236}">
                  <a16:creationId xmlns="" xmlns:a16="http://schemas.microsoft.com/office/drawing/2014/main" id="{C400F470-814A-0517-0A0D-0CD45FDD74C5}"/>
                </a:ext>
              </a:extLst>
            </p:cNvPr>
            <p:cNvSpPr>
              <a:spLocks noChangeAspect="1" noChangeArrowheads="1"/>
            </p:cNvSpPr>
            <p:nvPr/>
          </p:nvSpPr>
          <p:spPr bwMode="auto">
            <a:xfrm>
              <a:off x="1370714" y="2712590"/>
              <a:ext cx="89341" cy="893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6802" tIns="13401" rIns="26802" bIns="13401" numCol="1" anchor="t" anchorCtr="0" compatLnSpc="1">
              <a:prstTxWarp prst="textNoShape">
                <a:avLst/>
              </a:prstTxWarp>
            </a:bodyPr>
            <a:lstStyle/>
            <a:p>
              <a:endParaRPr lang="fr-FR" sz="528"/>
            </a:p>
          </p:txBody>
        </p:sp>
        <p:sp>
          <p:nvSpPr>
            <p:cNvPr id="67" name="AutoShape 14" descr="Fruit&amp;#39;is Cameroun - Home | Facebook">
              <a:extLst>
                <a:ext uri="{FF2B5EF4-FFF2-40B4-BE49-F238E27FC236}">
                  <a16:creationId xmlns="" xmlns:a16="http://schemas.microsoft.com/office/drawing/2014/main" id="{A9D6A76C-4944-5194-98D6-B82525152DBD}"/>
                </a:ext>
              </a:extLst>
            </p:cNvPr>
            <p:cNvSpPr>
              <a:spLocks noChangeAspect="1" noChangeArrowheads="1"/>
            </p:cNvSpPr>
            <p:nvPr/>
          </p:nvSpPr>
          <p:spPr bwMode="auto">
            <a:xfrm>
              <a:off x="1415385" y="2757260"/>
              <a:ext cx="89341" cy="893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6802" tIns="13401" rIns="26802" bIns="13401" numCol="1" anchor="t" anchorCtr="0" compatLnSpc="1">
              <a:prstTxWarp prst="textNoShape">
                <a:avLst/>
              </a:prstTxWarp>
            </a:bodyPr>
            <a:lstStyle/>
            <a:p>
              <a:endParaRPr lang="fr-FR" sz="528"/>
            </a:p>
          </p:txBody>
        </p:sp>
        <p:sp>
          <p:nvSpPr>
            <p:cNvPr id="68" name="object 43">
              <a:extLst>
                <a:ext uri="{FF2B5EF4-FFF2-40B4-BE49-F238E27FC236}">
                  <a16:creationId xmlns="" xmlns:a16="http://schemas.microsoft.com/office/drawing/2014/main" id="{F24F8F1D-D29E-B6A9-68F7-A51A77F0B4ED}"/>
                </a:ext>
              </a:extLst>
            </p:cNvPr>
            <p:cNvSpPr txBox="1"/>
            <p:nvPr/>
          </p:nvSpPr>
          <p:spPr>
            <a:xfrm>
              <a:off x="641897" y="4408557"/>
              <a:ext cx="2780212" cy="1367041"/>
            </a:xfrm>
            <a:prstGeom prst="rect">
              <a:avLst/>
            </a:prstGeom>
          </p:spPr>
          <p:txBody>
            <a:bodyPr vert="horz" wrap="square" lIns="0" tIns="12700" rIns="0" bIns="0" rtlCol="0">
              <a:spAutoFit/>
            </a:bodyPr>
            <a:lstStyle/>
            <a:p>
              <a:pPr marL="15875">
                <a:lnSpc>
                  <a:spcPct val="100000"/>
                </a:lnSpc>
                <a:spcBef>
                  <a:spcPts val="100"/>
                </a:spcBef>
              </a:pPr>
              <a:r>
                <a:rPr lang="fr-FR" sz="1100" b="1" dirty="0">
                  <a:latin typeface="Aeonik" panose="02010503030300000000" pitchFamily="50" charset="0"/>
                  <a:cs typeface="Arial" panose="020B0604020202020204" pitchFamily="34" charset="0"/>
                </a:rPr>
                <a:t>Fonctionnalités proposées</a:t>
              </a:r>
            </a:p>
            <a:p>
              <a:pPr marL="138113" indent="-138113">
                <a:lnSpc>
                  <a:spcPct val="100000"/>
                </a:lnSpc>
                <a:buClr>
                  <a:srgbClr val="974492"/>
                </a:buClr>
                <a:buFont typeface="Arial" panose="020B0604020202020204" pitchFamily="34" charset="0"/>
                <a:buChar char="•"/>
              </a:pPr>
              <a:r>
                <a:rPr lang="fr-CM" sz="1100" dirty="0">
                  <a:latin typeface="Aeonik" panose="02010503030300000000" pitchFamily="50" charset="0"/>
                  <a:cs typeface="Arial"/>
                </a:rPr>
                <a:t>Tableaux de bord de suivi en temps réel</a:t>
              </a:r>
            </a:p>
            <a:p>
              <a:pPr marL="138113" indent="-138113">
                <a:lnSpc>
                  <a:spcPct val="100000"/>
                </a:lnSpc>
                <a:buClr>
                  <a:srgbClr val="974492"/>
                </a:buClr>
                <a:buFont typeface="Arial" panose="020B0604020202020204" pitchFamily="34" charset="0"/>
                <a:buChar char="•"/>
              </a:pPr>
              <a:r>
                <a:rPr lang="fr-CM" sz="1100" dirty="0">
                  <a:latin typeface="Aeonik" panose="02010503030300000000" pitchFamily="50" charset="0"/>
                  <a:cs typeface="Arial"/>
                </a:rPr>
                <a:t>Système d’alertes en cas de cuves pleines ou encore d’anomalie sur le niveau de remplissage ou de dysfonctionnements</a:t>
              </a:r>
            </a:p>
            <a:p>
              <a:pPr marL="138113" indent="-138113">
                <a:lnSpc>
                  <a:spcPct val="100000"/>
                </a:lnSpc>
                <a:buClr>
                  <a:srgbClr val="974492"/>
                </a:buClr>
                <a:buFont typeface="Arial" panose="020B0604020202020204" pitchFamily="34" charset="0"/>
                <a:buChar char="•"/>
              </a:pPr>
              <a:r>
                <a:rPr lang="fr-CM" sz="1100" dirty="0">
                  <a:latin typeface="Aeonik" panose="02010503030300000000" pitchFamily="50" charset="0"/>
                  <a:cs typeface="Arial"/>
                </a:rPr>
                <a:t>Personnalisation des paramètres (état des capteurs, alertes…)</a:t>
              </a:r>
            </a:p>
            <a:p>
              <a:pPr marL="138113" indent="-138113">
                <a:lnSpc>
                  <a:spcPct val="100000"/>
                </a:lnSpc>
                <a:buClr>
                  <a:srgbClr val="974492"/>
                </a:buClr>
                <a:buFont typeface="Arial" panose="020B0604020202020204" pitchFamily="34" charset="0"/>
                <a:buChar char="•"/>
              </a:pPr>
              <a:endParaRPr lang="fr-CM" sz="1100" dirty="0">
                <a:solidFill>
                  <a:srgbClr val="565656"/>
                </a:solidFill>
                <a:latin typeface="Aeonik" panose="02010503030300000000" pitchFamily="50" charset="0"/>
                <a:cs typeface="Arial"/>
              </a:endParaRPr>
            </a:p>
          </p:txBody>
        </p:sp>
        <p:sp>
          <p:nvSpPr>
            <p:cNvPr id="69" name="AutoShape 10" descr="Fruit&amp;#39;is Cameroun - Home | Facebook">
              <a:extLst>
                <a:ext uri="{FF2B5EF4-FFF2-40B4-BE49-F238E27FC236}">
                  <a16:creationId xmlns="" xmlns:a16="http://schemas.microsoft.com/office/drawing/2014/main" id="{8BCE598D-EC7C-3851-A654-098731810A1F}"/>
                </a:ext>
              </a:extLst>
            </p:cNvPr>
            <p:cNvSpPr>
              <a:spLocks noChangeAspect="1" noChangeArrowheads="1"/>
            </p:cNvSpPr>
            <p:nvPr/>
          </p:nvSpPr>
          <p:spPr bwMode="auto">
            <a:xfrm>
              <a:off x="1360592" y="4961557"/>
              <a:ext cx="89341" cy="893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6802" tIns="13401" rIns="26802" bIns="13401" numCol="1" anchor="t" anchorCtr="0" compatLnSpc="1">
              <a:prstTxWarp prst="textNoShape">
                <a:avLst/>
              </a:prstTxWarp>
            </a:bodyPr>
            <a:lstStyle/>
            <a:p>
              <a:endParaRPr lang="fr-FR" sz="528"/>
            </a:p>
          </p:txBody>
        </p:sp>
        <p:sp>
          <p:nvSpPr>
            <p:cNvPr id="70" name="AutoShape 12" descr="Fruit&amp;#39;is Cameroun - Home | Facebook">
              <a:extLst>
                <a:ext uri="{FF2B5EF4-FFF2-40B4-BE49-F238E27FC236}">
                  <a16:creationId xmlns="" xmlns:a16="http://schemas.microsoft.com/office/drawing/2014/main" id="{588F69FB-4F7F-5071-7473-97897B9A9CC3}"/>
                </a:ext>
              </a:extLst>
            </p:cNvPr>
            <p:cNvSpPr>
              <a:spLocks noChangeAspect="1" noChangeArrowheads="1"/>
            </p:cNvSpPr>
            <p:nvPr/>
          </p:nvSpPr>
          <p:spPr bwMode="auto">
            <a:xfrm>
              <a:off x="1405262" y="5006228"/>
              <a:ext cx="89341" cy="893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6802" tIns="13401" rIns="26802" bIns="13401" numCol="1" anchor="t" anchorCtr="0" compatLnSpc="1">
              <a:prstTxWarp prst="textNoShape">
                <a:avLst/>
              </a:prstTxWarp>
            </a:bodyPr>
            <a:lstStyle/>
            <a:p>
              <a:endParaRPr lang="fr-FR" sz="528"/>
            </a:p>
          </p:txBody>
        </p:sp>
        <p:sp>
          <p:nvSpPr>
            <p:cNvPr id="71" name="AutoShape 14" descr="Fruit&amp;#39;is Cameroun - Home | Facebook">
              <a:extLst>
                <a:ext uri="{FF2B5EF4-FFF2-40B4-BE49-F238E27FC236}">
                  <a16:creationId xmlns="" xmlns:a16="http://schemas.microsoft.com/office/drawing/2014/main" id="{EF046BBB-E9C7-D2FC-E568-B8F8046F6624}"/>
                </a:ext>
              </a:extLst>
            </p:cNvPr>
            <p:cNvSpPr>
              <a:spLocks noChangeAspect="1" noChangeArrowheads="1"/>
            </p:cNvSpPr>
            <p:nvPr/>
          </p:nvSpPr>
          <p:spPr bwMode="auto">
            <a:xfrm>
              <a:off x="1449933" y="5050898"/>
              <a:ext cx="89341" cy="893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6802" tIns="13401" rIns="26802" bIns="13401" numCol="1" anchor="t" anchorCtr="0" compatLnSpc="1">
              <a:prstTxWarp prst="textNoShape">
                <a:avLst/>
              </a:prstTxWarp>
            </a:bodyPr>
            <a:lstStyle/>
            <a:p>
              <a:endParaRPr lang="fr-FR" sz="528"/>
            </a:p>
          </p:txBody>
        </p:sp>
        <p:sp>
          <p:nvSpPr>
            <p:cNvPr id="72" name="ZoneTexte 71">
              <a:extLst>
                <a:ext uri="{FF2B5EF4-FFF2-40B4-BE49-F238E27FC236}">
                  <a16:creationId xmlns="" xmlns:a16="http://schemas.microsoft.com/office/drawing/2014/main" id="{988D7B70-02C5-DE42-F6D8-38EAD4089CEA}"/>
                </a:ext>
              </a:extLst>
            </p:cNvPr>
            <p:cNvSpPr txBox="1"/>
            <p:nvPr/>
          </p:nvSpPr>
          <p:spPr>
            <a:xfrm>
              <a:off x="641133" y="4047878"/>
              <a:ext cx="1236236" cy="230832"/>
            </a:xfrm>
            <a:prstGeom prst="rect">
              <a:avLst/>
            </a:prstGeom>
            <a:solidFill>
              <a:schemeClr val="accent6">
                <a:lumMod val="75000"/>
              </a:schemeClr>
            </a:solidFill>
          </p:spPr>
          <p:txBody>
            <a:bodyPr wrap="none" rtlCol="0">
              <a:spAutoFit/>
            </a:bodyPr>
            <a:lstStyle/>
            <a:p>
              <a:r>
                <a:rPr lang="fr-FR" sz="900" dirty="0">
                  <a:solidFill>
                    <a:schemeClr val="bg1"/>
                  </a:solidFill>
                  <a:latin typeface="Aeonik" panose="02010503030300000000" pitchFamily="50" charset="0"/>
                </a:rPr>
                <a:t>Capteurs connectés</a:t>
              </a:r>
            </a:p>
          </p:txBody>
        </p:sp>
        <p:sp>
          <p:nvSpPr>
            <p:cNvPr id="73" name="ZoneTexte 72">
              <a:extLst>
                <a:ext uri="{FF2B5EF4-FFF2-40B4-BE49-F238E27FC236}">
                  <a16:creationId xmlns="" xmlns:a16="http://schemas.microsoft.com/office/drawing/2014/main" id="{04F86434-49FD-3ADD-D964-D81A431E1FD8}"/>
                </a:ext>
              </a:extLst>
            </p:cNvPr>
            <p:cNvSpPr txBox="1"/>
            <p:nvPr/>
          </p:nvSpPr>
          <p:spPr>
            <a:xfrm>
              <a:off x="2153074" y="4047474"/>
              <a:ext cx="1181734" cy="230832"/>
            </a:xfrm>
            <a:prstGeom prst="rect">
              <a:avLst/>
            </a:prstGeom>
            <a:solidFill>
              <a:schemeClr val="accent6">
                <a:lumMod val="75000"/>
              </a:schemeClr>
            </a:solidFill>
          </p:spPr>
          <p:txBody>
            <a:bodyPr wrap="none" rtlCol="0">
              <a:spAutoFit/>
            </a:bodyPr>
            <a:lstStyle/>
            <a:p>
              <a:r>
                <a:rPr lang="fr-FR" sz="900" dirty="0">
                  <a:solidFill>
                    <a:schemeClr val="bg1"/>
                  </a:solidFill>
                  <a:latin typeface="Aeonik" panose="02010503030300000000" pitchFamily="50" charset="0"/>
                </a:rPr>
                <a:t>Réseau GSM/LoRa</a:t>
              </a:r>
            </a:p>
          </p:txBody>
        </p:sp>
        <p:sp>
          <p:nvSpPr>
            <p:cNvPr id="74" name="ZoneTexte 73">
              <a:extLst>
                <a:ext uri="{FF2B5EF4-FFF2-40B4-BE49-F238E27FC236}">
                  <a16:creationId xmlns="" xmlns:a16="http://schemas.microsoft.com/office/drawing/2014/main" id="{2CC0173A-2E29-3C26-3DBD-E635AF445108}"/>
                </a:ext>
              </a:extLst>
            </p:cNvPr>
            <p:cNvSpPr txBox="1"/>
            <p:nvPr/>
          </p:nvSpPr>
          <p:spPr>
            <a:xfrm>
              <a:off x="3606622" y="4044278"/>
              <a:ext cx="1558440" cy="230832"/>
            </a:xfrm>
            <a:prstGeom prst="rect">
              <a:avLst/>
            </a:prstGeom>
            <a:solidFill>
              <a:schemeClr val="accent6">
                <a:lumMod val="75000"/>
              </a:schemeClr>
            </a:solidFill>
          </p:spPr>
          <p:txBody>
            <a:bodyPr wrap="none" rtlCol="0">
              <a:spAutoFit/>
            </a:bodyPr>
            <a:lstStyle/>
            <a:p>
              <a:r>
                <a:rPr lang="fr-FR" sz="900" dirty="0">
                  <a:solidFill>
                    <a:schemeClr val="bg1"/>
                  </a:solidFill>
                  <a:latin typeface="Aeonik" panose="02010503030300000000" pitchFamily="50" charset="0"/>
                </a:rPr>
                <a:t>Plateforme de visualisation</a:t>
              </a:r>
            </a:p>
          </p:txBody>
        </p:sp>
        <p:pic>
          <p:nvPicPr>
            <p:cNvPr id="75" name="Picture 4" descr="Nouveau! Application mobile Android - IOS pour notre plateforme logicielle  IOT - IOT Factory">
              <a:extLst>
                <a:ext uri="{FF2B5EF4-FFF2-40B4-BE49-F238E27FC236}">
                  <a16:creationId xmlns="" xmlns:a16="http://schemas.microsoft.com/office/drawing/2014/main" id="{151FAC07-BB23-2686-372D-2189A40B4A7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11868" y="3070677"/>
              <a:ext cx="1450541" cy="805184"/>
            </a:xfrm>
            <a:prstGeom prst="rect">
              <a:avLst/>
            </a:prstGeom>
            <a:noFill/>
            <a:extLst>
              <a:ext uri="{909E8E84-426E-40DD-AFC4-6F175D3DCCD1}">
                <a14:hiddenFill xmlns:a14="http://schemas.microsoft.com/office/drawing/2010/main">
                  <a:solidFill>
                    <a:srgbClr val="FFFFFF"/>
                  </a:solidFill>
                </a14:hiddenFill>
              </a:ext>
            </a:extLst>
          </p:spPr>
        </p:pic>
        <p:sp>
          <p:nvSpPr>
            <p:cNvPr id="76" name="Plus 75">
              <a:extLst>
                <a:ext uri="{FF2B5EF4-FFF2-40B4-BE49-F238E27FC236}">
                  <a16:creationId xmlns="" xmlns:a16="http://schemas.microsoft.com/office/drawing/2014/main" id="{772C31F2-AB55-B4D4-EA72-054A3D76F6AD}"/>
                </a:ext>
              </a:extLst>
            </p:cNvPr>
            <p:cNvSpPr/>
            <p:nvPr/>
          </p:nvSpPr>
          <p:spPr>
            <a:xfrm>
              <a:off x="1880114" y="3289038"/>
              <a:ext cx="243031" cy="356886"/>
            </a:xfrm>
            <a:prstGeom prst="mathPlus">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 name="Plus 76">
              <a:extLst>
                <a:ext uri="{FF2B5EF4-FFF2-40B4-BE49-F238E27FC236}">
                  <a16:creationId xmlns="" xmlns:a16="http://schemas.microsoft.com/office/drawing/2014/main" id="{7460D9B4-4206-1C14-F176-5E7E08600BD2}"/>
                </a:ext>
              </a:extLst>
            </p:cNvPr>
            <p:cNvSpPr/>
            <p:nvPr/>
          </p:nvSpPr>
          <p:spPr>
            <a:xfrm>
              <a:off x="3212518" y="3319099"/>
              <a:ext cx="243031" cy="356886"/>
            </a:xfrm>
            <a:prstGeom prst="mathPlus">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8" name="Groupe 77"/>
            <p:cNvGrpSpPr/>
            <p:nvPr/>
          </p:nvGrpSpPr>
          <p:grpSpPr>
            <a:xfrm>
              <a:off x="2355189" y="2999358"/>
              <a:ext cx="827591" cy="895686"/>
              <a:chOff x="1994490" y="3680297"/>
              <a:chExt cx="827591" cy="895686"/>
            </a:xfrm>
          </p:grpSpPr>
          <p:pic>
            <p:nvPicPr>
              <p:cNvPr id="81" name="object 17">
                <a:extLst>
                  <a:ext uri="{FF2B5EF4-FFF2-40B4-BE49-F238E27FC236}">
                    <a16:creationId xmlns="" xmlns:a16="http://schemas.microsoft.com/office/drawing/2014/main" id="{CF7CFC19-19EA-84A9-9C34-7F381DFC8579}"/>
                  </a:ext>
                </a:extLst>
              </p:cNvPr>
              <p:cNvPicPr/>
              <p:nvPr/>
            </p:nvPicPr>
            <p:blipFill>
              <a:blip r:embed="rId10" cstate="print"/>
              <a:stretch>
                <a:fillRect/>
              </a:stretch>
            </p:blipFill>
            <p:spPr>
              <a:xfrm>
                <a:off x="2003810" y="4021909"/>
                <a:ext cx="318921" cy="380966"/>
              </a:xfrm>
              <a:prstGeom prst="rect">
                <a:avLst/>
              </a:prstGeom>
            </p:spPr>
          </p:pic>
          <p:pic>
            <p:nvPicPr>
              <p:cNvPr id="82" name="object 18">
                <a:extLst>
                  <a:ext uri="{FF2B5EF4-FFF2-40B4-BE49-F238E27FC236}">
                    <a16:creationId xmlns="" xmlns:a16="http://schemas.microsoft.com/office/drawing/2014/main" id="{696A7231-0150-4E5C-BB57-0B36AA0CD26A}"/>
                  </a:ext>
                </a:extLst>
              </p:cNvPr>
              <p:cNvPicPr/>
              <p:nvPr/>
            </p:nvPicPr>
            <p:blipFill>
              <a:blip r:embed="rId11" cstate="print"/>
              <a:stretch>
                <a:fillRect/>
              </a:stretch>
            </p:blipFill>
            <p:spPr>
              <a:xfrm>
                <a:off x="2279537" y="3680297"/>
                <a:ext cx="542544" cy="660438"/>
              </a:xfrm>
              <a:prstGeom prst="rect">
                <a:avLst/>
              </a:prstGeom>
            </p:spPr>
          </p:pic>
          <p:pic>
            <p:nvPicPr>
              <p:cNvPr id="83" name="object 19">
                <a:extLst>
                  <a:ext uri="{FF2B5EF4-FFF2-40B4-BE49-F238E27FC236}">
                    <a16:creationId xmlns="" xmlns:a16="http://schemas.microsoft.com/office/drawing/2014/main" id="{093BCA6E-994A-EDBE-D770-7DED78AA58CA}"/>
                  </a:ext>
                </a:extLst>
              </p:cNvPr>
              <p:cNvPicPr/>
              <p:nvPr/>
            </p:nvPicPr>
            <p:blipFill>
              <a:blip r:embed="rId12" cstate="print"/>
              <a:stretch>
                <a:fillRect/>
              </a:stretch>
            </p:blipFill>
            <p:spPr>
              <a:xfrm>
                <a:off x="1994490" y="4410667"/>
                <a:ext cx="689783" cy="165316"/>
              </a:xfrm>
              <a:prstGeom prst="rect">
                <a:avLst/>
              </a:prstGeom>
            </p:spPr>
          </p:pic>
        </p:grpSp>
        <p:pic>
          <p:nvPicPr>
            <p:cNvPr id="79" name="object 27">
              <a:extLst>
                <a:ext uri="{FF2B5EF4-FFF2-40B4-BE49-F238E27FC236}">
                  <a16:creationId xmlns="" xmlns:a16="http://schemas.microsoft.com/office/drawing/2014/main" id="{955FFBD0-C03A-6139-C19C-991ACE76BAA5}"/>
                </a:ext>
              </a:extLst>
            </p:cNvPr>
            <p:cNvPicPr/>
            <p:nvPr/>
          </p:nvPicPr>
          <p:blipFill>
            <a:blip r:embed="rId13" cstate="print"/>
            <a:stretch>
              <a:fillRect/>
            </a:stretch>
          </p:blipFill>
          <p:spPr>
            <a:xfrm>
              <a:off x="892303" y="3444747"/>
              <a:ext cx="501875" cy="543721"/>
            </a:xfrm>
            <a:prstGeom prst="rect">
              <a:avLst/>
            </a:prstGeom>
          </p:spPr>
        </p:pic>
        <p:pic>
          <p:nvPicPr>
            <p:cNvPr id="80" name="object 28">
              <a:extLst>
                <a:ext uri="{FF2B5EF4-FFF2-40B4-BE49-F238E27FC236}">
                  <a16:creationId xmlns="" xmlns:a16="http://schemas.microsoft.com/office/drawing/2014/main" id="{1A5928D0-85FC-0B99-C2C0-6EEE336CB894}"/>
                </a:ext>
              </a:extLst>
            </p:cNvPr>
            <p:cNvPicPr/>
            <p:nvPr/>
          </p:nvPicPr>
          <p:blipFill>
            <a:blip r:embed="rId14" cstate="print"/>
            <a:stretch>
              <a:fillRect/>
            </a:stretch>
          </p:blipFill>
          <p:spPr>
            <a:xfrm>
              <a:off x="1363023" y="2752215"/>
              <a:ext cx="514346" cy="1319407"/>
            </a:xfrm>
            <a:prstGeom prst="rect">
              <a:avLst/>
            </a:prstGeom>
          </p:spPr>
        </p:pic>
      </p:grpSp>
      <p:grpSp>
        <p:nvGrpSpPr>
          <p:cNvPr id="4" name="Groupe 3"/>
          <p:cNvGrpSpPr/>
          <p:nvPr/>
        </p:nvGrpSpPr>
        <p:grpSpPr>
          <a:xfrm>
            <a:off x="473416" y="2762251"/>
            <a:ext cx="4657883" cy="458906"/>
            <a:chOff x="-5500046" y="3586271"/>
            <a:chExt cx="4657883" cy="458906"/>
          </a:xfrm>
        </p:grpSpPr>
        <p:sp>
          <p:nvSpPr>
            <p:cNvPr id="84" name="Rectangle 83"/>
            <p:cNvSpPr/>
            <p:nvPr/>
          </p:nvSpPr>
          <p:spPr>
            <a:xfrm>
              <a:off x="-5500046" y="3586271"/>
              <a:ext cx="4657883" cy="245805"/>
            </a:xfrm>
            <a:prstGeom prst="rect">
              <a:avLst/>
            </a:prstGeom>
            <a:gradFill flip="none" rotWithShape="1">
              <a:gsLst>
                <a:gs pos="53000">
                  <a:srgbClr val="FBBD4B"/>
                </a:gs>
                <a:gs pos="0">
                  <a:srgbClr val="EC600C"/>
                </a:gs>
                <a:gs pos="91000">
                  <a:schemeClr val="bg1"/>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lvl="0">
                <a:defRPr lang="fr-FR"/>
              </a:defPPr>
              <a:lvl1pPr marL="0" lvl="0" algn="l" defTabSz="914400" rtl="0" eaLnBrk="1" latinLnBrk="0" hangingPunct="1">
                <a:defRPr sz="1800" kern="1200">
                  <a:solidFill>
                    <a:schemeClr val="lt1"/>
                  </a:solidFill>
                  <a:latin typeface="+mn-lt"/>
                  <a:ea typeface="+mn-ea"/>
                  <a:cs typeface="+mn-cs"/>
                </a:defRPr>
              </a:lvl1pPr>
              <a:lvl2pPr marL="457200" lvl="1" algn="l" defTabSz="914400" rtl="0" eaLnBrk="1" latinLnBrk="0" hangingPunct="1">
                <a:defRPr sz="1800" kern="1200">
                  <a:solidFill>
                    <a:schemeClr val="lt1"/>
                  </a:solidFill>
                  <a:latin typeface="+mn-lt"/>
                  <a:ea typeface="+mn-ea"/>
                  <a:cs typeface="+mn-cs"/>
                </a:defRPr>
              </a:lvl2pPr>
              <a:lvl3pPr marL="914400" lvl="2" algn="l" defTabSz="914400" rtl="0" eaLnBrk="1" latinLnBrk="0" hangingPunct="1">
                <a:defRPr sz="1800" kern="1200">
                  <a:solidFill>
                    <a:schemeClr val="lt1"/>
                  </a:solidFill>
                  <a:latin typeface="+mn-lt"/>
                  <a:ea typeface="+mn-ea"/>
                  <a:cs typeface="+mn-cs"/>
                </a:defRPr>
              </a:lvl3pPr>
              <a:lvl4pPr marL="1371600" lvl="3" algn="l" defTabSz="914400" rtl="0" eaLnBrk="1" latinLnBrk="0" hangingPunct="1">
                <a:defRPr sz="1800" kern="1200">
                  <a:solidFill>
                    <a:schemeClr val="lt1"/>
                  </a:solidFill>
                  <a:latin typeface="+mn-lt"/>
                  <a:ea typeface="+mn-ea"/>
                  <a:cs typeface="+mn-cs"/>
                </a:defRPr>
              </a:lvl4pPr>
              <a:lvl5pPr marL="1828800" lvl="4" algn="l" defTabSz="914400" rtl="0" eaLnBrk="1" latinLnBrk="0" hangingPunct="1">
                <a:defRPr sz="1800" kern="1200">
                  <a:solidFill>
                    <a:schemeClr val="lt1"/>
                  </a:solidFill>
                  <a:latin typeface="+mn-lt"/>
                  <a:ea typeface="+mn-ea"/>
                  <a:cs typeface="+mn-cs"/>
                </a:defRPr>
              </a:lvl5pPr>
              <a:lvl6pPr marL="2286000" lvl="5" algn="l" defTabSz="914400" rtl="0" eaLnBrk="1" latinLnBrk="0" hangingPunct="1">
                <a:defRPr sz="1800" kern="1200">
                  <a:solidFill>
                    <a:schemeClr val="lt1"/>
                  </a:solidFill>
                  <a:latin typeface="+mn-lt"/>
                  <a:ea typeface="+mn-ea"/>
                  <a:cs typeface="+mn-cs"/>
                </a:defRPr>
              </a:lvl6pPr>
              <a:lvl7pPr marL="2743200" lvl="6" algn="l" defTabSz="914400" rtl="0" eaLnBrk="1" latinLnBrk="0" hangingPunct="1">
                <a:defRPr sz="1800" kern="1200">
                  <a:solidFill>
                    <a:schemeClr val="lt1"/>
                  </a:solidFill>
                  <a:latin typeface="+mn-lt"/>
                  <a:ea typeface="+mn-ea"/>
                  <a:cs typeface="+mn-cs"/>
                </a:defRPr>
              </a:lvl7pPr>
              <a:lvl8pPr marL="3200400" lvl="7" algn="l" defTabSz="914400" rtl="0" eaLnBrk="1" latinLnBrk="0" hangingPunct="1">
                <a:defRPr sz="1800" kern="1200">
                  <a:solidFill>
                    <a:schemeClr val="lt1"/>
                  </a:solidFill>
                  <a:latin typeface="+mn-lt"/>
                  <a:ea typeface="+mn-ea"/>
                  <a:cs typeface="+mn-cs"/>
                </a:defRPr>
              </a:lvl8pPr>
              <a:lvl9pPr marL="3657600" lvl="8" algn="l" defTabSz="914400" rtl="0" eaLnBrk="1" latinLnBrk="0" hangingPunct="1">
                <a:defRPr sz="1800" kern="1200">
                  <a:solidFill>
                    <a:schemeClr val="lt1"/>
                  </a:solidFill>
                  <a:latin typeface="+mn-lt"/>
                  <a:ea typeface="+mn-ea"/>
                  <a:cs typeface="+mn-cs"/>
                </a:defRPr>
              </a:lvl9pPr>
            </a:lstStyle>
            <a:p>
              <a:endParaRPr lang="fr-FR" sz="1702" dirty="0"/>
            </a:p>
          </p:txBody>
        </p:sp>
        <p:sp>
          <p:nvSpPr>
            <p:cNvPr id="85" name="object 27">
              <a:extLst>
                <a:ext uri="{FF2B5EF4-FFF2-40B4-BE49-F238E27FC236}">
                  <a16:creationId xmlns="" xmlns:a16="http://schemas.microsoft.com/office/drawing/2014/main" id="{91154035-270D-E6BC-E757-BB03801D145C}"/>
                </a:ext>
              </a:extLst>
            </p:cNvPr>
            <p:cNvSpPr txBox="1"/>
            <p:nvPr/>
          </p:nvSpPr>
          <p:spPr>
            <a:xfrm>
              <a:off x="-5336159" y="3587488"/>
              <a:ext cx="3373804" cy="457689"/>
            </a:xfrm>
            <a:prstGeom prst="rect">
              <a:avLst/>
            </a:prstGeom>
            <a:solidFill>
              <a:schemeClr val="bg1">
                <a:lumMod val="85000"/>
                <a:alpha val="0"/>
              </a:schemeClr>
            </a:solidFill>
          </p:spPr>
          <p:txBody>
            <a:bodyPr vert="horz" wrap="square" lIns="0" tIns="40005" rIns="0" bIns="0" rtlCol="0">
              <a:spAutoFit/>
            </a:bodyPr>
            <a:lstStyle/>
            <a:p>
              <a:pPr marL="12700" marR="5080" algn="just">
                <a:lnSpc>
                  <a:spcPct val="113100"/>
                </a:lnSpc>
              </a:pPr>
              <a:r>
                <a:rPr lang="fr-CM" sz="1200" b="1" dirty="0">
                  <a:latin typeface="Aeonik" panose="02010503030300000000" pitchFamily="50" charset="0"/>
                  <a:cs typeface="Arial"/>
                </a:rPr>
                <a:t>LES CAPTEURS CONNECTÉS DE SUPERVISION DU REMPLISSAGE DES CONTENANTS</a:t>
              </a:r>
            </a:p>
          </p:txBody>
        </p:sp>
      </p:grpSp>
    </p:spTree>
    <p:extLst>
      <p:ext uri="{BB962C8B-B14F-4D97-AF65-F5344CB8AC3E}">
        <p14:creationId xmlns:p14="http://schemas.microsoft.com/office/powerpoint/2010/main" val="2890150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27">
            <a:extLst>
              <a:ext uri="{FF2B5EF4-FFF2-40B4-BE49-F238E27FC236}">
                <a16:creationId xmlns="" xmlns:a16="http://schemas.microsoft.com/office/drawing/2014/main" id="{91154035-270D-E6BC-E757-BB03801D145C}"/>
              </a:ext>
            </a:extLst>
          </p:cNvPr>
          <p:cNvSpPr txBox="1"/>
          <p:nvPr/>
        </p:nvSpPr>
        <p:spPr>
          <a:xfrm>
            <a:off x="473416" y="3294757"/>
            <a:ext cx="5877957" cy="874983"/>
          </a:xfrm>
          <a:prstGeom prst="rect">
            <a:avLst/>
          </a:prstGeom>
          <a:solidFill>
            <a:schemeClr val="bg1">
              <a:lumMod val="85000"/>
              <a:alpha val="0"/>
            </a:schemeClr>
          </a:solidFill>
        </p:spPr>
        <p:txBody>
          <a:bodyPr vert="horz" wrap="square" lIns="0" tIns="40005" rIns="0" bIns="0" rtlCol="0">
            <a:spAutoFit/>
          </a:bodyPr>
          <a:lstStyle/>
          <a:p>
            <a:pPr marL="12700" marR="5080" algn="just">
              <a:lnSpc>
                <a:spcPct val="113100"/>
              </a:lnSpc>
            </a:pPr>
            <a:r>
              <a:rPr lang="fr-CM" sz="1200" dirty="0">
                <a:latin typeface="Aeonik" panose="02010503030300000000" pitchFamily="50" charset="0"/>
                <a:cs typeface="Arial"/>
              </a:rPr>
              <a:t>Nos solutions de détection d’intrusion permettent: de détecter en temps réel et à distance les ouvertures et fermetures de portes, de détecter en temps réel et à distance les ouvertures et fermetures de boitiers de compteurs électriques et autres équipements sécurisés, de prévenir en cas d’intrusion</a:t>
            </a:r>
          </a:p>
        </p:txBody>
      </p:sp>
      <p:pic>
        <p:nvPicPr>
          <p:cNvPr id="22" name="Imag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3697620" y="5745745"/>
            <a:ext cx="3232998" cy="4179110"/>
          </a:xfrm>
          <a:prstGeom prst="rect">
            <a:avLst/>
          </a:prstGeom>
        </p:spPr>
      </p:pic>
      <p:pic>
        <p:nvPicPr>
          <p:cNvPr id="23" name="Imag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3" y="1"/>
            <a:ext cx="2319334" cy="1655222"/>
          </a:xfrm>
          <a:prstGeom prst="rect">
            <a:avLst/>
          </a:prstGeom>
        </p:spPr>
      </p:pic>
      <p:sp>
        <p:nvSpPr>
          <p:cNvPr id="26" name="ZoneTexte 71"/>
          <p:cNvSpPr txBox="1"/>
          <p:nvPr/>
        </p:nvSpPr>
        <p:spPr>
          <a:xfrm>
            <a:off x="2783931" y="865935"/>
            <a:ext cx="3705083" cy="707886"/>
          </a:xfrm>
          <a:prstGeom prst="rect">
            <a:avLst/>
          </a:prstGeom>
          <a:noFill/>
          <a:ln>
            <a:noFill/>
          </a:ln>
        </p:spPr>
        <p:txBody>
          <a:bodyPr wrap="square"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algn="r"/>
            <a:r>
              <a:rPr lang="fr-FR" sz="2000" b="1" cap="small" dirty="0">
                <a:latin typeface="Metropolis Black" panose="00000A00000000000000" pitchFamily="50" charset="0"/>
                <a:cs typeface="Arial"/>
              </a:rPr>
              <a:t>pour booster la production agricole </a:t>
            </a:r>
            <a:endParaRPr lang="fr-FR" sz="2000" b="1" dirty="0">
              <a:latin typeface="Metropolis Black" panose="00000A00000000000000" pitchFamily="50" charset="0"/>
            </a:endParaRPr>
          </a:p>
        </p:txBody>
      </p:sp>
      <p:sp>
        <p:nvSpPr>
          <p:cNvPr id="28" name="object 18"/>
          <p:cNvSpPr/>
          <p:nvPr/>
        </p:nvSpPr>
        <p:spPr>
          <a:xfrm>
            <a:off x="4223211" y="1360951"/>
            <a:ext cx="1006750" cy="45719"/>
          </a:xfrm>
          <a:custGeom>
            <a:avLst/>
            <a:gdLst/>
            <a:ahLst/>
            <a:cxnLst/>
            <a:rect l="l" t="t" r="r" b="b"/>
            <a:pathLst>
              <a:path w="1192529">
                <a:moveTo>
                  <a:pt x="0" y="0"/>
                </a:moveTo>
                <a:lnTo>
                  <a:pt x="1192089" y="0"/>
                </a:lnTo>
              </a:path>
            </a:pathLst>
          </a:custGeom>
          <a:ln w="28575">
            <a:solidFill>
              <a:srgbClr val="FF7900"/>
            </a:solidFill>
          </a:ln>
        </p:spPr>
        <p:txBody>
          <a:bodyPr wrap="square" lIns="0" tIns="0" rIns="0" bIns="0" rtlCol="0"/>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algn="r"/>
            <a:endParaRPr sz="1100" dirty="0"/>
          </a:p>
        </p:txBody>
      </p:sp>
      <p:grpSp>
        <p:nvGrpSpPr>
          <p:cNvPr id="29" name="Groupe 28"/>
          <p:cNvGrpSpPr/>
          <p:nvPr/>
        </p:nvGrpSpPr>
        <p:grpSpPr>
          <a:xfrm>
            <a:off x="579531" y="9466797"/>
            <a:ext cx="5523352" cy="169053"/>
            <a:chOff x="8039296" y="10219374"/>
            <a:chExt cx="5077424" cy="205879"/>
          </a:xfrm>
        </p:grpSpPr>
        <p:pic>
          <p:nvPicPr>
            <p:cNvPr id="33" name="object 47"/>
            <p:cNvPicPr/>
            <p:nvPr/>
          </p:nvPicPr>
          <p:blipFill>
            <a:blip r:embed="rId4" cstate="print"/>
            <a:stretch>
              <a:fillRect/>
            </a:stretch>
          </p:blipFill>
          <p:spPr>
            <a:xfrm>
              <a:off x="8802338" y="10243480"/>
              <a:ext cx="227234" cy="140970"/>
            </a:xfrm>
            <a:prstGeom prst="rect">
              <a:avLst/>
            </a:prstGeom>
          </p:spPr>
        </p:pic>
        <p:sp>
          <p:nvSpPr>
            <p:cNvPr id="41" name="object 48"/>
            <p:cNvSpPr txBox="1"/>
            <p:nvPr/>
          </p:nvSpPr>
          <p:spPr>
            <a:xfrm>
              <a:off x="9041687" y="10263723"/>
              <a:ext cx="550545" cy="135765"/>
            </a:xfrm>
            <a:prstGeom prst="rect">
              <a:avLst/>
            </a:prstGeom>
          </p:spPr>
          <p:txBody>
            <a:bodyPr vert="horz" wrap="square" lIns="0" tIns="3723"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3723">
                <a:spcBef>
                  <a:spcPts val="29"/>
                </a:spcBef>
              </a:pPr>
              <a:r>
                <a:rPr sz="700" b="1" spc="-3" dirty="0">
                  <a:solidFill>
                    <a:srgbClr val="211F1F"/>
                  </a:solidFill>
                  <a:latin typeface="Calibri"/>
                  <a:cs typeface="Calibri"/>
                </a:rPr>
                <a:t>Kiosques urbain</a:t>
              </a:r>
              <a:endParaRPr sz="700" b="1">
                <a:latin typeface="Calibri"/>
                <a:cs typeface="Calibri"/>
              </a:endParaRPr>
            </a:p>
          </p:txBody>
        </p:sp>
        <p:grpSp>
          <p:nvGrpSpPr>
            <p:cNvPr id="42" name="object 49"/>
            <p:cNvGrpSpPr/>
            <p:nvPr/>
          </p:nvGrpSpPr>
          <p:grpSpPr>
            <a:xfrm>
              <a:off x="9743852" y="10270363"/>
              <a:ext cx="237183" cy="154890"/>
              <a:chOff x="4016946" y="10270363"/>
              <a:chExt cx="237183" cy="154890"/>
            </a:xfrm>
          </p:grpSpPr>
          <p:pic>
            <p:nvPicPr>
              <p:cNvPr id="57" name="object 50"/>
              <p:cNvPicPr/>
              <p:nvPr/>
            </p:nvPicPr>
            <p:blipFill>
              <a:blip r:embed="rId5" cstate="print"/>
              <a:stretch>
                <a:fillRect/>
              </a:stretch>
            </p:blipFill>
            <p:spPr>
              <a:xfrm>
                <a:off x="4091184" y="10270363"/>
                <a:ext cx="162945" cy="154890"/>
              </a:xfrm>
              <a:prstGeom prst="rect">
                <a:avLst/>
              </a:prstGeom>
            </p:spPr>
          </p:pic>
          <p:sp>
            <p:nvSpPr>
              <p:cNvPr id="58" name="object 51"/>
              <p:cNvSpPr/>
              <p:nvPr/>
            </p:nvSpPr>
            <p:spPr>
              <a:xfrm>
                <a:off x="4016946" y="10313210"/>
                <a:ext cx="34290" cy="33655"/>
              </a:xfrm>
              <a:custGeom>
                <a:avLst/>
                <a:gdLst/>
                <a:ahLst/>
                <a:cxnLst/>
                <a:rect l="l" t="t" r="r" b="b"/>
                <a:pathLst>
                  <a:path w="34289" h="33654">
                    <a:moveTo>
                      <a:pt x="26168" y="0"/>
                    </a:moveTo>
                    <a:lnTo>
                      <a:pt x="7537" y="0"/>
                    </a:lnTo>
                    <a:lnTo>
                      <a:pt x="0" y="7490"/>
                    </a:lnTo>
                    <a:lnTo>
                      <a:pt x="0" y="25994"/>
                    </a:lnTo>
                    <a:lnTo>
                      <a:pt x="7537" y="33486"/>
                    </a:lnTo>
                    <a:lnTo>
                      <a:pt x="26168" y="33486"/>
                    </a:lnTo>
                    <a:lnTo>
                      <a:pt x="33731" y="25994"/>
                    </a:lnTo>
                    <a:lnTo>
                      <a:pt x="33731" y="16743"/>
                    </a:lnTo>
                    <a:lnTo>
                      <a:pt x="33731" y="7490"/>
                    </a:lnTo>
                    <a:lnTo>
                      <a:pt x="26168" y="0"/>
                    </a:lnTo>
                    <a:close/>
                  </a:path>
                </a:pathLst>
              </a:custGeom>
              <a:solidFill>
                <a:srgbClr val="EB5B23"/>
              </a:solidFill>
            </p:spPr>
            <p:txBody>
              <a:bodyPr wrap="square" lIns="0" tIns="0" rIns="0" bIns="0" rtlCol="0"/>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endParaRPr sz="700" b="1"/>
              </a:p>
            </p:txBody>
          </p:sp>
        </p:grpSp>
        <p:sp>
          <p:nvSpPr>
            <p:cNvPr id="43" name="object 52"/>
            <p:cNvSpPr txBox="1"/>
            <p:nvPr/>
          </p:nvSpPr>
          <p:spPr>
            <a:xfrm>
              <a:off x="10008917" y="10274189"/>
              <a:ext cx="490854" cy="135765"/>
            </a:xfrm>
            <a:prstGeom prst="rect">
              <a:avLst/>
            </a:prstGeom>
          </p:spPr>
          <p:txBody>
            <a:bodyPr vert="horz" wrap="square" lIns="0" tIns="3723"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3723">
                <a:spcBef>
                  <a:spcPts val="29"/>
                </a:spcBef>
              </a:pPr>
              <a:r>
                <a:rPr sz="700" b="1" spc="-6" dirty="0">
                  <a:solidFill>
                    <a:srgbClr val="211F1F"/>
                  </a:solidFill>
                  <a:latin typeface="Calibri"/>
                  <a:cs typeface="Calibri"/>
                </a:rPr>
                <a:t>Écran</a:t>
              </a:r>
              <a:r>
                <a:rPr sz="700" b="1" spc="-3" dirty="0">
                  <a:solidFill>
                    <a:srgbClr val="211F1F"/>
                  </a:solidFill>
                  <a:latin typeface="Calibri"/>
                  <a:cs typeface="Calibri"/>
                </a:rPr>
                <a:t> </a:t>
              </a:r>
              <a:r>
                <a:rPr sz="700" b="1" spc="-7" dirty="0">
                  <a:solidFill>
                    <a:srgbClr val="211F1F"/>
                  </a:solidFill>
                  <a:latin typeface="Calibri"/>
                  <a:cs typeface="Calibri"/>
                </a:rPr>
                <a:t>Outdoor</a:t>
              </a:r>
              <a:endParaRPr sz="700" b="1">
                <a:latin typeface="Calibri"/>
                <a:cs typeface="Calibri"/>
              </a:endParaRPr>
            </a:p>
          </p:txBody>
        </p:sp>
        <p:sp>
          <p:nvSpPr>
            <p:cNvPr id="44" name="object 53"/>
            <p:cNvSpPr txBox="1"/>
            <p:nvPr/>
          </p:nvSpPr>
          <p:spPr>
            <a:xfrm>
              <a:off x="10909648" y="10260249"/>
              <a:ext cx="440056" cy="135765"/>
            </a:xfrm>
            <a:prstGeom prst="rect">
              <a:avLst/>
            </a:prstGeom>
          </p:spPr>
          <p:txBody>
            <a:bodyPr vert="horz" wrap="square" lIns="0" tIns="3723"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3723">
                <a:spcBef>
                  <a:spcPts val="29"/>
                </a:spcBef>
              </a:pPr>
              <a:r>
                <a:rPr sz="700" b="1" spc="-4" dirty="0">
                  <a:solidFill>
                    <a:srgbClr val="211F1F"/>
                  </a:solidFill>
                  <a:latin typeface="Calibri"/>
                  <a:cs typeface="Calibri"/>
                </a:rPr>
                <a:t>Cars </a:t>
              </a:r>
              <a:r>
                <a:rPr sz="700" b="1" spc="-3" dirty="0">
                  <a:solidFill>
                    <a:srgbClr val="211F1F"/>
                  </a:solidFill>
                  <a:latin typeface="Calibri"/>
                  <a:cs typeface="Calibri"/>
                </a:rPr>
                <a:t>podium</a:t>
              </a:r>
              <a:endParaRPr sz="700" b="1">
                <a:latin typeface="Calibri"/>
                <a:cs typeface="Calibri"/>
              </a:endParaRPr>
            </a:p>
          </p:txBody>
        </p:sp>
        <p:sp>
          <p:nvSpPr>
            <p:cNvPr id="45" name="object 54"/>
            <p:cNvSpPr/>
            <p:nvPr/>
          </p:nvSpPr>
          <p:spPr>
            <a:xfrm>
              <a:off x="10633322" y="10284168"/>
              <a:ext cx="248920" cy="102870"/>
            </a:xfrm>
            <a:custGeom>
              <a:avLst/>
              <a:gdLst/>
              <a:ahLst/>
              <a:cxnLst/>
              <a:rect l="l" t="t" r="r" b="b"/>
              <a:pathLst>
                <a:path w="248920" h="102870">
                  <a:moveTo>
                    <a:pt x="33731" y="36537"/>
                  </a:moveTo>
                  <a:lnTo>
                    <a:pt x="26162" y="29044"/>
                  </a:lnTo>
                  <a:lnTo>
                    <a:pt x="7543" y="29044"/>
                  </a:lnTo>
                  <a:lnTo>
                    <a:pt x="0" y="36537"/>
                  </a:lnTo>
                  <a:lnTo>
                    <a:pt x="0" y="55041"/>
                  </a:lnTo>
                  <a:lnTo>
                    <a:pt x="7543" y="62534"/>
                  </a:lnTo>
                  <a:lnTo>
                    <a:pt x="26162" y="62534"/>
                  </a:lnTo>
                  <a:lnTo>
                    <a:pt x="33731" y="55041"/>
                  </a:lnTo>
                  <a:lnTo>
                    <a:pt x="33731" y="45796"/>
                  </a:lnTo>
                  <a:lnTo>
                    <a:pt x="33731" y="36537"/>
                  </a:lnTo>
                  <a:close/>
                </a:path>
                <a:path w="248920" h="102870">
                  <a:moveTo>
                    <a:pt x="141884" y="75057"/>
                  </a:moveTo>
                  <a:lnTo>
                    <a:pt x="141859" y="72859"/>
                  </a:lnTo>
                  <a:lnTo>
                    <a:pt x="141859" y="70573"/>
                  </a:lnTo>
                  <a:lnTo>
                    <a:pt x="140169" y="69532"/>
                  </a:lnTo>
                  <a:lnTo>
                    <a:pt x="133743" y="69723"/>
                  </a:lnTo>
                  <a:lnTo>
                    <a:pt x="132410" y="70815"/>
                  </a:lnTo>
                  <a:lnTo>
                    <a:pt x="132600" y="75209"/>
                  </a:lnTo>
                  <a:lnTo>
                    <a:pt x="133997" y="76149"/>
                  </a:lnTo>
                  <a:lnTo>
                    <a:pt x="137020" y="76149"/>
                  </a:lnTo>
                  <a:lnTo>
                    <a:pt x="140246" y="76174"/>
                  </a:lnTo>
                  <a:lnTo>
                    <a:pt x="141884" y="75057"/>
                  </a:lnTo>
                  <a:close/>
                </a:path>
                <a:path w="248920" h="102870">
                  <a:moveTo>
                    <a:pt x="248856" y="50850"/>
                  </a:moveTo>
                  <a:lnTo>
                    <a:pt x="245440" y="48641"/>
                  </a:lnTo>
                  <a:lnTo>
                    <a:pt x="242392" y="46774"/>
                  </a:lnTo>
                  <a:lnTo>
                    <a:pt x="242392" y="55067"/>
                  </a:lnTo>
                  <a:lnTo>
                    <a:pt x="242366" y="61671"/>
                  </a:lnTo>
                  <a:lnTo>
                    <a:pt x="241719" y="65481"/>
                  </a:lnTo>
                  <a:lnTo>
                    <a:pt x="235292" y="65481"/>
                  </a:lnTo>
                  <a:lnTo>
                    <a:pt x="235292" y="61671"/>
                  </a:lnTo>
                  <a:lnTo>
                    <a:pt x="242366" y="61671"/>
                  </a:lnTo>
                  <a:lnTo>
                    <a:pt x="242366" y="55067"/>
                  </a:lnTo>
                  <a:lnTo>
                    <a:pt x="237972" y="55067"/>
                  </a:lnTo>
                  <a:lnTo>
                    <a:pt x="227774" y="54914"/>
                  </a:lnTo>
                  <a:lnTo>
                    <a:pt x="228396" y="54940"/>
                  </a:lnTo>
                  <a:lnTo>
                    <a:pt x="228523" y="70993"/>
                  </a:lnTo>
                  <a:lnTo>
                    <a:pt x="229666" y="72161"/>
                  </a:lnTo>
                  <a:lnTo>
                    <a:pt x="235813" y="72212"/>
                  </a:lnTo>
                  <a:lnTo>
                    <a:pt x="241820" y="72212"/>
                  </a:lnTo>
                  <a:lnTo>
                    <a:pt x="241820" y="81876"/>
                  </a:lnTo>
                  <a:lnTo>
                    <a:pt x="237299" y="81876"/>
                  </a:lnTo>
                  <a:lnTo>
                    <a:pt x="232841" y="81953"/>
                  </a:lnTo>
                  <a:lnTo>
                    <a:pt x="227850" y="81788"/>
                  </a:lnTo>
                  <a:lnTo>
                    <a:pt x="227203" y="80594"/>
                  </a:lnTo>
                  <a:lnTo>
                    <a:pt x="226936" y="79844"/>
                  </a:lnTo>
                  <a:lnTo>
                    <a:pt x="223583" y="74663"/>
                  </a:lnTo>
                  <a:lnTo>
                    <a:pt x="222465" y="72936"/>
                  </a:lnTo>
                  <a:lnTo>
                    <a:pt x="221221" y="72199"/>
                  </a:lnTo>
                  <a:lnTo>
                    <a:pt x="221221" y="85039"/>
                  </a:lnTo>
                  <a:lnTo>
                    <a:pt x="221107" y="91059"/>
                  </a:lnTo>
                  <a:lnTo>
                    <a:pt x="216293" y="95770"/>
                  </a:lnTo>
                  <a:lnTo>
                    <a:pt x="204711" y="95745"/>
                  </a:lnTo>
                  <a:lnTo>
                    <a:pt x="200113" y="91059"/>
                  </a:lnTo>
                  <a:lnTo>
                    <a:pt x="200063" y="88506"/>
                  </a:lnTo>
                  <a:lnTo>
                    <a:pt x="200101" y="82105"/>
                  </a:lnTo>
                  <a:lnTo>
                    <a:pt x="200139" y="79273"/>
                  </a:lnTo>
                  <a:lnTo>
                    <a:pt x="204838" y="74663"/>
                  </a:lnTo>
                  <a:lnTo>
                    <a:pt x="216496" y="74739"/>
                  </a:lnTo>
                  <a:lnTo>
                    <a:pt x="221183" y="79476"/>
                  </a:lnTo>
                  <a:lnTo>
                    <a:pt x="221221" y="85039"/>
                  </a:lnTo>
                  <a:lnTo>
                    <a:pt x="221221" y="72199"/>
                  </a:lnTo>
                  <a:lnTo>
                    <a:pt x="215798" y="68948"/>
                  </a:lnTo>
                  <a:lnTo>
                    <a:pt x="208153" y="68300"/>
                  </a:lnTo>
                  <a:lnTo>
                    <a:pt x="200710" y="71412"/>
                  </a:lnTo>
                  <a:lnTo>
                    <a:pt x="198386" y="73126"/>
                  </a:lnTo>
                  <a:lnTo>
                    <a:pt x="196469" y="75679"/>
                  </a:lnTo>
                  <a:lnTo>
                    <a:pt x="192951" y="81978"/>
                  </a:lnTo>
                  <a:lnTo>
                    <a:pt x="193205" y="82105"/>
                  </a:lnTo>
                  <a:lnTo>
                    <a:pt x="191211" y="81953"/>
                  </a:lnTo>
                  <a:lnTo>
                    <a:pt x="190550" y="81902"/>
                  </a:lnTo>
                  <a:lnTo>
                    <a:pt x="188556" y="81762"/>
                  </a:lnTo>
                  <a:lnTo>
                    <a:pt x="188468" y="80962"/>
                  </a:lnTo>
                  <a:lnTo>
                    <a:pt x="188379" y="80594"/>
                  </a:lnTo>
                  <a:lnTo>
                    <a:pt x="188264" y="76149"/>
                  </a:lnTo>
                  <a:lnTo>
                    <a:pt x="188252" y="69659"/>
                  </a:lnTo>
                  <a:lnTo>
                    <a:pt x="188252" y="63728"/>
                  </a:lnTo>
                  <a:lnTo>
                    <a:pt x="188252" y="57429"/>
                  </a:lnTo>
                  <a:lnTo>
                    <a:pt x="188277" y="14859"/>
                  </a:lnTo>
                  <a:lnTo>
                    <a:pt x="188912" y="14287"/>
                  </a:lnTo>
                  <a:lnTo>
                    <a:pt x="190944" y="14389"/>
                  </a:lnTo>
                  <a:lnTo>
                    <a:pt x="193802" y="14566"/>
                  </a:lnTo>
                  <a:lnTo>
                    <a:pt x="196646" y="14566"/>
                  </a:lnTo>
                  <a:lnTo>
                    <a:pt x="201409" y="14287"/>
                  </a:lnTo>
                  <a:lnTo>
                    <a:pt x="201752" y="14859"/>
                  </a:lnTo>
                  <a:lnTo>
                    <a:pt x="201828" y="47574"/>
                  </a:lnTo>
                  <a:lnTo>
                    <a:pt x="202844" y="48641"/>
                  </a:lnTo>
                  <a:lnTo>
                    <a:pt x="208076" y="48653"/>
                  </a:lnTo>
                  <a:lnTo>
                    <a:pt x="214884" y="48666"/>
                  </a:lnTo>
                  <a:lnTo>
                    <a:pt x="218833" y="48666"/>
                  </a:lnTo>
                  <a:lnTo>
                    <a:pt x="233705" y="48666"/>
                  </a:lnTo>
                  <a:lnTo>
                    <a:pt x="240474" y="52311"/>
                  </a:lnTo>
                  <a:lnTo>
                    <a:pt x="242392" y="55067"/>
                  </a:lnTo>
                  <a:lnTo>
                    <a:pt x="242392" y="46774"/>
                  </a:lnTo>
                  <a:lnTo>
                    <a:pt x="232956" y="26695"/>
                  </a:lnTo>
                  <a:lnTo>
                    <a:pt x="229984" y="14287"/>
                  </a:lnTo>
                  <a:lnTo>
                    <a:pt x="229857" y="13766"/>
                  </a:lnTo>
                  <a:lnTo>
                    <a:pt x="229857" y="41897"/>
                  </a:lnTo>
                  <a:lnTo>
                    <a:pt x="208648" y="41897"/>
                  </a:lnTo>
                  <a:lnTo>
                    <a:pt x="208648" y="14541"/>
                  </a:lnTo>
                  <a:lnTo>
                    <a:pt x="212001" y="14541"/>
                  </a:lnTo>
                  <a:lnTo>
                    <a:pt x="215252" y="14287"/>
                  </a:lnTo>
                  <a:lnTo>
                    <a:pt x="218452" y="14617"/>
                  </a:lnTo>
                  <a:lnTo>
                    <a:pt x="221284" y="14859"/>
                  </a:lnTo>
                  <a:lnTo>
                    <a:pt x="223583" y="16548"/>
                  </a:lnTo>
                  <a:lnTo>
                    <a:pt x="226352" y="26987"/>
                  </a:lnTo>
                  <a:lnTo>
                    <a:pt x="227977" y="34112"/>
                  </a:lnTo>
                  <a:lnTo>
                    <a:pt x="229857" y="41897"/>
                  </a:lnTo>
                  <a:lnTo>
                    <a:pt x="229857" y="13766"/>
                  </a:lnTo>
                  <a:lnTo>
                    <a:pt x="229387" y="11811"/>
                  </a:lnTo>
                  <a:lnTo>
                    <a:pt x="224599" y="8039"/>
                  </a:lnTo>
                  <a:lnTo>
                    <a:pt x="199301" y="7937"/>
                  </a:lnTo>
                  <a:lnTo>
                    <a:pt x="188963" y="8039"/>
                  </a:lnTo>
                  <a:lnTo>
                    <a:pt x="187972" y="7543"/>
                  </a:lnTo>
                  <a:lnTo>
                    <a:pt x="188112" y="6400"/>
                  </a:lnTo>
                  <a:lnTo>
                    <a:pt x="188315" y="4940"/>
                  </a:lnTo>
                  <a:lnTo>
                    <a:pt x="188252" y="4165"/>
                  </a:lnTo>
                  <a:lnTo>
                    <a:pt x="188112" y="990"/>
                  </a:lnTo>
                  <a:lnTo>
                    <a:pt x="187198" y="101"/>
                  </a:lnTo>
                  <a:lnTo>
                    <a:pt x="182257" y="0"/>
                  </a:lnTo>
                  <a:lnTo>
                    <a:pt x="182257" y="63779"/>
                  </a:lnTo>
                  <a:lnTo>
                    <a:pt x="181444" y="69481"/>
                  </a:lnTo>
                  <a:lnTo>
                    <a:pt x="180454" y="69532"/>
                  </a:lnTo>
                  <a:lnTo>
                    <a:pt x="179387" y="69634"/>
                  </a:lnTo>
                  <a:lnTo>
                    <a:pt x="152768" y="69634"/>
                  </a:lnTo>
                  <a:lnTo>
                    <a:pt x="151930" y="69659"/>
                  </a:lnTo>
                  <a:lnTo>
                    <a:pt x="151079" y="69634"/>
                  </a:lnTo>
                  <a:lnTo>
                    <a:pt x="148323" y="69850"/>
                  </a:lnTo>
                  <a:lnTo>
                    <a:pt x="147091" y="70840"/>
                  </a:lnTo>
                  <a:lnTo>
                    <a:pt x="147091" y="74980"/>
                  </a:lnTo>
                  <a:lnTo>
                    <a:pt x="148399" y="75984"/>
                  </a:lnTo>
                  <a:lnTo>
                    <a:pt x="151498" y="76200"/>
                  </a:lnTo>
                  <a:lnTo>
                    <a:pt x="152590" y="76149"/>
                  </a:lnTo>
                  <a:lnTo>
                    <a:pt x="181762" y="76149"/>
                  </a:lnTo>
                  <a:lnTo>
                    <a:pt x="181686" y="80314"/>
                  </a:lnTo>
                  <a:lnTo>
                    <a:pt x="181571" y="81762"/>
                  </a:lnTo>
                  <a:lnTo>
                    <a:pt x="179806" y="81902"/>
                  </a:lnTo>
                  <a:lnTo>
                    <a:pt x="152412" y="81902"/>
                  </a:lnTo>
                  <a:lnTo>
                    <a:pt x="123875" y="81953"/>
                  </a:lnTo>
                  <a:lnTo>
                    <a:pt x="123151" y="81318"/>
                  </a:lnTo>
                  <a:lnTo>
                    <a:pt x="120891" y="74663"/>
                  </a:lnTo>
                  <a:lnTo>
                    <a:pt x="120256" y="72758"/>
                  </a:lnTo>
                  <a:lnTo>
                    <a:pt x="116967" y="70472"/>
                  </a:lnTo>
                  <a:lnTo>
                    <a:pt x="116967" y="90982"/>
                  </a:lnTo>
                  <a:lnTo>
                    <a:pt x="112331" y="95719"/>
                  </a:lnTo>
                  <a:lnTo>
                    <a:pt x="100698" y="95796"/>
                  </a:lnTo>
                  <a:lnTo>
                    <a:pt x="95859" y="90982"/>
                  </a:lnTo>
                  <a:lnTo>
                    <a:pt x="95783" y="88430"/>
                  </a:lnTo>
                  <a:lnTo>
                    <a:pt x="95846" y="82283"/>
                  </a:lnTo>
                  <a:lnTo>
                    <a:pt x="95872" y="79476"/>
                  </a:lnTo>
                  <a:lnTo>
                    <a:pt x="100634" y="74739"/>
                  </a:lnTo>
                  <a:lnTo>
                    <a:pt x="112191" y="74701"/>
                  </a:lnTo>
                  <a:lnTo>
                    <a:pt x="116878" y="79273"/>
                  </a:lnTo>
                  <a:lnTo>
                    <a:pt x="116967" y="90982"/>
                  </a:lnTo>
                  <a:lnTo>
                    <a:pt x="116967" y="70472"/>
                  </a:lnTo>
                  <a:lnTo>
                    <a:pt x="113919" y="68338"/>
                  </a:lnTo>
                  <a:lnTo>
                    <a:pt x="99491" y="68110"/>
                  </a:lnTo>
                  <a:lnTo>
                    <a:pt x="92887" y="72313"/>
                  </a:lnTo>
                  <a:lnTo>
                    <a:pt x="89687" y="81457"/>
                  </a:lnTo>
                  <a:lnTo>
                    <a:pt x="88519" y="82283"/>
                  </a:lnTo>
                  <a:lnTo>
                    <a:pt x="85852" y="81902"/>
                  </a:lnTo>
                  <a:lnTo>
                    <a:pt x="84785" y="81762"/>
                  </a:lnTo>
                  <a:lnTo>
                    <a:pt x="83413" y="81902"/>
                  </a:lnTo>
                  <a:lnTo>
                    <a:pt x="81610" y="81902"/>
                  </a:lnTo>
                  <a:lnTo>
                    <a:pt x="81483" y="64198"/>
                  </a:lnTo>
                  <a:lnTo>
                    <a:pt x="82245" y="63728"/>
                  </a:lnTo>
                  <a:lnTo>
                    <a:pt x="84162" y="63754"/>
                  </a:lnTo>
                  <a:lnTo>
                    <a:pt x="94627" y="63779"/>
                  </a:lnTo>
                  <a:lnTo>
                    <a:pt x="182257" y="63779"/>
                  </a:lnTo>
                  <a:lnTo>
                    <a:pt x="182257" y="0"/>
                  </a:lnTo>
                  <a:lnTo>
                    <a:pt x="181787" y="12"/>
                  </a:lnTo>
                  <a:lnTo>
                    <a:pt x="181787" y="7048"/>
                  </a:lnTo>
                  <a:lnTo>
                    <a:pt x="181787" y="56883"/>
                  </a:lnTo>
                  <a:lnTo>
                    <a:pt x="181076" y="57429"/>
                  </a:lnTo>
                  <a:lnTo>
                    <a:pt x="167068" y="57365"/>
                  </a:lnTo>
                  <a:lnTo>
                    <a:pt x="131508" y="57378"/>
                  </a:lnTo>
                  <a:lnTo>
                    <a:pt x="82194" y="57429"/>
                  </a:lnTo>
                  <a:lnTo>
                    <a:pt x="81534" y="56730"/>
                  </a:lnTo>
                  <a:lnTo>
                    <a:pt x="81534" y="6896"/>
                  </a:lnTo>
                  <a:lnTo>
                    <a:pt x="82296" y="6400"/>
                  </a:lnTo>
                  <a:lnTo>
                    <a:pt x="84531" y="6400"/>
                  </a:lnTo>
                  <a:lnTo>
                    <a:pt x="131686" y="6464"/>
                  </a:lnTo>
                  <a:lnTo>
                    <a:pt x="181140" y="6400"/>
                  </a:lnTo>
                  <a:lnTo>
                    <a:pt x="181787" y="7048"/>
                  </a:lnTo>
                  <a:lnTo>
                    <a:pt x="181787" y="12"/>
                  </a:lnTo>
                  <a:lnTo>
                    <a:pt x="180174" y="25"/>
                  </a:lnTo>
                  <a:lnTo>
                    <a:pt x="76149" y="25"/>
                  </a:lnTo>
                  <a:lnTo>
                    <a:pt x="74968" y="990"/>
                  </a:lnTo>
                  <a:lnTo>
                    <a:pt x="74879" y="87147"/>
                  </a:lnTo>
                  <a:lnTo>
                    <a:pt x="76225" y="88430"/>
                  </a:lnTo>
                  <a:lnTo>
                    <a:pt x="81826" y="88582"/>
                  </a:lnTo>
                  <a:lnTo>
                    <a:pt x="84582" y="88607"/>
                  </a:lnTo>
                  <a:lnTo>
                    <a:pt x="88925" y="88430"/>
                  </a:lnTo>
                  <a:lnTo>
                    <a:pt x="89636" y="88950"/>
                  </a:lnTo>
                  <a:lnTo>
                    <a:pt x="92811" y="97980"/>
                  </a:lnTo>
                  <a:lnTo>
                    <a:pt x="98996" y="102247"/>
                  </a:lnTo>
                  <a:lnTo>
                    <a:pt x="114147" y="102095"/>
                  </a:lnTo>
                  <a:lnTo>
                    <a:pt x="120294" y="97663"/>
                  </a:lnTo>
                  <a:lnTo>
                    <a:pt x="120916" y="95796"/>
                  </a:lnTo>
                  <a:lnTo>
                    <a:pt x="123228" y="88950"/>
                  </a:lnTo>
                  <a:lnTo>
                    <a:pt x="123901" y="88506"/>
                  </a:lnTo>
                  <a:lnTo>
                    <a:pt x="125387" y="88506"/>
                  </a:lnTo>
                  <a:lnTo>
                    <a:pt x="158496" y="88544"/>
                  </a:lnTo>
                  <a:lnTo>
                    <a:pt x="193078" y="88506"/>
                  </a:lnTo>
                  <a:lnTo>
                    <a:pt x="193776" y="88925"/>
                  </a:lnTo>
                  <a:lnTo>
                    <a:pt x="197065" y="98031"/>
                  </a:lnTo>
                  <a:lnTo>
                    <a:pt x="203022" y="102196"/>
                  </a:lnTo>
                  <a:lnTo>
                    <a:pt x="218274" y="102146"/>
                  </a:lnTo>
                  <a:lnTo>
                    <a:pt x="224383" y="97751"/>
                  </a:lnTo>
                  <a:lnTo>
                    <a:pt x="225056" y="95770"/>
                  </a:lnTo>
                  <a:lnTo>
                    <a:pt x="227482" y="88747"/>
                  </a:lnTo>
                  <a:lnTo>
                    <a:pt x="228269" y="88506"/>
                  </a:lnTo>
                  <a:lnTo>
                    <a:pt x="229666" y="88506"/>
                  </a:lnTo>
                  <a:lnTo>
                    <a:pt x="234073" y="88557"/>
                  </a:lnTo>
                  <a:lnTo>
                    <a:pt x="235851" y="88506"/>
                  </a:lnTo>
                  <a:lnTo>
                    <a:pt x="238518" y="88430"/>
                  </a:lnTo>
                  <a:lnTo>
                    <a:pt x="242963" y="88582"/>
                  </a:lnTo>
                  <a:lnTo>
                    <a:pt x="245338" y="88633"/>
                  </a:lnTo>
                  <a:lnTo>
                    <a:pt x="246443" y="88430"/>
                  </a:lnTo>
                  <a:lnTo>
                    <a:pt x="247396" y="88252"/>
                  </a:lnTo>
                  <a:lnTo>
                    <a:pt x="248856" y="86245"/>
                  </a:lnTo>
                  <a:lnTo>
                    <a:pt x="248856" y="81953"/>
                  </a:lnTo>
                  <a:lnTo>
                    <a:pt x="248856" y="72186"/>
                  </a:lnTo>
                  <a:lnTo>
                    <a:pt x="248856" y="65481"/>
                  </a:lnTo>
                  <a:lnTo>
                    <a:pt x="248856" y="61671"/>
                  </a:lnTo>
                  <a:lnTo>
                    <a:pt x="248856" y="55067"/>
                  </a:lnTo>
                  <a:lnTo>
                    <a:pt x="248856" y="50850"/>
                  </a:lnTo>
                  <a:close/>
                </a:path>
              </a:pathLst>
            </a:custGeom>
            <a:solidFill>
              <a:srgbClr val="EB5B23"/>
            </a:solidFill>
          </p:spPr>
          <p:txBody>
            <a:bodyPr wrap="square" lIns="0" tIns="0" rIns="0" bIns="0" rtlCol="0"/>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endParaRPr sz="700" b="1"/>
            </a:p>
          </p:txBody>
        </p:sp>
        <p:grpSp>
          <p:nvGrpSpPr>
            <p:cNvPr id="46" name="object 55"/>
            <p:cNvGrpSpPr/>
            <p:nvPr/>
          </p:nvGrpSpPr>
          <p:grpSpPr>
            <a:xfrm>
              <a:off x="8039296" y="10264940"/>
              <a:ext cx="236340" cy="136946"/>
              <a:chOff x="2312390" y="10264940"/>
              <a:chExt cx="236340" cy="136946"/>
            </a:xfrm>
          </p:grpSpPr>
          <p:pic>
            <p:nvPicPr>
              <p:cNvPr id="55" name="object 56"/>
              <p:cNvPicPr/>
              <p:nvPr/>
            </p:nvPicPr>
            <p:blipFill>
              <a:blip r:embed="rId6" cstate="print"/>
              <a:stretch>
                <a:fillRect/>
              </a:stretch>
            </p:blipFill>
            <p:spPr>
              <a:xfrm>
                <a:off x="2385167" y="10264940"/>
                <a:ext cx="163563" cy="136946"/>
              </a:xfrm>
              <a:prstGeom prst="rect">
                <a:avLst/>
              </a:prstGeom>
            </p:spPr>
          </p:pic>
          <p:sp>
            <p:nvSpPr>
              <p:cNvPr id="56" name="object 57"/>
              <p:cNvSpPr/>
              <p:nvPr/>
            </p:nvSpPr>
            <p:spPr>
              <a:xfrm>
                <a:off x="2312390" y="10308274"/>
                <a:ext cx="34290" cy="33655"/>
              </a:xfrm>
              <a:custGeom>
                <a:avLst/>
                <a:gdLst/>
                <a:ahLst/>
                <a:cxnLst/>
                <a:rect l="l" t="t" r="r" b="b"/>
                <a:pathLst>
                  <a:path w="34289" h="33654">
                    <a:moveTo>
                      <a:pt x="26168" y="0"/>
                    </a:moveTo>
                    <a:lnTo>
                      <a:pt x="7543" y="0"/>
                    </a:lnTo>
                    <a:lnTo>
                      <a:pt x="0" y="7466"/>
                    </a:lnTo>
                    <a:lnTo>
                      <a:pt x="0" y="25970"/>
                    </a:lnTo>
                    <a:lnTo>
                      <a:pt x="7543" y="33461"/>
                    </a:lnTo>
                    <a:lnTo>
                      <a:pt x="26168" y="33461"/>
                    </a:lnTo>
                    <a:lnTo>
                      <a:pt x="33712" y="25970"/>
                    </a:lnTo>
                    <a:lnTo>
                      <a:pt x="33712" y="16743"/>
                    </a:lnTo>
                    <a:lnTo>
                      <a:pt x="33712" y="7466"/>
                    </a:lnTo>
                    <a:lnTo>
                      <a:pt x="26168" y="0"/>
                    </a:lnTo>
                    <a:close/>
                  </a:path>
                </a:pathLst>
              </a:custGeom>
              <a:solidFill>
                <a:srgbClr val="EB5B23"/>
              </a:solidFill>
            </p:spPr>
            <p:txBody>
              <a:bodyPr wrap="square" lIns="0" tIns="0" rIns="0" bIns="0" rtlCol="0"/>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endParaRPr sz="700" b="1"/>
              </a:p>
            </p:txBody>
          </p:sp>
        </p:grpSp>
        <p:sp>
          <p:nvSpPr>
            <p:cNvPr id="47" name="object 58"/>
            <p:cNvSpPr txBox="1"/>
            <p:nvPr/>
          </p:nvSpPr>
          <p:spPr>
            <a:xfrm>
              <a:off x="8290792" y="10258117"/>
              <a:ext cx="436879" cy="135765"/>
            </a:xfrm>
            <a:prstGeom prst="rect">
              <a:avLst/>
            </a:prstGeom>
          </p:spPr>
          <p:txBody>
            <a:bodyPr vert="horz" wrap="square" lIns="0" tIns="3723"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3723">
                <a:spcBef>
                  <a:spcPts val="29"/>
                </a:spcBef>
              </a:pPr>
              <a:r>
                <a:rPr sz="700" b="1" spc="-6" dirty="0">
                  <a:solidFill>
                    <a:srgbClr val="211F1F"/>
                  </a:solidFill>
                  <a:latin typeface="Calibri"/>
                  <a:cs typeface="Calibri"/>
                </a:rPr>
                <a:t>Écran</a:t>
              </a:r>
              <a:r>
                <a:rPr sz="700" b="1" spc="-4" dirty="0">
                  <a:solidFill>
                    <a:srgbClr val="211F1F"/>
                  </a:solidFill>
                  <a:latin typeface="Calibri"/>
                  <a:cs typeface="Calibri"/>
                </a:rPr>
                <a:t> indoor</a:t>
              </a:r>
              <a:endParaRPr sz="700" b="1" dirty="0">
                <a:latin typeface="Calibri"/>
                <a:cs typeface="Calibri"/>
              </a:endParaRPr>
            </a:p>
          </p:txBody>
        </p:sp>
        <p:sp>
          <p:nvSpPr>
            <p:cNvPr id="48" name="object 59"/>
            <p:cNvSpPr txBox="1"/>
            <p:nvPr/>
          </p:nvSpPr>
          <p:spPr>
            <a:xfrm>
              <a:off x="11750975" y="10260249"/>
              <a:ext cx="635634" cy="135765"/>
            </a:xfrm>
            <a:prstGeom prst="rect">
              <a:avLst/>
            </a:prstGeom>
          </p:spPr>
          <p:txBody>
            <a:bodyPr vert="horz" wrap="square" lIns="0" tIns="3723"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3723">
                <a:spcBef>
                  <a:spcPts val="29"/>
                </a:spcBef>
              </a:pPr>
              <a:r>
                <a:rPr sz="700" b="1" spc="-3" dirty="0">
                  <a:solidFill>
                    <a:srgbClr val="211F1F"/>
                  </a:solidFill>
                  <a:latin typeface="Calibri"/>
                  <a:cs typeface="Calibri"/>
                </a:rPr>
                <a:t>Solutions</a:t>
              </a:r>
              <a:r>
                <a:rPr sz="700" b="1" spc="2" dirty="0">
                  <a:solidFill>
                    <a:srgbClr val="211F1F"/>
                  </a:solidFill>
                  <a:latin typeface="Calibri"/>
                  <a:cs typeface="Calibri"/>
                </a:rPr>
                <a:t> </a:t>
              </a:r>
              <a:r>
                <a:rPr sz="700" b="1" spc="-2" dirty="0">
                  <a:solidFill>
                    <a:srgbClr val="211F1F"/>
                  </a:solidFill>
                  <a:latin typeface="Calibri"/>
                  <a:cs typeface="Calibri"/>
                </a:rPr>
                <a:t>Digitales</a:t>
              </a:r>
              <a:endParaRPr sz="700" b="1" dirty="0">
                <a:latin typeface="Calibri"/>
                <a:cs typeface="Calibri"/>
              </a:endParaRPr>
            </a:p>
          </p:txBody>
        </p:sp>
        <p:grpSp>
          <p:nvGrpSpPr>
            <p:cNvPr id="49" name="object 60"/>
            <p:cNvGrpSpPr/>
            <p:nvPr/>
          </p:nvGrpSpPr>
          <p:grpSpPr>
            <a:xfrm>
              <a:off x="11473137" y="10241155"/>
              <a:ext cx="260496" cy="156294"/>
              <a:chOff x="5746229" y="10241153"/>
              <a:chExt cx="260496" cy="156294"/>
            </a:xfrm>
          </p:grpSpPr>
          <p:sp>
            <p:nvSpPr>
              <p:cNvPr id="53" name="object 61"/>
              <p:cNvSpPr/>
              <p:nvPr/>
            </p:nvSpPr>
            <p:spPr>
              <a:xfrm>
                <a:off x="5746229" y="10313211"/>
                <a:ext cx="34290" cy="33655"/>
              </a:xfrm>
              <a:custGeom>
                <a:avLst/>
                <a:gdLst/>
                <a:ahLst/>
                <a:cxnLst/>
                <a:rect l="l" t="t" r="r" b="b"/>
                <a:pathLst>
                  <a:path w="34289" h="33654">
                    <a:moveTo>
                      <a:pt x="26193" y="0"/>
                    </a:moveTo>
                    <a:lnTo>
                      <a:pt x="7562" y="0"/>
                    </a:lnTo>
                    <a:lnTo>
                      <a:pt x="0" y="7490"/>
                    </a:lnTo>
                    <a:lnTo>
                      <a:pt x="0" y="25994"/>
                    </a:lnTo>
                    <a:lnTo>
                      <a:pt x="7562" y="33486"/>
                    </a:lnTo>
                    <a:lnTo>
                      <a:pt x="26193" y="33486"/>
                    </a:lnTo>
                    <a:lnTo>
                      <a:pt x="33731" y="25994"/>
                    </a:lnTo>
                    <a:lnTo>
                      <a:pt x="33731" y="16743"/>
                    </a:lnTo>
                    <a:lnTo>
                      <a:pt x="33731" y="7490"/>
                    </a:lnTo>
                    <a:lnTo>
                      <a:pt x="26193" y="0"/>
                    </a:lnTo>
                    <a:close/>
                  </a:path>
                </a:pathLst>
              </a:custGeom>
              <a:solidFill>
                <a:srgbClr val="EB5B23"/>
              </a:solidFill>
            </p:spPr>
            <p:txBody>
              <a:bodyPr wrap="square" lIns="0" tIns="0" rIns="0" bIns="0" rtlCol="0"/>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endParaRPr sz="700" b="1"/>
              </a:p>
            </p:txBody>
          </p:sp>
          <p:pic>
            <p:nvPicPr>
              <p:cNvPr id="54" name="object 62"/>
              <p:cNvPicPr/>
              <p:nvPr/>
            </p:nvPicPr>
            <p:blipFill>
              <a:blip r:embed="rId7" cstate="print"/>
              <a:stretch>
                <a:fillRect/>
              </a:stretch>
            </p:blipFill>
            <p:spPr>
              <a:xfrm>
                <a:off x="5815857" y="10241153"/>
                <a:ext cx="190868" cy="156294"/>
              </a:xfrm>
              <a:prstGeom prst="rect">
                <a:avLst/>
              </a:prstGeom>
            </p:spPr>
          </p:pic>
        </p:grpSp>
        <p:sp>
          <p:nvSpPr>
            <p:cNvPr id="50" name="object 63"/>
            <p:cNvSpPr/>
            <p:nvPr/>
          </p:nvSpPr>
          <p:spPr>
            <a:xfrm>
              <a:off x="12430156" y="10313212"/>
              <a:ext cx="34290" cy="33655"/>
            </a:xfrm>
            <a:custGeom>
              <a:avLst/>
              <a:gdLst/>
              <a:ahLst/>
              <a:cxnLst/>
              <a:rect l="l" t="t" r="r" b="b"/>
              <a:pathLst>
                <a:path w="34290" h="33654">
                  <a:moveTo>
                    <a:pt x="26161" y="0"/>
                  </a:moveTo>
                  <a:lnTo>
                    <a:pt x="7492" y="0"/>
                  </a:lnTo>
                  <a:lnTo>
                    <a:pt x="0" y="7490"/>
                  </a:lnTo>
                  <a:lnTo>
                    <a:pt x="0" y="25994"/>
                  </a:lnTo>
                  <a:lnTo>
                    <a:pt x="7492" y="33486"/>
                  </a:lnTo>
                  <a:lnTo>
                    <a:pt x="26161" y="33486"/>
                  </a:lnTo>
                  <a:lnTo>
                    <a:pt x="33718" y="25994"/>
                  </a:lnTo>
                  <a:lnTo>
                    <a:pt x="33718" y="16743"/>
                  </a:lnTo>
                  <a:lnTo>
                    <a:pt x="33718" y="7490"/>
                  </a:lnTo>
                  <a:lnTo>
                    <a:pt x="26161" y="0"/>
                  </a:lnTo>
                  <a:close/>
                </a:path>
              </a:pathLst>
            </a:custGeom>
            <a:solidFill>
              <a:srgbClr val="EB5B23"/>
            </a:solidFill>
          </p:spPr>
          <p:txBody>
            <a:bodyPr wrap="square" lIns="0" tIns="0" rIns="0" bIns="0" rtlCol="0"/>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endParaRPr sz="700" b="1"/>
            </a:p>
          </p:txBody>
        </p:sp>
        <p:sp>
          <p:nvSpPr>
            <p:cNvPr id="51" name="object 64"/>
            <p:cNvSpPr txBox="1"/>
            <p:nvPr/>
          </p:nvSpPr>
          <p:spPr>
            <a:xfrm>
              <a:off x="12632215" y="10260249"/>
              <a:ext cx="484505" cy="135765"/>
            </a:xfrm>
            <a:prstGeom prst="rect">
              <a:avLst/>
            </a:prstGeom>
          </p:spPr>
          <p:txBody>
            <a:bodyPr vert="horz" wrap="square" lIns="0" tIns="3723"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3723">
                <a:spcBef>
                  <a:spcPts val="29"/>
                </a:spcBef>
              </a:pPr>
              <a:r>
                <a:rPr sz="700" b="1" spc="-2" dirty="0">
                  <a:solidFill>
                    <a:srgbClr val="211F1F"/>
                  </a:solidFill>
                  <a:latin typeface="Calibri"/>
                  <a:cs typeface="Calibri"/>
                </a:rPr>
                <a:t>Évènementiel</a:t>
              </a:r>
              <a:endParaRPr sz="700" b="1">
                <a:latin typeface="Calibri"/>
                <a:cs typeface="Calibri"/>
              </a:endParaRPr>
            </a:p>
          </p:txBody>
        </p:sp>
        <p:pic>
          <p:nvPicPr>
            <p:cNvPr id="52" name="object 65"/>
            <p:cNvPicPr/>
            <p:nvPr/>
          </p:nvPicPr>
          <p:blipFill>
            <a:blip r:embed="rId8" cstate="print"/>
            <a:stretch>
              <a:fillRect/>
            </a:stretch>
          </p:blipFill>
          <p:spPr>
            <a:xfrm>
              <a:off x="12495037" y="10219374"/>
              <a:ext cx="165242" cy="157460"/>
            </a:xfrm>
            <a:prstGeom prst="rect">
              <a:avLst/>
            </a:prstGeom>
          </p:spPr>
        </p:pic>
      </p:grpSp>
      <p:sp>
        <p:nvSpPr>
          <p:cNvPr id="59" name="ZoneTexte 71"/>
          <p:cNvSpPr txBox="1"/>
          <p:nvPr/>
        </p:nvSpPr>
        <p:spPr>
          <a:xfrm>
            <a:off x="2433791" y="225591"/>
            <a:ext cx="4072609" cy="707886"/>
          </a:xfrm>
          <a:prstGeom prst="rect">
            <a:avLst/>
          </a:prstGeom>
          <a:noFill/>
          <a:ln>
            <a:noFill/>
          </a:ln>
        </p:spPr>
        <p:txBody>
          <a:bodyPr wrap="square"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algn="r"/>
            <a:r>
              <a:rPr lang="fr-FR" sz="2000" b="1" dirty="0">
                <a:gradFill>
                  <a:gsLst>
                    <a:gs pos="53000">
                      <a:srgbClr val="E84E0E"/>
                    </a:gs>
                    <a:gs pos="100000">
                      <a:srgbClr val="FFC000"/>
                    </a:gs>
                  </a:gsLst>
                  <a:lin ang="0" scaled="0"/>
                </a:gradFill>
                <a:latin typeface="Metropolis Black" panose="00000A00000000000000" pitchFamily="50" charset="0"/>
              </a:rPr>
              <a:t>LES SOLUTIONS DIGITALES POUR LE SECTEUR AGRICOLE</a:t>
            </a:r>
          </a:p>
        </p:txBody>
      </p:sp>
      <p:sp>
        <p:nvSpPr>
          <p:cNvPr id="60" name="ZoneTexte 71"/>
          <p:cNvSpPr txBox="1"/>
          <p:nvPr/>
        </p:nvSpPr>
        <p:spPr>
          <a:xfrm>
            <a:off x="390801" y="1744785"/>
            <a:ext cx="3010578" cy="738664"/>
          </a:xfrm>
          <a:prstGeom prst="rect">
            <a:avLst/>
          </a:prstGeom>
          <a:noFill/>
          <a:ln>
            <a:noFill/>
          </a:ln>
        </p:spPr>
        <p:txBody>
          <a:bodyPr wrap="square"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r>
              <a:rPr lang="fr-FR" sz="1400" b="1" dirty="0">
                <a:latin typeface="Metropolis Black" panose="00000A00000000000000" pitchFamily="50" charset="0"/>
              </a:rPr>
              <a:t>DES SOLUTIONS ET EQUIPEMENTS POUR BOOSTER LA PRODUCTION AGRICOLE</a:t>
            </a:r>
          </a:p>
        </p:txBody>
      </p:sp>
      <p:grpSp>
        <p:nvGrpSpPr>
          <p:cNvPr id="61" name="Groupe 60"/>
          <p:cNvGrpSpPr/>
          <p:nvPr/>
        </p:nvGrpSpPr>
        <p:grpSpPr>
          <a:xfrm>
            <a:off x="473416" y="4556181"/>
            <a:ext cx="4566252" cy="2389350"/>
            <a:chOff x="601463" y="7158110"/>
            <a:chExt cx="4566252" cy="2389350"/>
          </a:xfrm>
        </p:grpSpPr>
        <p:sp>
          <p:nvSpPr>
            <p:cNvPr id="64" name="object 43">
              <a:extLst>
                <a:ext uri="{FF2B5EF4-FFF2-40B4-BE49-F238E27FC236}">
                  <a16:creationId xmlns="" xmlns:a16="http://schemas.microsoft.com/office/drawing/2014/main" id="{C3791A64-5283-A9F2-BC1A-61A4F8A4F800}"/>
                </a:ext>
              </a:extLst>
            </p:cNvPr>
            <p:cNvSpPr txBox="1"/>
            <p:nvPr/>
          </p:nvSpPr>
          <p:spPr>
            <a:xfrm>
              <a:off x="641133" y="8688250"/>
              <a:ext cx="2625500" cy="859210"/>
            </a:xfrm>
            <a:prstGeom prst="rect">
              <a:avLst/>
            </a:prstGeom>
          </p:spPr>
          <p:txBody>
            <a:bodyPr vert="horz" wrap="square" lIns="0" tIns="12700" rIns="0" bIns="0" rtlCol="0">
              <a:spAutoFit/>
            </a:bodyPr>
            <a:lstStyle/>
            <a:p>
              <a:pPr marL="15875">
                <a:lnSpc>
                  <a:spcPct val="100000"/>
                </a:lnSpc>
                <a:spcBef>
                  <a:spcPts val="100"/>
                </a:spcBef>
              </a:pPr>
              <a:r>
                <a:rPr lang="fr-FR" sz="1100" b="1" dirty="0">
                  <a:latin typeface="Aeonik" panose="02010503030300000000" pitchFamily="50" charset="0"/>
                  <a:cs typeface="Arial" panose="020B0604020202020204" pitchFamily="34" charset="0"/>
                </a:rPr>
                <a:t>Fonctionnalités proposées</a:t>
              </a:r>
            </a:p>
            <a:p>
              <a:pPr marL="138113" indent="-138113">
                <a:lnSpc>
                  <a:spcPct val="100000"/>
                </a:lnSpc>
                <a:buClr>
                  <a:srgbClr val="974492"/>
                </a:buClr>
                <a:buFont typeface="Arial" panose="020B0604020202020204" pitchFamily="34" charset="0"/>
                <a:buChar char="•"/>
              </a:pPr>
              <a:r>
                <a:rPr lang="fr-CM" sz="1100" dirty="0">
                  <a:latin typeface="Aeonik" panose="02010503030300000000" pitchFamily="50" charset="0"/>
                  <a:cs typeface="Arial"/>
                </a:rPr>
                <a:t>Tableaux de bord personnalisés</a:t>
              </a:r>
            </a:p>
            <a:p>
              <a:pPr marL="138113" indent="-138113">
                <a:lnSpc>
                  <a:spcPct val="100000"/>
                </a:lnSpc>
                <a:buClr>
                  <a:srgbClr val="974492"/>
                </a:buClr>
                <a:buFont typeface="Arial" panose="020B0604020202020204" pitchFamily="34" charset="0"/>
                <a:buChar char="•"/>
              </a:pPr>
              <a:r>
                <a:rPr lang="fr-CM" sz="1100" dirty="0">
                  <a:latin typeface="Aeonik" panose="02010503030300000000" pitchFamily="50" charset="0"/>
                  <a:cs typeface="Arial"/>
                </a:rPr>
                <a:t>Suivi d’indicateurs en temps réel</a:t>
              </a:r>
            </a:p>
            <a:p>
              <a:pPr marL="138113" indent="-138113">
                <a:lnSpc>
                  <a:spcPct val="100000"/>
                </a:lnSpc>
                <a:buClr>
                  <a:srgbClr val="974492"/>
                </a:buClr>
                <a:buFont typeface="Arial" panose="020B0604020202020204" pitchFamily="34" charset="0"/>
                <a:buChar char="•"/>
              </a:pPr>
              <a:r>
                <a:rPr lang="fr-CM" sz="1100" dirty="0">
                  <a:latin typeface="Aeonik" panose="02010503030300000000" pitchFamily="50" charset="0"/>
                  <a:cs typeface="Arial"/>
                </a:rPr>
                <a:t>Système d’alertes en cas d’intrusion</a:t>
              </a:r>
            </a:p>
            <a:p>
              <a:pPr marL="138113" indent="-138113">
                <a:lnSpc>
                  <a:spcPct val="100000"/>
                </a:lnSpc>
                <a:buClr>
                  <a:srgbClr val="974492"/>
                </a:buClr>
                <a:buFont typeface="Arial" panose="020B0604020202020204" pitchFamily="34" charset="0"/>
                <a:buChar char="•"/>
              </a:pPr>
              <a:endParaRPr lang="fr-CM" sz="1100" dirty="0">
                <a:solidFill>
                  <a:srgbClr val="565656"/>
                </a:solidFill>
                <a:latin typeface="Aeonik" panose="02010503030300000000" pitchFamily="50" charset="0"/>
                <a:cs typeface="Arial"/>
              </a:endParaRPr>
            </a:p>
          </p:txBody>
        </p:sp>
        <p:sp>
          <p:nvSpPr>
            <p:cNvPr id="65" name="ZoneTexte 64">
              <a:extLst>
                <a:ext uri="{FF2B5EF4-FFF2-40B4-BE49-F238E27FC236}">
                  <a16:creationId xmlns="" xmlns:a16="http://schemas.microsoft.com/office/drawing/2014/main" id="{855CF19F-F863-7C73-8C3C-24CE76C4F582}"/>
                </a:ext>
              </a:extLst>
            </p:cNvPr>
            <p:cNvSpPr txBox="1"/>
            <p:nvPr/>
          </p:nvSpPr>
          <p:spPr>
            <a:xfrm>
              <a:off x="601463" y="8240676"/>
              <a:ext cx="1236236" cy="230832"/>
            </a:xfrm>
            <a:prstGeom prst="rect">
              <a:avLst/>
            </a:prstGeom>
            <a:solidFill>
              <a:schemeClr val="accent6">
                <a:lumMod val="75000"/>
              </a:schemeClr>
            </a:solidFill>
          </p:spPr>
          <p:txBody>
            <a:bodyPr wrap="none" rtlCol="0">
              <a:spAutoFit/>
            </a:bodyPr>
            <a:lstStyle/>
            <a:p>
              <a:r>
                <a:rPr lang="fr-FR" sz="900" dirty="0">
                  <a:solidFill>
                    <a:schemeClr val="bg1"/>
                  </a:solidFill>
                  <a:latin typeface="Aeonik" panose="02010503030300000000" pitchFamily="50" charset="0"/>
                </a:rPr>
                <a:t>Capteurs connectés</a:t>
              </a:r>
            </a:p>
          </p:txBody>
        </p:sp>
        <p:sp>
          <p:nvSpPr>
            <p:cNvPr id="66" name="ZoneTexte 65">
              <a:extLst>
                <a:ext uri="{FF2B5EF4-FFF2-40B4-BE49-F238E27FC236}">
                  <a16:creationId xmlns="" xmlns:a16="http://schemas.microsoft.com/office/drawing/2014/main" id="{3B4DD48B-639B-266D-9811-40B3E8C68974}"/>
                </a:ext>
              </a:extLst>
            </p:cNvPr>
            <p:cNvSpPr txBox="1"/>
            <p:nvPr/>
          </p:nvSpPr>
          <p:spPr>
            <a:xfrm>
              <a:off x="2125060" y="8247434"/>
              <a:ext cx="1181734" cy="230832"/>
            </a:xfrm>
            <a:prstGeom prst="rect">
              <a:avLst/>
            </a:prstGeom>
            <a:solidFill>
              <a:schemeClr val="accent6">
                <a:lumMod val="75000"/>
              </a:schemeClr>
            </a:solidFill>
          </p:spPr>
          <p:txBody>
            <a:bodyPr wrap="none" rtlCol="0">
              <a:spAutoFit/>
            </a:bodyPr>
            <a:lstStyle/>
            <a:p>
              <a:r>
                <a:rPr lang="fr-FR" sz="900" dirty="0">
                  <a:solidFill>
                    <a:schemeClr val="bg1"/>
                  </a:solidFill>
                  <a:latin typeface="Aeonik" panose="02010503030300000000" pitchFamily="50" charset="0"/>
                </a:rPr>
                <a:t>Réseau GSM/LoRa</a:t>
              </a:r>
            </a:p>
          </p:txBody>
        </p:sp>
        <p:sp>
          <p:nvSpPr>
            <p:cNvPr id="67" name="ZoneTexte 66">
              <a:extLst>
                <a:ext uri="{FF2B5EF4-FFF2-40B4-BE49-F238E27FC236}">
                  <a16:creationId xmlns="" xmlns:a16="http://schemas.microsoft.com/office/drawing/2014/main" id="{8F267420-03CB-E5FE-8FF3-B776BF6D4941}"/>
                </a:ext>
              </a:extLst>
            </p:cNvPr>
            <p:cNvSpPr txBox="1"/>
            <p:nvPr/>
          </p:nvSpPr>
          <p:spPr>
            <a:xfrm>
              <a:off x="3609275" y="8245282"/>
              <a:ext cx="1558440" cy="230832"/>
            </a:xfrm>
            <a:prstGeom prst="rect">
              <a:avLst/>
            </a:prstGeom>
            <a:solidFill>
              <a:schemeClr val="accent6">
                <a:lumMod val="75000"/>
              </a:schemeClr>
            </a:solidFill>
          </p:spPr>
          <p:txBody>
            <a:bodyPr wrap="none" rtlCol="0">
              <a:spAutoFit/>
            </a:bodyPr>
            <a:lstStyle/>
            <a:p>
              <a:r>
                <a:rPr lang="fr-FR" sz="900" dirty="0">
                  <a:solidFill>
                    <a:schemeClr val="bg1"/>
                  </a:solidFill>
                  <a:latin typeface="Aeonik" panose="02010503030300000000" pitchFamily="50" charset="0"/>
                </a:rPr>
                <a:t>Plateforme de visualisation</a:t>
              </a:r>
            </a:p>
          </p:txBody>
        </p:sp>
        <p:pic>
          <p:nvPicPr>
            <p:cNvPr id="68" name="Picture 4" descr="Nouveau! Application mobile Android - IOS pour notre plateforme logicielle  IOT - IOT Factory">
              <a:extLst>
                <a:ext uri="{FF2B5EF4-FFF2-40B4-BE49-F238E27FC236}">
                  <a16:creationId xmlns="" xmlns:a16="http://schemas.microsoft.com/office/drawing/2014/main" id="{7E3BE121-956F-1C93-9083-B58CC31C986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14521" y="7271681"/>
              <a:ext cx="1450541" cy="805184"/>
            </a:xfrm>
            <a:prstGeom prst="rect">
              <a:avLst/>
            </a:prstGeom>
            <a:noFill/>
            <a:extLst>
              <a:ext uri="{909E8E84-426E-40DD-AFC4-6F175D3DCCD1}">
                <a14:hiddenFill xmlns:a14="http://schemas.microsoft.com/office/drawing/2010/main">
                  <a:solidFill>
                    <a:srgbClr val="FFFFFF"/>
                  </a:solidFill>
                </a14:hiddenFill>
              </a:ext>
            </a:extLst>
          </p:spPr>
        </p:pic>
        <p:sp>
          <p:nvSpPr>
            <p:cNvPr id="69" name="Plus 68">
              <a:extLst>
                <a:ext uri="{FF2B5EF4-FFF2-40B4-BE49-F238E27FC236}">
                  <a16:creationId xmlns="" xmlns:a16="http://schemas.microsoft.com/office/drawing/2014/main" id="{19FAA17D-3B72-3DEA-55CD-1795DA8BFBEF}"/>
                </a:ext>
              </a:extLst>
            </p:cNvPr>
            <p:cNvSpPr/>
            <p:nvPr/>
          </p:nvSpPr>
          <p:spPr>
            <a:xfrm>
              <a:off x="1759672" y="7428257"/>
              <a:ext cx="243031" cy="356886"/>
            </a:xfrm>
            <a:prstGeom prst="mathPlus">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Plus 69">
              <a:extLst>
                <a:ext uri="{FF2B5EF4-FFF2-40B4-BE49-F238E27FC236}">
                  <a16:creationId xmlns="" xmlns:a16="http://schemas.microsoft.com/office/drawing/2014/main" id="{FC812B42-A301-59DC-CDDA-F1248807FC3E}"/>
                </a:ext>
              </a:extLst>
            </p:cNvPr>
            <p:cNvSpPr/>
            <p:nvPr/>
          </p:nvSpPr>
          <p:spPr>
            <a:xfrm>
              <a:off x="3138496" y="7446861"/>
              <a:ext cx="243031" cy="356886"/>
            </a:xfrm>
            <a:prstGeom prst="mathPlus">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1" name="object 14">
              <a:extLst>
                <a:ext uri="{FF2B5EF4-FFF2-40B4-BE49-F238E27FC236}">
                  <a16:creationId xmlns="" xmlns:a16="http://schemas.microsoft.com/office/drawing/2014/main" id="{618CAC90-D30E-1D0F-BB19-4E47BAFD9402}"/>
                </a:ext>
              </a:extLst>
            </p:cNvPr>
            <p:cNvPicPr/>
            <p:nvPr/>
          </p:nvPicPr>
          <p:blipFill>
            <a:blip r:embed="rId10" cstate="print"/>
            <a:stretch>
              <a:fillRect/>
            </a:stretch>
          </p:blipFill>
          <p:spPr>
            <a:xfrm>
              <a:off x="1141575" y="7162471"/>
              <a:ext cx="639939" cy="1004721"/>
            </a:xfrm>
            <a:prstGeom prst="rect">
              <a:avLst/>
            </a:prstGeom>
          </p:spPr>
        </p:pic>
        <p:grpSp>
          <p:nvGrpSpPr>
            <p:cNvPr id="72" name="Groupe 71"/>
            <p:cNvGrpSpPr/>
            <p:nvPr/>
          </p:nvGrpSpPr>
          <p:grpSpPr>
            <a:xfrm>
              <a:off x="2339226" y="7158110"/>
              <a:ext cx="827591" cy="895686"/>
              <a:chOff x="1994490" y="3680297"/>
              <a:chExt cx="827591" cy="895686"/>
            </a:xfrm>
          </p:grpSpPr>
          <p:pic>
            <p:nvPicPr>
              <p:cNvPr id="73" name="object 17">
                <a:extLst>
                  <a:ext uri="{FF2B5EF4-FFF2-40B4-BE49-F238E27FC236}">
                    <a16:creationId xmlns="" xmlns:a16="http://schemas.microsoft.com/office/drawing/2014/main" id="{CF7CFC19-19EA-84A9-9C34-7F381DFC8579}"/>
                  </a:ext>
                </a:extLst>
              </p:cNvPr>
              <p:cNvPicPr/>
              <p:nvPr/>
            </p:nvPicPr>
            <p:blipFill>
              <a:blip r:embed="rId11" cstate="print"/>
              <a:stretch>
                <a:fillRect/>
              </a:stretch>
            </p:blipFill>
            <p:spPr>
              <a:xfrm>
                <a:off x="2003810" y="4021909"/>
                <a:ext cx="318921" cy="380966"/>
              </a:xfrm>
              <a:prstGeom prst="rect">
                <a:avLst/>
              </a:prstGeom>
            </p:spPr>
          </p:pic>
          <p:pic>
            <p:nvPicPr>
              <p:cNvPr id="74" name="object 18">
                <a:extLst>
                  <a:ext uri="{FF2B5EF4-FFF2-40B4-BE49-F238E27FC236}">
                    <a16:creationId xmlns="" xmlns:a16="http://schemas.microsoft.com/office/drawing/2014/main" id="{696A7231-0150-4E5C-BB57-0B36AA0CD26A}"/>
                  </a:ext>
                </a:extLst>
              </p:cNvPr>
              <p:cNvPicPr/>
              <p:nvPr/>
            </p:nvPicPr>
            <p:blipFill>
              <a:blip r:embed="rId12" cstate="print"/>
              <a:stretch>
                <a:fillRect/>
              </a:stretch>
            </p:blipFill>
            <p:spPr>
              <a:xfrm>
                <a:off x="2279537" y="3680297"/>
                <a:ext cx="542544" cy="660438"/>
              </a:xfrm>
              <a:prstGeom prst="rect">
                <a:avLst/>
              </a:prstGeom>
            </p:spPr>
          </p:pic>
          <p:pic>
            <p:nvPicPr>
              <p:cNvPr id="75" name="object 19">
                <a:extLst>
                  <a:ext uri="{FF2B5EF4-FFF2-40B4-BE49-F238E27FC236}">
                    <a16:creationId xmlns="" xmlns:a16="http://schemas.microsoft.com/office/drawing/2014/main" id="{093BCA6E-994A-EDBE-D770-7DED78AA58CA}"/>
                  </a:ext>
                </a:extLst>
              </p:cNvPr>
              <p:cNvPicPr/>
              <p:nvPr/>
            </p:nvPicPr>
            <p:blipFill>
              <a:blip r:embed="rId13" cstate="print"/>
              <a:stretch>
                <a:fillRect/>
              </a:stretch>
            </p:blipFill>
            <p:spPr>
              <a:xfrm>
                <a:off x="1994490" y="4410667"/>
                <a:ext cx="689783" cy="165316"/>
              </a:xfrm>
              <a:prstGeom prst="rect">
                <a:avLst/>
              </a:prstGeom>
            </p:spPr>
          </p:pic>
        </p:grpSp>
      </p:grpSp>
      <p:grpSp>
        <p:nvGrpSpPr>
          <p:cNvPr id="2" name="Groupe 1"/>
          <p:cNvGrpSpPr/>
          <p:nvPr/>
        </p:nvGrpSpPr>
        <p:grpSpPr>
          <a:xfrm>
            <a:off x="473416" y="2683001"/>
            <a:ext cx="4400395" cy="466938"/>
            <a:chOff x="-5832584" y="4943558"/>
            <a:chExt cx="4400395" cy="466938"/>
          </a:xfrm>
        </p:grpSpPr>
        <p:sp>
          <p:nvSpPr>
            <p:cNvPr id="76" name="Rectangle 75"/>
            <p:cNvSpPr/>
            <p:nvPr/>
          </p:nvSpPr>
          <p:spPr>
            <a:xfrm>
              <a:off x="-5832584" y="4943558"/>
              <a:ext cx="4400395" cy="250274"/>
            </a:xfrm>
            <a:prstGeom prst="rect">
              <a:avLst/>
            </a:prstGeom>
            <a:gradFill flip="none" rotWithShape="1">
              <a:gsLst>
                <a:gs pos="53000">
                  <a:srgbClr val="FBBD4B"/>
                </a:gs>
                <a:gs pos="0">
                  <a:srgbClr val="EC600C"/>
                </a:gs>
                <a:gs pos="91000">
                  <a:schemeClr val="bg1"/>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lvl="0">
                <a:defRPr lang="fr-FR"/>
              </a:defPPr>
              <a:lvl1pPr marL="0" lvl="0" algn="l" defTabSz="914400" rtl="0" eaLnBrk="1" latinLnBrk="0" hangingPunct="1">
                <a:defRPr sz="1800" kern="1200">
                  <a:solidFill>
                    <a:schemeClr val="lt1"/>
                  </a:solidFill>
                  <a:latin typeface="+mn-lt"/>
                  <a:ea typeface="+mn-ea"/>
                  <a:cs typeface="+mn-cs"/>
                </a:defRPr>
              </a:lvl1pPr>
              <a:lvl2pPr marL="457200" lvl="1" algn="l" defTabSz="914400" rtl="0" eaLnBrk="1" latinLnBrk="0" hangingPunct="1">
                <a:defRPr sz="1800" kern="1200">
                  <a:solidFill>
                    <a:schemeClr val="lt1"/>
                  </a:solidFill>
                  <a:latin typeface="+mn-lt"/>
                  <a:ea typeface="+mn-ea"/>
                  <a:cs typeface="+mn-cs"/>
                </a:defRPr>
              </a:lvl2pPr>
              <a:lvl3pPr marL="914400" lvl="2" algn="l" defTabSz="914400" rtl="0" eaLnBrk="1" latinLnBrk="0" hangingPunct="1">
                <a:defRPr sz="1800" kern="1200">
                  <a:solidFill>
                    <a:schemeClr val="lt1"/>
                  </a:solidFill>
                  <a:latin typeface="+mn-lt"/>
                  <a:ea typeface="+mn-ea"/>
                  <a:cs typeface="+mn-cs"/>
                </a:defRPr>
              </a:lvl3pPr>
              <a:lvl4pPr marL="1371600" lvl="3" algn="l" defTabSz="914400" rtl="0" eaLnBrk="1" latinLnBrk="0" hangingPunct="1">
                <a:defRPr sz="1800" kern="1200">
                  <a:solidFill>
                    <a:schemeClr val="lt1"/>
                  </a:solidFill>
                  <a:latin typeface="+mn-lt"/>
                  <a:ea typeface="+mn-ea"/>
                  <a:cs typeface="+mn-cs"/>
                </a:defRPr>
              </a:lvl4pPr>
              <a:lvl5pPr marL="1828800" lvl="4" algn="l" defTabSz="914400" rtl="0" eaLnBrk="1" latinLnBrk="0" hangingPunct="1">
                <a:defRPr sz="1800" kern="1200">
                  <a:solidFill>
                    <a:schemeClr val="lt1"/>
                  </a:solidFill>
                  <a:latin typeface="+mn-lt"/>
                  <a:ea typeface="+mn-ea"/>
                  <a:cs typeface="+mn-cs"/>
                </a:defRPr>
              </a:lvl5pPr>
              <a:lvl6pPr marL="2286000" lvl="5" algn="l" defTabSz="914400" rtl="0" eaLnBrk="1" latinLnBrk="0" hangingPunct="1">
                <a:defRPr sz="1800" kern="1200">
                  <a:solidFill>
                    <a:schemeClr val="lt1"/>
                  </a:solidFill>
                  <a:latin typeface="+mn-lt"/>
                  <a:ea typeface="+mn-ea"/>
                  <a:cs typeface="+mn-cs"/>
                </a:defRPr>
              </a:lvl6pPr>
              <a:lvl7pPr marL="2743200" lvl="6" algn="l" defTabSz="914400" rtl="0" eaLnBrk="1" latinLnBrk="0" hangingPunct="1">
                <a:defRPr sz="1800" kern="1200">
                  <a:solidFill>
                    <a:schemeClr val="lt1"/>
                  </a:solidFill>
                  <a:latin typeface="+mn-lt"/>
                  <a:ea typeface="+mn-ea"/>
                  <a:cs typeface="+mn-cs"/>
                </a:defRPr>
              </a:lvl7pPr>
              <a:lvl8pPr marL="3200400" lvl="7" algn="l" defTabSz="914400" rtl="0" eaLnBrk="1" latinLnBrk="0" hangingPunct="1">
                <a:defRPr sz="1800" kern="1200">
                  <a:solidFill>
                    <a:schemeClr val="lt1"/>
                  </a:solidFill>
                  <a:latin typeface="+mn-lt"/>
                  <a:ea typeface="+mn-ea"/>
                  <a:cs typeface="+mn-cs"/>
                </a:defRPr>
              </a:lvl8pPr>
              <a:lvl9pPr marL="3657600" lvl="8" algn="l" defTabSz="914400" rtl="0" eaLnBrk="1" latinLnBrk="0" hangingPunct="1">
                <a:defRPr sz="1800" kern="1200">
                  <a:solidFill>
                    <a:schemeClr val="lt1"/>
                  </a:solidFill>
                  <a:latin typeface="+mn-lt"/>
                  <a:ea typeface="+mn-ea"/>
                  <a:cs typeface="+mn-cs"/>
                </a:defRPr>
              </a:lvl9pPr>
            </a:lstStyle>
            <a:p>
              <a:endParaRPr lang="fr-FR" sz="1702" dirty="0"/>
            </a:p>
          </p:txBody>
        </p:sp>
        <p:sp>
          <p:nvSpPr>
            <p:cNvPr id="77" name="object 27">
              <a:extLst>
                <a:ext uri="{FF2B5EF4-FFF2-40B4-BE49-F238E27FC236}">
                  <a16:creationId xmlns="" xmlns:a16="http://schemas.microsoft.com/office/drawing/2014/main" id="{0C4CBBE7-7BB8-34ED-8D00-B76582EE9396}"/>
                </a:ext>
              </a:extLst>
            </p:cNvPr>
            <p:cNvSpPr txBox="1"/>
            <p:nvPr/>
          </p:nvSpPr>
          <p:spPr>
            <a:xfrm>
              <a:off x="-5669453" y="4952807"/>
              <a:ext cx="3257389" cy="457689"/>
            </a:xfrm>
            <a:prstGeom prst="rect">
              <a:avLst/>
            </a:prstGeom>
            <a:solidFill>
              <a:schemeClr val="bg1">
                <a:lumMod val="85000"/>
                <a:alpha val="0"/>
              </a:schemeClr>
            </a:solidFill>
          </p:spPr>
          <p:txBody>
            <a:bodyPr vert="horz" wrap="square" lIns="0" tIns="40005" rIns="0" bIns="0" rtlCol="0">
              <a:spAutoFit/>
            </a:bodyPr>
            <a:lstStyle/>
            <a:p>
              <a:pPr marL="12700" marR="5080" algn="just">
                <a:lnSpc>
                  <a:spcPct val="113100"/>
                </a:lnSpc>
              </a:pPr>
              <a:r>
                <a:rPr lang="fr-CM" sz="1200" b="1" dirty="0">
                  <a:latin typeface="Aeonik" panose="02010503030300000000" pitchFamily="50" charset="0"/>
                  <a:cs typeface="Arial"/>
                </a:rPr>
                <a:t>LES CAPTEURS CONNECTÉS DE DÉTECTION D’OUVERTURE DES PORTES</a:t>
              </a:r>
            </a:p>
          </p:txBody>
        </p:sp>
      </p:grpSp>
    </p:spTree>
    <p:extLst>
      <p:ext uri="{BB962C8B-B14F-4D97-AF65-F5344CB8AC3E}">
        <p14:creationId xmlns:p14="http://schemas.microsoft.com/office/powerpoint/2010/main" val="3191869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27">
            <a:extLst>
              <a:ext uri="{FF2B5EF4-FFF2-40B4-BE49-F238E27FC236}">
                <a16:creationId xmlns="" xmlns:a16="http://schemas.microsoft.com/office/drawing/2014/main" id="{91154035-270D-E6BC-E757-BB03801D145C}"/>
              </a:ext>
            </a:extLst>
          </p:cNvPr>
          <p:cNvSpPr txBox="1"/>
          <p:nvPr/>
        </p:nvSpPr>
        <p:spPr>
          <a:xfrm>
            <a:off x="481914" y="2841762"/>
            <a:ext cx="5894172" cy="5326138"/>
          </a:xfrm>
          <a:prstGeom prst="rect">
            <a:avLst/>
          </a:prstGeom>
          <a:solidFill>
            <a:schemeClr val="bg1">
              <a:lumMod val="85000"/>
              <a:alpha val="0"/>
            </a:schemeClr>
          </a:solidFill>
        </p:spPr>
        <p:txBody>
          <a:bodyPr vert="horz" wrap="square" lIns="0" tIns="40005" rIns="0" bIns="0" rtlCol="0">
            <a:spAutoFit/>
          </a:bodyPr>
          <a:lstStyle/>
          <a:p>
            <a:pPr marL="12700" marR="5080" algn="just">
              <a:lnSpc>
                <a:spcPct val="113100"/>
              </a:lnSpc>
            </a:pPr>
            <a:r>
              <a:rPr lang="fr-CM" sz="1200" b="1" dirty="0" err="1">
                <a:latin typeface="Aeonik" panose="02010503030300000000" pitchFamily="50" charset="0"/>
                <a:cs typeface="Arial"/>
              </a:rPr>
              <a:t>AgriMarket</a:t>
            </a:r>
            <a:r>
              <a:rPr lang="fr-CM" sz="1200" b="1" dirty="0">
                <a:latin typeface="Aeonik" panose="02010503030300000000" pitchFamily="50" charset="0"/>
                <a:cs typeface="Arial"/>
              </a:rPr>
              <a:t> </a:t>
            </a:r>
            <a:r>
              <a:rPr lang="fr-CM" sz="1200" dirty="0">
                <a:latin typeface="Aeonik" panose="02010503030300000000" pitchFamily="50" charset="0"/>
                <a:cs typeface="Arial"/>
              </a:rPr>
              <a:t>est une plateforme numérique Accent Média spécialisée dans la promotion et la commercialisation de produits agricoles, connectant les exploitants aux marchés et promouvant les produits agricoles Camerounais à l'international. Plateforme web, mobile et SMS (USSD) connectant les agriculteurs et producteurs locaux aux acheteurs potentiels et aux consommateurs finaux sur un marché numérique et permettant le crowdfunding de projets dans le secteur agricole et agroalimentaire.</a:t>
            </a:r>
          </a:p>
          <a:p>
            <a:pPr marL="12700" marR="5080" algn="just">
              <a:lnSpc>
                <a:spcPct val="113100"/>
              </a:lnSpc>
            </a:pPr>
            <a:r>
              <a:rPr lang="fr-CM" sz="1200" dirty="0">
                <a:latin typeface="Aeonik" panose="02010503030300000000" pitchFamily="50" charset="0"/>
                <a:cs typeface="Arial"/>
              </a:rPr>
              <a:t>Cette Plateforme ambitionne de travailler avec tous les acteurs de la chaîne de valeur agricole pour rapprocher les marchés de production de ceux de consommation par la sélection des acteurs, leurs organisations,  contribuer à l’amélioration  de la qualité et des prix pour le vendeur et l’acheteur.</a:t>
            </a:r>
          </a:p>
          <a:p>
            <a:pPr marL="12700" marR="5080" algn="just">
              <a:lnSpc>
                <a:spcPct val="113100"/>
              </a:lnSpc>
            </a:pPr>
            <a:r>
              <a:rPr lang="fr-CM" sz="1200" dirty="0">
                <a:latin typeface="Aeonik" panose="02010503030300000000" pitchFamily="50" charset="0"/>
                <a:cs typeface="Arial"/>
              </a:rPr>
              <a:t>Les agriculteurs, les acheteurs, les vendeurs, les transporteurs, les partenaires, les investisseurs et tous les acteurs du monde agricole interagissent facilement et simplement sur notre plateforme.</a:t>
            </a:r>
          </a:p>
          <a:p>
            <a:pPr marL="12700" marR="5080" algn="just">
              <a:lnSpc>
                <a:spcPct val="113100"/>
              </a:lnSpc>
            </a:pPr>
            <a:endParaRPr lang="fr-CM" sz="1200" dirty="0">
              <a:latin typeface="Aeonik" panose="02010503030300000000" pitchFamily="50" charset="0"/>
              <a:cs typeface="Arial"/>
            </a:endParaRPr>
          </a:p>
          <a:p>
            <a:pPr marL="12700" marR="5080" algn="just">
              <a:lnSpc>
                <a:spcPct val="113100"/>
              </a:lnSpc>
            </a:pPr>
            <a:r>
              <a:rPr lang="fr-CM" sz="1600" b="1" dirty="0">
                <a:solidFill>
                  <a:schemeClr val="accent6">
                    <a:lumMod val="75000"/>
                  </a:schemeClr>
                </a:solidFill>
                <a:latin typeface="Aeonik" panose="02010503030300000000" pitchFamily="50" charset="0"/>
                <a:cs typeface="Arial"/>
              </a:rPr>
              <a:t>Services </a:t>
            </a:r>
          </a:p>
          <a:p>
            <a:pPr marL="12700" marR="5080" algn="just">
              <a:lnSpc>
                <a:spcPct val="113100"/>
              </a:lnSpc>
            </a:pPr>
            <a:endParaRPr lang="fr-CM" sz="1200" dirty="0">
              <a:latin typeface="Aeonik" panose="02010503030300000000" pitchFamily="50" charset="0"/>
              <a:cs typeface="Arial"/>
            </a:endParaRPr>
          </a:p>
          <a:p>
            <a:pPr marL="12700" marR="5080" algn="just">
              <a:lnSpc>
                <a:spcPct val="113100"/>
              </a:lnSpc>
            </a:pPr>
            <a:r>
              <a:rPr lang="fr-CM" sz="1200" dirty="0">
                <a:latin typeface="Aeonik" panose="02010503030300000000" pitchFamily="50" charset="0"/>
                <a:cs typeface="Arial"/>
              </a:rPr>
              <a:t>Nos services comprennent :</a:t>
            </a:r>
          </a:p>
          <a:p>
            <a:pPr marL="298450" marR="5080" indent="-285750" algn="just">
              <a:lnSpc>
                <a:spcPct val="113100"/>
              </a:lnSpc>
              <a:buFont typeface="Arial" panose="020B0604020202020204" pitchFamily="34" charset="0"/>
              <a:buChar char="•"/>
            </a:pPr>
            <a:r>
              <a:rPr lang="fr-CM" sz="1200" dirty="0">
                <a:latin typeface="Aeonik" panose="02010503030300000000" pitchFamily="50" charset="0"/>
                <a:cs typeface="Arial"/>
              </a:rPr>
              <a:t>L’achat, vente, comparaison, location et troc de produits agricoles, de services, d'intrants, d'équipements et de plantations entières ;</a:t>
            </a:r>
          </a:p>
          <a:p>
            <a:pPr marL="298450" marR="5080" indent="-285750" algn="just">
              <a:lnSpc>
                <a:spcPct val="113100"/>
              </a:lnSpc>
              <a:buFont typeface="Arial" panose="020B0604020202020204" pitchFamily="34" charset="0"/>
              <a:buChar char="•"/>
            </a:pPr>
            <a:r>
              <a:rPr lang="fr-CM" sz="1200" dirty="0">
                <a:latin typeface="Aeonik" panose="02010503030300000000" pitchFamily="50" charset="0"/>
                <a:cs typeface="Arial"/>
              </a:rPr>
              <a:t>La publication de l'offre et de la demande agroalimentaire;</a:t>
            </a:r>
          </a:p>
          <a:p>
            <a:pPr marL="298450" marR="5080" indent="-285750" algn="just">
              <a:lnSpc>
                <a:spcPct val="113100"/>
              </a:lnSpc>
              <a:buFont typeface="Arial" panose="020B0604020202020204" pitchFamily="34" charset="0"/>
              <a:buChar char="•"/>
            </a:pPr>
            <a:r>
              <a:rPr lang="fr-CM" sz="1200" dirty="0">
                <a:latin typeface="Aeonik" panose="02010503030300000000" pitchFamily="50" charset="0"/>
                <a:cs typeface="Arial"/>
              </a:rPr>
              <a:t>Le lancement de campagne de collecte de fonds (dons, crédits, crowdfunding, financement participatif, levée de fonds, etc.) pour les  exploitants agricoles ;</a:t>
            </a:r>
          </a:p>
          <a:p>
            <a:pPr marL="298450" marR="5080" indent="-285750" algn="just">
              <a:lnSpc>
                <a:spcPct val="113100"/>
              </a:lnSpc>
              <a:buFont typeface="Arial" panose="020B0604020202020204" pitchFamily="34" charset="0"/>
              <a:buChar char="•"/>
            </a:pPr>
            <a:r>
              <a:rPr lang="fr-CM" sz="1200" dirty="0">
                <a:latin typeface="Aeonik" panose="02010503030300000000" pitchFamily="50" charset="0"/>
                <a:cs typeface="Arial"/>
              </a:rPr>
              <a:t>La collecte et la vente de données, de tendances et de statistiques sur le marché agricole par région</a:t>
            </a:r>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93" y="1"/>
            <a:ext cx="2319334" cy="1655222"/>
          </a:xfrm>
          <a:prstGeom prst="rect">
            <a:avLst/>
          </a:prstGeom>
        </p:spPr>
      </p:pic>
      <p:sp>
        <p:nvSpPr>
          <p:cNvPr id="11" name="ZoneTexte 71"/>
          <p:cNvSpPr txBox="1"/>
          <p:nvPr/>
        </p:nvSpPr>
        <p:spPr>
          <a:xfrm>
            <a:off x="2783931" y="865935"/>
            <a:ext cx="3705083" cy="707886"/>
          </a:xfrm>
          <a:prstGeom prst="rect">
            <a:avLst/>
          </a:prstGeom>
          <a:noFill/>
          <a:ln>
            <a:noFill/>
          </a:ln>
        </p:spPr>
        <p:txBody>
          <a:bodyPr wrap="square"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algn="r"/>
            <a:r>
              <a:rPr lang="fr-FR" sz="2000" b="1" cap="small" dirty="0">
                <a:latin typeface="Metropolis Black" panose="00000A00000000000000" pitchFamily="50" charset="0"/>
                <a:cs typeface="Arial"/>
              </a:rPr>
              <a:t>pour booster la production agricole </a:t>
            </a:r>
            <a:endParaRPr lang="fr-FR" sz="2000" b="1" dirty="0">
              <a:latin typeface="Metropolis Black" panose="00000A00000000000000" pitchFamily="50" charset="0"/>
            </a:endParaRPr>
          </a:p>
        </p:txBody>
      </p:sp>
      <p:sp>
        <p:nvSpPr>
          <p:cNvPr id="12" name="object 18"/>
          <p:cNvSpPr/>
          <p:nvPr/>
        </p:nvSpPr>
        <p:spPr>
          <a:xfrm>
            <a:off x="4223211" y="1360951"/>
            <a:ext cx="1006750" cy="45719"/>
          </a:xfrm>
          <a:custGeom>
            <a:avLst/>
            <a:gdLst/>
            <a:ahLst/>
            <a:cxnLst/>
            <a:rect l="l" t="t" r="r" b="b"/>
            <a:pathLst>
              <a:path w="1192529">
                <a:moveTo>
                  <a:pt x="0" y="0"/>
                </a:moveTo>
                <a:lnTo>
                  <a:pt x="1192089" y="0"/>
                </a:lnTo>
              </a:path>
            </a:pathLst>
          </a:custGeom>
          <a:ln w="28575">
            <a:solidFill>
              <a:srgbClr val="FF7900"/>
            </a:solidFill>
          </a:ln>
        </p:spPr>
        <p:txBody>
          <a:bodyPr wrap="square" lIns="0" tIns="0" rIns="0" bIns="0" rtlCol="0"/>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algn="r"/>
            <a:endParaRPr sz="1100" dirty="0"/>
          </a:p>
        </p:txBody>
      </p:sp>
      <p:grpSp>
        <p:nvGrpSpPr>
          <p:cNvPr id="13" name="Groupe 12"/>
          <p:cNvGrpSpPr/>
          <p:nvPr/>
        </p:nvGrpSpPr>
        <p:grpSpPr>
          <a:xfrm>
            <a:off x="579531" y="9466797"/>
            <a:ext cx="5523352" cy="169053"/>
            <a:chOff x="8039296" y="10219374"/>
            <a:chExt cx="5077424" cy="205879"/>
          </a:xfrm>
        </p:grpSpPr>
        <p:pic>
          <p:nvPicPr>
            <p:cNvPr id="14" name="object 47"/>
            <p:cNvPicPr/>
            <p:nvPr/>
          </p:nvPicPr>
          <p:blipFill>
            <a:blip r:embed="rId3" cstate="print"/>
            <a:stretch>
              <a:fillRect/>
            </a:stretch>
          </p:blipFill>
          <p:spPr>
            <a:xfrm>
              <a:off x="8802338" y="10243480"/>
              <a:ext cx="227234" cy="140970"/>
            </a:xfrm>
            <a:prstGeom prst="rect">
              <a:avLst/>
            </a:prstGeom>
          </p:spPr>
        </p:pic>
        <p:sp>
          <p:nvSpPr>
            <p:cNvPr id="15" name="object 48"/>
            <p:cNvSpPr txBox="1"/>
            <p:nvPr/>
          </p:nvSpPr>
          <p:spPr>
            <a:xfrm>
              <a:off x="9041687" y="10263723"/>
              <a:ext cx="550545" cy="135765"/>
            </a:xfrm>
            <a:prstGeom prst="rect">
              <a:avLst/>
            </a:prstGeom>
          </p:spPr>
          <p:txBody>
            <a:bodyPr vert="horz" wrap="square" lIns="0" tIns="3723"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3723">
                <a:spcBef>
                  <a:spcPts val="29"/>
                </a:spcBef>
              </a:pPr>
              <a:r>
                <a:rPr sz="700" b="1" spc="-3" dirty="0">
                  <a:solidFill>
                    <a:srgbClr val="211F1F"/>
                  </a:solidFill>
                  <a:latin typeface="Calibri"/>
                  <a:cs typeface="Calibri"/>
                </a:rPr>
                <a:t>Kiosques urbain</a:t>
              </a:r>
              <a:endParaRPr sz="700" b="1">
                <a:latin typeface="Calibri"/>
                <a:cs typeface="Calibri"/>
              </a:endParaRPr>
            </a:p>
          </p:txBody>
        </p:sp>
        <p:grpSp>
          <p:nvGrpSpPr>
            <p:cNvPr id="16" name="object 49"/>
            <p:cNvGrpSpPr/>
            <p:nvPr/>
          </p:nvGrpSpPr>
          <p:grpSpPr>
            <a:xfrm>
              <a:off x="9743852" y="10270363"/>
              <a:ext cx="237183" cy="154890"/>
              <a:chOff x="4016946" y="10270363"/>
              <a:chExt cx="237183" cy="154890"/>
            </a:xfrm>
          </p:grpSpPr>
          <p:pic>
            <p:nvPicPr>
              <p:cNvPr id="34" name="object 50"/>
              <p:cNvPicPr/>
              <p:nvPr/>
            </p:nvPicPr>
            <p:blipFill>
              <a:blip r:embed="rId4" cstate="print"/>
              <a:stretch>
                <a:fillRect/>
              </a:stretch>
            </p:blipFill>
            <p:spPr>
              <a:xfrm>
                <a:off x="4091184" y="10270363"/>
                <a:ext cx="162945" cy="154890"/>
              </a:xfrm>
              <a:prstGeom prst="rect">
                <a:avLst/>
              </a:prstGeom>
            </p:spPr>
          </p:pic>
          <p:sp>
            <p:nvSpPr>
              <p:cNvPr id="35" name="object 51"/>
              <p:cNvSpPr/>
              <p:nvPr/>
            </p:nvSpPr>
            <p:spPr>
              <a:xfrm>
                <a:off x="4016946" y="10313210"/>
                <a:ext cx="34290" cy="33655"/>
              </a:xfrm>
              <a:custGeom>
                <a:avLst/>
                <a:gdLst/>
                <a:ahLst/>
                <a:cxnLst/>
                <a:rect l="l" t="t" r="r" b="b"/>
                <a:pathLst>
                  <a:path w="34289" h="33654">
                    <a:moveTo>
                      <a:pt x="26168" y="0"/>
                    </a:moveTo>
                    <a:lnTo>
                      <a:pt x="7537" y="0"/>
                    </a:lnTo>
                    <a:lnTo>
                      <a:pt x="0" y="7490"/>
                    </a:lnTo>
                    <a:lnTo>
                      <a:pt x="0" y="25994"/>
                    </a:lnTo>
                    <a:lnTo>
                      <a:pt x="7537" y="33486"/>
                    </a:lnTo>
                    <a:lnTo>
                      <a:pt x="26168" y="33486"/>
                    </a:lnTo>
                    <a:lnTo>
                      <a:pt x="33731" y="25994"/>
                    </a:lnTo>
                    <a:lnTo>
                      <a:pt x="33731" y="16743"/>
                    </a:lnTo>
                    <a:lnTo>
                      <a:pt x="33731" y="7490"/>
                    </a:lnTo>
                    <a:lnTo>
                      <a:pt x="26168" y="0"/>
                    </a:lnTo>
                    <a:close/>
                  </a:path>
                </a:pathLst>
              </a:custGeom>
              <a:solidFill>
                <a:srgbClr val="EB5B23"/>
              </a:solidFill>
            </p:spPr>
            <p:txBody>
              <a:bodyPr wrap="square" lIns="0" tIns="0" rIns="0" bIns="0" rtlCol="0"/>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endParaRPr sz="700" b="1"/>
              </a:p>
            </p:txBody>
          </p:sp>
        </p:grpSp>
        <p:sp>
          <p:nvSpPr>
            <p:cNvPr id="17" name="object 52"/>
            <p:cNvSpPr txBox="1"/>
            <p:nvPr/>
          </p:nvSpPr>
          <p:spPr>
            <a:xfrm>
              <a:off x="10008917" y="10274189"/>
              <a:ext cx="490854" cy="135765"/>
            </a:xfrm>
            <a:prstGeom prst="rect">
              <a:avLst/>
            </a:prstGeom>
          </p:spPr>
          <p:txBody>
            <a:bodyPr vert="horz" wrap="square" lIns="0" tIns="3723"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3723">
                <a:spcBef>
                  <a:spcPts val="29"/>
                </a:spcBef>
              </a:pPr>
              <a:r>
                <a:rPr sz="700" b="1" spc="-6" dirty="0">
                  <a:solidFill>
                    <a:srgbClr val="211F1F"/>
                  </a:solidFill>
                  <a:latin typeface="Calibri"/>
                  <a:cs typeface="Calibri"/>
                </a:rPr>
                <a:t>Écran</a:t>
              </a:r>
              <a:r>
                <a:rPr sz="700" b="1" spc="-3" dirty="0">
                  <a:solidFill>
                    <a:srgbClr val="211F1F"/>
                  </a:solidFill>
                  <a:latin typeface="Calibri"/>
                  <a:cs typeface="Calibri"/>
                </a:rPr>
                <a:t> </a:t>
              </a:r>
              <a:r>
                <a:rPr sz="700" b="1" spc="-7" dirty="0">
                  <a:solidFill>
                    <a:srgbClr val="211F1F"/>
                  </a:solidFill>
                  <a:latin typeface="Calibri"/>
                  <a:cs typeface="Calibri"/>
                </a:rPr>
                <a:t>Outdoor</a:t>
              </a:r>
              <a:endParaRPr sz="700" b="1">
                <a:latin typeface="Calibri"/>
                <a:cs typeface="Calibri"/>
              </a:endParaRPr>
            </a:p>
          </p:txBody>
        </p:sp>
        <p:sp>
          <p:nvSpPr>
            <p:cNvPr id="18" name="object 53"/>
            <p:cNvSpPr txBox="1"/>
            <p:nvPr/>
          </p:nvSpPr>
          <p:spPr>
            <a:xfrm>
              <a:off x="10909648" y="10260249"/>
              <a:ext cx="440056" cy="135765"/>
            </a:xfrm>
            <a:prstGeom prst="rect">
              <a:avLst/>
            </a:prstGeom>
          </p:spPr>
          <p:txBody>
            <a:bodyPr vert="horz" wrap="square" lIns="0" tIns="3723"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3723">
                <a:spcBef>
                  <a:spcPts val="29"/>
                </a:spcBef>
              </a:pPr>
              <a:r>
                <a:rPr sz="700" b="1" spc="-4" dirty="0">
                  <a:solidFill>
                    <a:srgbClr val="211F1F"/>
                  </a:solidFill>
                  <a:latin typeface="Calibri"/>
                  <a:cs typeface="Calibri"/>
                </a:rPr>
                <a:t>Cars </a:t>
              </a:r>
              <a:r>
                <a:rPr sz="700" b="1" spc="-3" dirty="0">
                  <a:solidFill>
                    <a:srgbClr val="211F1F"/>
                  </a:solidFill>
                  <a:latin typeface="Calibri"/>
                  <a:cs typeface="Calibri"/>
                </a:rPr>
                <a:t>podium</a:t>
              </a:r>
              <a:endParaRPr sz="700" b="1">
                <a:latin typeface="Calibri"/>
                <a:cs typeface="Calibri"/>
              </a:endParaRPr>
            </a:p>
          </p:txBody>
        </p:sp>
        <p:sp>
          <p:nvSpPr>
            <p:cNvPr id="19" name="object 54"/>
            <p:cNvSpPr/>
            <p:nvPr/>
          </p:nvSpPr>
          <p:spPr>
            <a:xfrm>
              <a:off x="10633322" y="10284168"/>
              <a:ext cx="248920" cy="102870"/>
            </a:xfrm>
            <a:custGeom>
              <a:avLst/>
              <a:gdLst/>
              <a:ahLst/>
              <a:cxnLst/>
              <a:rect l="l" t="t" r="r" b="b"/>
              <a:pathLst>
                <a:path w="248920" h="102870">
                  <a:moveTo>
                    <a:pt x="33731" y="36537"/>
                  </a:moveTo>
                  <a:lnTo>
                    <a:pt x="26162" y="29044"/>
                  </a:lnTo>
                  <a:lnTo>
                    <a:pt x="7543" y="29044"/>
                  </a:lnTo>
                  <a:lnTo>
                    <a:pt x="0" y="36537"/>
                  </a:lnTo>
                  <a:lnTo>
                    <a:pt x="0" y="55041"/>
                  </a:lnTo>
                  <a:lnTo>
                    <a:pt x="7543" y="62534"/>
                  </a:lnTo>
                  <a:lnTo>
                    <a:pt x="26162" y="62534"/>
                  </a:lnTo>
                  <a:lnTo>
                    <a:pt x="33731" y="55041"/>
                  </a:lnTo>
                  <a:lnTo>
                    <a:pt x="33731" y="45796"/>
                  </a:lnTo>
                  <a:lnTo>
                    <a:pt x="33731" y="36537"/>
                  </a:lnTo>
                  <a:close/>
                </a:path>
                <a:path w="248920" h="102870">
                  <a:moveTo>
                    <a:pt x="141884" y="75057"/>
                  </a:moveTo>
                  <a:lnTo>
                    <a:pt x="141859" y="72859"/>
                  </a:lnTo>
                  <a:lnTo>
                    <a:pt x="141859" y="70573"/>
                  </a:lnTo>
                  <a:lnTo>
                    <a:pt x="140169" y="69532"/>
                  </a:lnTo>
                  <a:lnTo>
                    <a:pt x="133743" y="69723"/>
                  </a:lnTo>
                  <a:lnTo>
                    <a:pt x="132410" y="70815"/>
                  </a:lnTo>
                  <a:lnTo>
                    <a:pt x="132600" y="75209"/>
                  </a:lnTo>
                  <a:lnTo>
                    <a:pt x="133997" y="76149"/>
                  </a:lnTo>
                  <a:lnTo>
                    <a:pt x="137020" y="76149"/>
                  </a:lnTo>
                  <a:lnTo>
                    <a:pt x="140246" y="76174"/>
                  </a:lnTo>
                  <a:lnTo>
                    <a:pt x="141884" y="75057"/>
                  </a:lnTo>
                  <a:close/>
                </a:path>
                <a:path w="248920" h="102870">
                  <a:moveTo>
                    <a:pt x="248856" y="50850"/>
                  </a:moveTo>
                  <a:lnTo>
                    <a:pt x="245440" y="48641"/>
                  </a:lnTo>
                  <a:lnTo>
                    <a:pt x="242392" y="46774"/>
                  </a:lnTo>
                  <a:lnTo>
                    <a:pt x="242392" y="55067"/>
                  </a:lnTo>
                  <a:lnTo>
                    <a:pt x="242366" y="61671"/>
                  </a:lnTo>
                  <a:lnTo>
                    <a:pt x="241719" y="65481"/>
                  </a:lnTo>
                  <a:lnTo>
                    <a:pt x="235292" y="65481"/>
                  </a:lnTo>
                  <a:lnTo>
                    <a:pt x="235292" y="61671"/>
                  </a:lnTo>
                  <a:lnTo>
                    <a:pt x="242366" y="61671"/>
                  </a:lnTo>
                  <a:lnTo>
                    <a:pt x="242366" y="55067"/>
                  </a:lnTo>
                  <a:lnTo>
                    <a:pt x="237972" y="55067"/>
                  </a:lnTo>
                  <a:lnTo>
                    <a:pt x="227774" y="54914"/>
                  </a:lnTo>
                  <a:lnTo>
                    <a:pt x="228396" y="54940"/>
                  </a:lnTo>
                  <a:lnTo>
                    <a:pt x="228523" y="70993"/>
                  </a:lnTo>
                  <a:lnTo>
                    <a:pt x="229666" y="72161"/>
                  </a:lnTo>
                  <a:lnTo>
                    <a:pt x="235813" y="72212"/>
                  </a:lnTo>
                  <a:lnTo>
                    <a:pt x="241820" y="72212"/>
                  </a:lnTo>
                  <a:lnTo>
                    <a:pt x="241820" y="81876"/>
                  </a:lnTo>
                  <a:lnTo>
                    <a:pt x="237299" y="81876"/>
                  </a:lnTo>
                  <a:lnTo>
                    <a:pt x="232841" y="81953"/>
                  </a:lnTo>
                  <a:lnTo>
                    <a:pt x="227850" y="81788"/>
                  </a:lnTo>
                  <a:lnTo>
                    <a:pt x="227203" y="80594"/>
                  </a:lnTo>
                  <a:lnTo>
                    <a:pt x="226936" y="79844"/>
                  </a:lnTo>
                  <a:lnTo>
                    <a:pt x="223583" y="74663"/>
                  </a:lnTo>
                  <a:lnTo>
                    <a:pt x="222465" y="72936"/>
                  </a:lnTo>
                  <a:lnTo>
                    <a:pt x="221221" y="72199"/>
                  </a:lnTo>
                  <a:lnTo>
                    <a:pt x="221221" y="85039"/>
                  </a:lnTo>
                  <a:lnTo>
                    <a:pt x="221107" y="91059"/>
                  </a:lnTo>
                  <a:lnTo>
                    <a:pt x="216293" y="95770"/>
                  </a:lnTo>
                  <a:lnTo>
                    <a:pt x="204711" y="95745"/>
                  </a:lnTo>
                  <a:lnTo>
                    <a:pt x="200113" y="91059"/>
                  </a:lnTo>
                  <a:lnTo>
                    <a:pt x="200063" y="88506"/>
                  </a:lnTo>
                  <a:lnTo>
                    <a:pt x="200101" y="82105"/>
                  </a:lnTo>
                  <a:lnTo>
                    <a:pt x="200139" y="79273"/>
                  </a:lnTo>
                  <a:lnTo>
                    <a:pt x="204838" y="74663"/>
                  </a:lnTo>
                  <a:lnTo>
                    <a:pt x="216496" y="74739"/>
                  </a:lnTo>
                  <a:lnTo>
                    <a:pt x="221183" y="79476"/>
                  </a:lnTo>
                  <a:lnTo>
                    <a:pt x="221221" y="85039"/>
                  </a:lnTo>
                  <a:lnTo>
                    <a:pt x="221221" y="72199"/>
                  </a:lnTo>
                  <a:lnTo>
                    <a:pt x="215798" y="68948"/>
                  </a:lnTo>
                  <a:lnTo>
                    <a:pt x="208153" y="68300"/>
                  </a:lnTo>
                  <a:lnTo>
                    <a:pt x="200710" y="71412"/>
                  </a:lnTo>
                  <a:lnTo>
                    <a:pt x="198386" y="73126"/>
                  </a:lnTo>
                  <a:lnTo>
                    <a:pt x="196469" y="75679"/>
                  </a:lnTo>
                  <a:lnTo>
                    <a:pt x="192951" y="81978"/>
                  </a:lnTo>
                  <a:lnTo>
                    <a:pt x="193205" y="82105"/>
                  </a:lnTo>
                  <a:lnTo>
                    <a:pt x="191211" y="81953"/>
                  </a:lnTo>
                  <a:lnTo>
                    <a:pt x="190550" y="81902"/>
                  </a:lnTo>
                  <a:lnTo>
                    <a:pt x="188556" y="81762"/>
                  </a:lnTo>
                  <a:lnTo>
                    <a:pt x="188468" y="80962"/>
                  </a:lnTo>
                  <a:lnTo>
                    <a:pt x="188379" y="80594"/>
                  </a:lnTo>
                  <a:lnTo>
                    <a:pt x="188264" y="76149"/>
                  </a:lnTo>
                  <a:lnTo>
                    <a:pt x="188252" y="69659"/>
                  </a:lnTo>
                  <a:lnTo>
                    <a:pt x="188252" y="63728"/>
                  </a:lnTo>
                  <a:lnTo>
                    <a:pt x="188252" y="57429"/>
                  </a:lnTo>
                  <a:lnTo>
                    <a:pt x="188277" y="14859"/>
                  </a:lnTo>
                  <a:lnTo>
                    <a:pt x="188912" y="14287"/>
                  </a:lnTo>
                  <a:lnTo>
                    <a:pt x="190944" y="14389"/>
                  </a:lnTo>
                  <a:lnTo>
                    <a:pt x="193802" y="14566"/>
                  </a:lnTo>
                  <a:lnTo>
                    <a:pt x="196646" y="14566"/>
                  </a:lnTo>
                  <a:lnTo>
                    <a:pt x="201409" y="14287"/>
                  </a:lnTo>
                  <a:lnTo>
                    <a:pt x="201752" y="14859"/>
                  </a:lnTo>
                  <a:lnTo>
                    <a:pt x="201828" y="47574"/>
                  </a:lnTo>
                  <a:lnTo>
                    <a:pt x="202844" y="48641"/>
                  </a:lnTo>
                  <a:lnTo>
                    <a:pt x="208076" y="48653"/>
                  </a:lnTo>
                  <a:lnTo>
                    <a:pt x="214884" y="48666"/>
                  </a:lnTo>
                  <a:lnTo>
                    <a:pt x="218833" y="48666"/>
                  </a:lnTo>
                  <a:lnTo>
                    <a:pt x="233705" y="48666"/>
                  </a:lnTo>
                  <a:lnTo>
                    <a:pt x="240474" y="52311"/>
                  </a:lnTo>
                  <a:lnTo>
                    <a:pt x="242392" y="55067"/>
                  </a:lnTo>
                  <a:lnTo>
                    <a:pt x="242392" y="46774"/>
                  </a:lnTo>
                  <a:lnTo>
                    <a:pt x="232956" y="26695"/>
                  </a:lnTo>
                  <a:lnTo>
                    <a:pt x="229984" y="14287"/>
                  </a:lnTo>
                  <a:lnTo>
                    <a:pt x="229857" y="13766"/>
                  </a:lnTo>
                  <a:lnTo>
                    <a:pt x="229857" y="41897"/>
                  </a:lnTo>
                  <a:lnTo>
                    <a:pt x="208648" y="41897"/>
                  </a:lnTo>
                  <a:lnTo>
                    <a:pt x="208648" y="14541"/>
                  </a:lnTo>
                  <a:lnTo>
                    <a:pt x="212001" y="14541"/>
                  </a:lnTo>
                  <a:lnTo>
                    <a:pt x="215252" y="14287"/>
                  </a:lnTo>
                  <a:lnTo>
                    <a:pt x="218452" y="14617"/>
                  </a:lnTo>
                  <a:lnTo>
                    <a:pt x="221284" y="14859"/>
                  </a:lnTo>
                  <a:lnTo>
                    <a:pt x="223583" y="16548"/>
                  </a:lnTo>
                  <a:lnTo>
                    <a:pt x="226352" y="26987"/>
                  </a:lnTo>
                  <a:lnTo>
                    <a:pt x="227977" y="34112"/>
                  </a:lnTo>
                  <a:lnTo>
                    <a:pt x="229857" y="41897"/>
                  </a:lnTo>
                  <a:lnTo>
                    <a:pt x="229857" y="13766"/>
                  </a:lnTo>
                  <a:lnTo>
                    <a:pt x="229387" y="11811"/>
                  </a:lnTo>
                  <a:lnTo>
                    <a:pt x="224599" y="8039"/>
                  </a:lnTo>
                  <a:lnTo>
                    <a:pt x="199301" y="7937"/>
                  </a:lnTo>
                  <a:lnTo>
                    <a:pt x="188963" y="8039"/>
                  </a:lnTo>
                  <a:lnTo>
                    <a:pt x="187972" y="7543"/>
                  </a:lnTo>
                  <a:lnTo>
                    <a:pt x="188112" y="6400"/>
                  </a:lnTo>
                  <a:lnTo>
                    <a:pt x="188315" y="4940"/>
                  </a:lnTo>
                  <a:lnTo>
                    <a:pt x="188252" y="4165"/>
                  </a:lnTo>
                  <a:lnTo>
                    <a:pt x="188112" y="990"/>
                  </a:lnTo>
                  <a:lnTo>
                    <a:pt x="187198" y="101"/>
                  </a:lnTo>
                  <a:lnTo>
                    <a:pt x="182257" y="0"/>
                  </a:lnTo>
                  <a:lnTo>
                    <a:pt x="182257" y="63779"/>
                  </a:lnTo>
                  <a:lnTo>
                    <a:pt x="181444" y="69481"/>
                  </a:lnTo>
                  <a:lnTo>
                    <a:pt x="180454" y="69532"/>
                  </a:lnTo>
                  <a:lnTo>
                    <a:pt x="179387" y="69634"/>
                  </a:lnTo>
                  <a:lnTo>
                    <a:pt x="152768" y="69634"/>
                  </a:lnTo>
                  <a:lnTo>
                    <a:pt x="151930" y="69659"/>
                  </a:lnTo>
                  <a:lnTo>
                    <a:pt x="151079" y="69634"/>
                  </a:lnTo>
                  <a:lnTo>
                    <a:pt x="148323" y="69850"/>
                  </a:lnTo>
                  <a:lnTo>
                    <a:pt x="147091" y="70840"/>
                  </a:lnTo>
                  <a:lnTo>
                    <a:pt x="147091" y="74980"/>
                  </a:lnTo>
                  <a:lnTo>
                    <a:pt x="148399" y="75984"/>
                  </a:lnTo>
                  <a:lnTo>
                    <a:pt x="151498" y="76200"/>
                  </a:lnTo>
                  <a:lnTo>
                    <a:pt x="152590" y="76149"/>
                  </a:lnTo>
                  <a:lnTo>
                    <a:pt x="181762" y="76149"/>
                  </a:lnTo>
                  <a:lnTo>
                    <a:pt x="181686" y="80314"/>
                  </a:lnTo>
                  <a:lnTo>
                    <a:pt x="181571" y="81762"/>
                  </a:lnTo>
                  <a:lnTo>
                    <a:pt x="179806" y="81902"/>
                  </a:lnTo>
                  <a:lnTo>
                    <a:pt x="152412" y="81902"/>
                  </a:lnTo>
                  <a:lnTo>
                    <a:pt x="123875" y="81953"/>
                  </a:lnTo>
                  <a:lnTo>
                    <a:pt x="123151" y="81318"/>
                  </a:lnTo>
                  <a:lnTo>
                    <a:pt x="120891" y="74663"/>
                  </a:lnTo>
                  <a:lnTo>
                    <a:pt x="120256" y="72758"/>
                  </a:lnTo>
                  <a:lnTo>
                    <a:pt x="116967" y="70472"/>
                  </a:lnTo>
                  <a:lnTo>
                    <a:pt x="116967" y="90982"/>
                  </a:lnTo>
                  <a:lnTo>
                    <a:pt x="112331" y="95719"/>
                  </a:lnTo>
                  <a:lnTo>
                    <a:pt x="100698" y="95796"/>
                  </a:lnTo>
                  <a:lnTo>
                    <a:pt x="95859" y="90982"/>
                  </a:lnTo>
                  <a:lnTo>
                    <a:pt x="95783" y="88430"/>
                  </a:lnTo>
                  <a:lnTo>
                    <a:pt x="95846" y="82283"/>
                  </a:lnTo>
                  <a:lnTo>
                    <a:pt x="95872" y="79476"/>
                  </a:lnTo>
                  <a:lnTo>
                    <a:pt x="100634" y="74739"/>
                  </a:lnTo>
                  <a:lnTo>
                    <a:pt x="112191" y="74701"/>
                  </a:lnTo>
                  <a:lnTo>
                    <a:pt x="116878" y="79273"/>
                  </a:lnTo>
                  <a:lnTo>
                    <a:pt x="116967" y="90982"/>
                  </a:lnTo>
                  <a:lnTo>
                    <a:pt x="116967" y="70472"/>
                  </a:lnTo>
                  <a:lnTo>
                    <a:pt x="113919" y="68338"/>
                  </a:lnTo>
                  <a:lnTo>
                    <a:pt x="99491" y="68110"/>
                  </a:lnTo>
                  <a:lnTo>
                    <a:pt x="92887" y="72313"/>
                  </a:lnTo>
                  <a:lnTo>
                    <a:pt x="89687" y="81457"/>
                  </a:lnTo>
                  <a:lnTo>
                    <a:pt x="88519" y="82283"/>
                  </a:lnTo>
                  <a:lnTo>
                    <a:pt x="85852" y="81902"/>
                  </a:lnTo>
                  <a:lnTo>
                    <a:pt x="84785" y="81762"/>
                  </a:lnTo>
                  <a:lnTo>
                    <a:pt x="83413" y="81902"/>
                  </a:lnTo>
                  <a:lnTo>
                    <a:pt x="81610" y="81902"/>
                  </a:lnTo>
                  <a:lnTo>
                    <a:pt x="81483" y="64198"/>
                  </a:lnTo>
                  <a:lnTo>
                    <a:pt x="82245" y="63728"/>
                  </a:lnTo>
                  <a:lnTo>
                    <a:pt x="84162" y="63754"/>
                  </a:lnTo>
                  <a:lnTo>
                    <a:pt x="94627" y="63779"/>
                  </a:lnTo>
                  <a:lnTo>
                    <a:pt x="182257" y="63779"/>
                  </a:lnTo>
                  <a:lnTo>
                    <a:pt x="182257" y="0"/>
                  </a:lnTo>
                  <a:lnTo>
                    <a:pt x="181787" y="12"/>
                  </a:lnTo>
                  <a:lnTo>
                    <a:pt x="181787" y="7048"/>
                  </a:lnTo>
                  <a:lnTo>
                    <a:pt x="181787" y="56883"/>
                  </a:lnTo>
                  <a:lnTo>
                    <a:pt x="181076" y="57429"/>
                  </a:lnTo>
                  <a:lnTo>
                    <a:pt x="167068" y="57365"/>
                  </a:lnTo>
                  <a:lnTo>
                    <a:pt x="131508" y="57378"/>
                  </a:lnTo>
                  <a:lnTo>
                    <a:pt x="82194" y="57429"/>
                  </a:lnTo>
                  <a:lnTo>
                    <a:pt x="81534" y="56730"/>
                  </a:lnTo>
                  <a:lnTo>
                    <a:pt x="81534" y="6896"/>
                  </a:lnTo>
                  <a:lnTo>
                    <a:pt x="82296" y="6400"/>
                  </a:lnTo>
                  <a:lnTo>
                    <a:pt x="84531" y="6400"/>
                  </a:lnTo>
                  <a:lnTo>
                    <a:pt x="131686" y="6464"/>
                  </a:lnTo>
                  <a:lnTo>
                    <a:pt x="181140" y="6400"/>
                  </a:lnTo>
                  <a:lnTo>
                    <a:pt x="181787" y="7048"/>
                  </a:lnTo>
                  <a:lnTo>
                    <a:pt x="181787" y="12"/>
                  </a:lnTo>
                  <a:lnTo>
                    <a:pt x="180174" y="25"/>
                  </a:lnTo>
                  <a:lnTo>
                    <a:pt x="76149" y="25"/>
                  </a:lnTo>
                  <a:lnTo>
                    <a:pt x="74968" y="990"/>
                  </a:lnTo>
                  <a:lnTo>
                    <a:pt x="74879" y="87147"/>
                  </a:lnTo>
                  <a:lnTo>
                    <a:pt x="76225" y="88430"/>
                  </a:lnTo>
                  <a:lnTo>
                    <a:pt x="81826" y="88582"/>
                  </a:lnTo>
                  <a:lnTo>
                    <a:pt x="84582" y="88607"/>
                  </a:lnTo>
                  <a:lnTo>
                    <a:pt x="88925" y="88430"/>
                  </a:lnTo>
                  <a:lnTo>
                    <a:pt x="89636" y="88950"/>
                  </a:lnTo>
                  <a:lnTo>
                    <a:pt x="92811" y="97980"/>
                  </a:lnTo>
                  <a:lnTo>
                    <a:pt x="98996" y="102247"/>
                  </a:lnTo>
                  <a:lnTo>
                    <a:pt x="114147" y="102095"/>
                  </a:lnTo>
                  <a:lnTo>
                    <a:pt x="120294" y="97663"/>
                  </a:lnTo>
                  <a:lnTo>
                    <a:pt x="120916" y="95796"/>
                  </a:lnTo>
                  <a:lnTo>
                    <a:pt x="123228" y="88950"/>
                  </a:lnTo>
                  <a:lnTo>
                    <a:pt x="123901" y="88506"/>
                  </a:lnTo>
                  <a:lnTo>
                    <a:pt x="125387" y="88506"/>
                  </a:lnTo>
                  <a:lnTo>
                    <a:pt x="158496" y="88544"/>
                  </a:lnTo>
                  <a:lnTo>
                    <a:pt x="193078" y="88506"/>
                  </a:lnTo>
                  <a:lnTo>
                    <a:pt x="193776" y="88925"/>
                  </a:lnTo>
                  <a:lnTo>
                    <a:pt x="197065" y="98031"/>
                  </a:lnTo>
                  <a:lnTo>
                    <a:pt x="203022" y="102196"/>
                  </a:lnTo>
                  <a:lnTo>
                    <a:pt x="218274" y="102146"/>
                  </a:lnTo>
                  <a:lnTo>
                    <a:pt x="224383" y="97751"/>
                  </a:lnTo>
                  <a:lnTo>
                    <a:pt x="225056" y="95770"/>
                  </a:lnTo>
                  <a:lnTo>
                    <a:pt x="227482" y="88747"/>
                  </a:lnTo>
                  <a:lnTo>
                    <a:pt x="228269" y="88506"/>
                  </a:lnTo>
                  <a:lnTo>
                    <a:pt x="229666" y="88506"/>
                  </a:lnTo>
                  <a:lnTo>
                    <a:pt x="234073" y="88557"/>
                  </a:lnTo>
                  <a:lnTo>
                    <a:pt x="235851" y="88506"/>
                  </a:lnTo>
                  <a:lnTo>
                    <a:pt x="238518" y="88430"/>
                  </a:lnTo>
                  <a:lnTo>
                    <a:pt x="242963" y="88582"/>
                  </a:lnTo>
                  <a:lnTo>
                    <a:pt x="245338" y="88633"/>
                  </a:lnTo>
                  <a:lnTo>
                    <a:pt x="246443" y="88430"/>
                  </a:lnTo>
                  <a:lnTo>
                    <a:pt x="247396" y="88252"/>
                  </a:lnTo>
                  <a:lnTo>
                    <a:pt x="248856" y="86245"/>
                  </a:lnTo>
                  <a:lnTo>
                    <a:pt x="248856" y="81953"/>
                  </a:lnTo>
                  <a:lnTo>
                    <a:pt x="248856" y="72186"/>
                  </a:lnTo>
                  <a:lnTo>
                    <a:pt x="248856" y="65481"/>
                  </a:lnTo>
                  <a:lnTo>
                    <a:pt x="248856" y="61671"/>
                  </a:lnTo>
                  <a:lnTo>
                    <a:pt x="248856" y="55067"/>
                  </a:lnTo>
                  <a:lnTo>
                    <a:pt x="248856" y="50850"/>
                  </a:lnTo>
                  <a:close/>
                </a:path>
              </a:pathLst>
            </a:custGeom>
            <a:solidFill>
              <a:srgbClr val="EB5B23"/>
            </a:solidFill>
          </p:spPr>
          <p:txBody>
            <a:bodyPr wrap="square" lIns="0" tIns="0" rIns="0" bIns="0" rtlCol="0"/>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endParaRPr sz="700" b="1"/>
            </a:p>
          </p:txBody>
        </p:sp>
        <p:grpSp>
          <p:nvGrpSpPr>
            <p:cNvPr id="20" name="object 55"/>
            <p:cNvGrpSpPr/>
            <p:nvPr/>
          </p:nvGrpSpPr>
          <p:grpSpPr>
            <a:xfrm>
              <a:off x="8039296" y="10264940"/>
              <a:ext cx="236340" cy="136946"/>
              <a:chOff x="2312390" y="10264940"/>
              <a:chExt cx="236340" cy="136946"/>
            </a:xfrm>
          </p:grpSpPr>
          <p:pic>
            <p:nvPicPr>
              <p:cNvPr id="32" name="object 56"/>
              <p:cNvPicPr/>
              <p:nvPr/>
            </p:nvPicPr>
            <p:blipFill>
              <a:blip r:embed="rId5" cstate="print"/>
              <a:stretch>
                <a:fillRect/>
              </a:stretch>
            </p:blipFill>
            <p:spPr>
              <a:xfrm>
                <a:off x="2385167" y="10264940"/>
                <a:ext cx="163563" cy="136946"/>
              </a:xfrm>
              <a:prstGeom prst="rect">
                <a:avLst/>
              </a:prstGeom>
            </p:spPr>
          </p:pic>
          <p:sp>
            <p:nvSpPr>
              <p:cNvPr id="33" name="object 57"/>
              <p:cNvSpPr/>
              <p:nvPr/>
            </p:nvSpPr>
            <p:spPr>
              <a:xfrm>
                <a:off x="2312390" y="10308274"/>
                <a:ext cx="34290" cy="33655"/>
              </a:xfrm>
              <a:custGeom>
                <a:avLst/>
                <a:gdLst/>
                <a:ahLst/>
                <a:cxnLst/>
                <a:rect l="l" t="t" r="r" b="b"/>
                <a:pathLst>
                  <a:path w="34289" h="33654">
                    <a:moveTo>
                      <a:pt x="26168" y="0"/>
                    </a:moveTo>
                    <a:lnTo>
                      <a:pt x="7543" y="0"/>
                    </a:lnTo>
                    <a:lnTo>
                      <a:pt x="0" y="7466"/>
                    </a:lnTo>
                    <a:lnTo>
                      <a:pt x="0" y="25970"/>
                    </a:lnTo>
                    <a:lnTo>
                      <a:pt x="7543" y="33461"/>
                    </a:lnTo>
                    <a:lnTo>
                      <a:pt x="26168" y="33461"/>
                    </a:lnTo>
                    <a:lnTo>
                      <a:pt x="33712" y="25970"/>
                    </a:lnTo>
                    <a:lnTo>
                      <a:pt x="33712" y="16743"/>
                    </a:lnTo>
                    <a:lnTo>
                      <a:pt x="33712" y="7466"/>
                    </a:lnTo>
                    <a:lnTo>
                      <a:pt x="26168" y="0"/>
                    </a:lnTo>
                    <a:close/>
                  </a:path>
                </a:pathLst>
              </a:custGeom>
              <a:solidFill>
                <a:srgbClr val="EB5B23"/>
              </a:solidFill>
            </p:spPr>
            <p:txBody>
              <a:bodyPr wrap="square" lIns="0" tIns="0" rIns="0" bIns="0" rtlCol="0"/>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endParaRPr sz="700" b="1"/>
              </a:p>
            </p:txBody>
          </p:sp>
        </p:grpSp>
        <p:sp>
          <p:nvSpPr>
            <p:cNvPr id="21" name="object 58"/>
            <p:cNvSpPr txBox="1"/>
            <p:nvPr/>
          </p:nvSpPr>
          <p:spPr>
            <a:xfrm>
              <a:off x="8290792" y="10258117"/>
              <a:ext cx="436879" cy="135765"/>
            </a:xfrm>
            <a:prstGeom prst="rect">
              <a:avLst/>
            </a:prstGeom>
          </p:spPr>
          <p:txBody>
            <a:bodyPr vert="horz" wrap="square" lIns="0" tIns="3723"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3723">
                <a:spcBef>
                  <a:spcPts val="29"/>
                </a:spcBef>
              </a:pPr>
              <a:r>
                <a:rPr sz="700" b="1" spc="-6" dirty="0">
                  <a:solidFill>
                    <a:srgbClr val="211F1F"/>
                  </a:solidFill>
                  <a:latin typeface="Calibri"/>
                  <a:cs typeface="Calibri"/>
                </a:rPr>
                <a:t>Écran</a:t>
              </a:r>
              <a:r>
                <a:rPr sz="700" b="1" spc="-4" dirty="0">
                  <a:solidFill>
                    <a:srgbClr val="211F1F"/>
                  </a:solidFill>
                  <a:latin typeface="Calibri"/>
                  <a:cs typeface="Calibri"/>
                </a:rPr>
                <a:t> indoor</a:t>
              </a:r>
              <a:endParaRPr sz="700" b="1" dirty="0">
                <a:latin typeface="Calibri"/>
                <a:cs typeface="Calibri"/>
              </a:endParaRPr>
            </a:p>
          </p:txBody>
        </p:sp>
        <p:sp>
          <p:nvSpPr>
            <p:cNvPr id="22" name="object 59"/>
            <p:cNvSpPr txBox="1"/>
            <p:nvPr/>
          </p:nvSpPr>
          <p:spPr>
            <a:xfrm>
              <a:off x="11750975" y="10260249"/>
              <a:ext cx="635634" cy="135765"/>
            </a:xfrm>
            <a:prstGeom prst="rect">
              <a:avLst/>
            </a:prstGeom>
          </p:spPr>
          <p:txBody>
            <a:bodyPr vert="horz" wrap="square" lIns="0" tIns="3723"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3723">
                <a:spcBef>
                  <a:spcPts val="29"/>
                </a:spcBef>
              </a:pPr>
              <a:r>
                <a:rPr sz="700" b="1" spc="-3" dirty="0">
                  <a:solidFill>
                    <a:srgbClr val="211F1F"/>
                  </a:solidFill>
                  <a:latin typeface="Calibri"/>
                  <a:cs typeface="Calibri"/>
                </a:rPr>
                <a:t>Solutions</a:t>
              </a:r>
              <a:r>
                <a:rPr sz="700" b="1" spc="2" dirty="0">
                  <a:solidFill>
                    <a:srgbClr val="211F1F"/>
                  </a:solidFill>
                  <a:latin typeface="Calibri"/>
                  <a:cs typeface="Calibri"/>
                </a:rPr>
                <a:t> </a:t>
              </a:r>
              <a:r>
                <a:rPr sz="700" b="1" spc="-2" dirty="0">
                  <a:solidFill>
                    <a:srgbClr val="211F1F"/>
                  </a:solidFill>
                  <a:latin typeface="Calibri"/>
                  <a:cs typeface="Calibri"/>
                </a:rPr>
                <a:t>Digitales</a:t>
              </a:r>
              <a:endParaRPr sz="700" b="1" dirty="0">
                <a:latin typeface="Calibri"/>
                <a:cs typeface="Calibri"/>
              </a:endParaRPr>
            </a:p>
          </p:txBody>
        </p:sp>
        <p:grpSp>
          <p:nvGrpSpPr>
            <p:cNvPr id="23" name="object 60"/>
            <p:cNvGrpSpPr/>
            <p:nvPr/>
          </p:nvGrpSpPr>
          <p:grpSpPr>
            <a:xfrm>
              <a:off x="11473137" y="10241155"/>
              <a:ext cx="260496" cy="156294"/>
              <a:chOff x="5746229" y="10241153"/>
              <a:chExt cx="260496" cy="156294"/>
            </a:xfrm>
          </p:grpSpPr>
          <p:sp>
            <p:nvSpPr>
              <p:cNvPr id="30" name="object 61"/>
              <p:cNvSpPr/>
              <p:nvPr/>
            </p:nvSpPr>
            <p:spPr>
              <a:xfrm>
                <a:off x="5746229" y="10313211"/>
                <a:ext cx="34290" cy="33655"/>
              </a:xfrm>
              <a:custGeom>
                <a:avLst/>
                <a:gdLst/>
                <a:ahLst/>
                <a:cxnLst/>
                <a:rect l="l" t="t" r="r" b="b"/>
                <a:pathLst>
                  <a:path w="34289" h="33654">
                    <a:moveTo>
                      <a:pt x="26193" y="0"/>
                    </a:moveTo>
                    <a:lnTo>
                      <a:pt x="7562" y="0"/>
                    </a:lnTo>
                    <a:lnTo>
                      <a:pt x="0" y="7490"/>
                    </a:lnTo>
                    <a:lnTo>
                      <a:pt x="0" y="25994"/>
                    </a:lnTo>
                    <a:lnTo>
                      <a:pt x="7562" y="33486"/>
                    </a:lnTo>
                    <a:lnTo>
                      <a:pt x="26193" y="33486"/>
                    </a:lnTo>
                    <a:lnTo>
                      <a:pt x="33731" y="25994"/>
                    </a:lnTo>
                    <a:lnTo>
                      <a:pt x="33731" y="16743"/>
                    </a:lnTo>
                    <a:lnTo>
                      <a:pt x="33731" y="7490"/>
                    </a:lnTo>
                    <a:lnTo>
                      <a:pt x="26193" y="0"/>
                    </a:lnTo>
                    <a:close/>
                  </a:path>
                </a:pathLst>
              </a:custGeom>
              <a:solidFill>
                <a:srgbClr val="EB5B23"/>
              </a:solidFill>
            </p:spPr>
            <p:txBody>
              <a:bodyPr wrap="square" lIns="0" tIns="0" rIns="0" bIns="0" rtlCol="0"/>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endParaRPr sz="700" b="1"/>
              </a:p>
            </p:txBody>
          </p:sp>
          <p:pic>
            <p:nvPicPr>
              <p:cNvPr id="31" name="object 62"/>
              <p:cNvPicPr/>
              <p:nvPr/>
            </p:nvPicPr>
            <p:blipFill>
              <a:blip r:embed="rId6" cstate="print"/>
              <a:stretch>
                <a:fillRect/>
              </a:stretch>
            </p:blipFill>
            <p:spPr>
              <a:xfrm>
                <a:off x="5815857" y="10241153"/>
                <a:ext cx="190868" cy="156294"/>
              </a:xfrm>
              <a:prstGeom prst="rect">
                <a:avLst/>
              </a:prstGeom>
            </p:spPr>
          </p:pic>
        </p:grpSp>
        <p:sp>
          <p:nvSpPr>
            <p:cNvPr id="26" name="object 63"/>
            <p:cNvSpPr/>
            <p:nvPr/>
          </p:nvSpPr>
          <p:spPr>
            <a:xfrm>
              <a:off x="12430156" y="10313212"/>
              <a:ext cx="34290" cy="33655"/>
            </a:xfrm>
            <a:custGeom>
              <a:avLst/>
              <a:gdLst/>
              <a:ahLst/>
              <a:cxnLst/>
              <a:rect l="l" t="t" r="r" b="b"/>
              <a:pathLst>
                <a:path w="34290" h="33654">
                  <a:moveTo>
                    <a:pt x="26161" y="0"/>
                  </a:moveTo>
                  <a:lnTo>
                    <a:pt x="7492" y="0"/>
                  </a:lnTo>
                  <a:lnTo>
                    <a:pt x="0" y="7490"/>
                  </a:lnTo>
                  <a:lnTo>
                    <a:pt x="0" y="25994"/>
                  </a:lnTo>
                  <a:lnTo>
                    <a:pt x="7492" y="33486"/>
                  </a:lnTo>
                  <a:lnTo>
                    <a:pt x="26161" y="33486"/>
                  </a:lnTo>
                  <a:lnTo>
                    <a:pt x="33718" y="25994"/>
                  </a:lnTo>
                  <a:lnTo>
                    <a:pt x="33718" y="16743"/>
                  </a:lnTo>
                  <a:lnTo>
                    <a:pt x="33718" y="7490"/>
                  </a:lnTo>
                  <a:lnTo>
                    <a:pt x="26161" y="0"/>
                  </a:lnTo>
                  <a:close/>
                </a:path>
              </a:pathLst>
            </a:custGeom>
            <a:solidFill>
              <a:srgbClr val="EB5B23"/>
            </a:solidFill>
          </p:spPr>
          <p:txBody>
            <a:bodyPr wrap="square" lIns="0" tIns="0" rIns="0" bIns="0" rtlCol="0"/>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endParaRPr sz="700" b="1"/>
            </a:p>
          </p:txBody>
        </p:sp>
        <p:sp>
          <p:nvSpPr>
            <p:cNvPr id="28" name="object 64"/>
            <p:cNvSpPr txBox="1"/>
            <p:nvPr/>
          </p:nvSpPr>
          <p:spPr>
            <a:xfrm>
              <a:off x="12632215" y="10260249"/>
              <a:ext cx="484505" cy="135765"/>
            </a:xfrm>
            <a:prstGeom prst="rect">
              <a:avLst/>
            </a:prstGeom>
          </p:spPr>
          <p:txBody>
            <a:bodyPr vert="horz" wrap="square" lIns="0" tIns="3723"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3723">
                <a:spcBef>
                  <a:spcPts val="29"/>
                </a:spcBef>
              </a:pPr>
              <a:r>
                <a:rPr sz="700" b="1" spc="-2" dirty="0">
                  <a:solidFill>
                    <a:srgbClr val="211F1F"/>
                  </a:solidFill>
                  <a:latin typeface="Calibri"/>
                  <a:cs typeface="Calibri"/>
                </a:rPr>
                <a:t>Évènementiel</a:t>
              </a:r>
              <a:endParaRPr sz="700" b="1">
                <a:latin typeface="Calibri"/>
                <a:cs typeface="Calibri"/>
              </a:endParaRPr>
            </a:p>
          </p:txBody>
        </p:sp>
        <p:pic>
          <p:nvPicPr>
            <p:cNvPr id="29" name="object 65"/>
            <p:cNvPicPr/>
            <p:nvPr/>
          </p:nvPicPr>
          <p:blipFill>
            <a:blip r:embed="rId7" cstate="print"/>
            <a:stretch>
              <a:fillRect/>
            </a:stretch>
          </p:blipFill>
          <p:spPr>
            <a:xfrm>
              <a:off x="12495037" y="10219374"/>
              <a:ext cx="165242" cy="157460"/>
            </a:xfrm>
            <a:prstGeom prst="rect">
              <a:avLst/>
            </a:prstGeom>
          </p:spPr>
        </p:pic>
      </p:grpSp>
      <p:sp>
        <p:nvSpPr>
          <p:cNvPr id="36" name="ZoneTexte 71"/>
          <p:cNvSpPr txBox="1"/>
          <p:nvPr/>
        </p:nvSpPr>
        <p:spPr>
          <a:xfrm>
            <a:off x="2433791" y="225591"/>
            <a:ext cx="4072609" cy="707886"/>
          </a:xfrm>
          <a:prstGeom prst="rect">
            <a:avLst/>
          </a:prstGeom>
          <a:noFill/>
          <a:ln>
            <a:noFill/>
          </a:ln>
        </p:spPr>
        <p:txBody>
          <a:bodyPr wrap="square"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algn="r"/>
            <a:r>
              <a:rPr lang="fr-FR" sz="2000" b="1" dirty="0">
                <a:gradFill>
                  <a:gsLst>
                    <a:gs pos="53000">
                      <a:srgbClr val="E84E0E"/>
                    </a:gs>
                    <a:gs pos="100000">
                      <a:srgbClr val="FFC000"/>
                    </a:gs>
                  </a:gsLst>
                  <a:lin ang="0" scaled="0"/>
                </a:gradFill>
                <a:latin typeface="Metropolis Black" panose="00000A00000000000000" pitchFamily="50" charset="0"/>
              </a:rPr>
              <a:t>LES SOLUTIONS DIGITALES POUR LE SECTEUR AGRICOLE</a:t>
            </a:r>
          </a:p>
        </p:txBody>
      </p:sp>
      <p:sp>
        <p:nvSpPr>
          <p:cNvPr id="37" name="ZoneTexte 71"/>
          <p:cNvSpPr txBox="1"/>
          <p:nvPr/>
        </p:nvSpPr>
        <p:spPr>
          <a:xfrm>
            <a:off x="390801" y="1744785"/>
            <a:ext cx="2865298" cy="738664"/>
          </a:xfrm>
          <a:prstGeom prst="rect">
            <a:avLst/>
          </a:prstGeom>
          <a:noFill/>
          <a:ln>
            <a:noFill/>
          </a:ln>
        </p:spPr>
        <p:txBody>
          <a:bodyPr wrap="square"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r>
              <a:rPr lang="fr-FR" sz="1400" b="1" dirty="0">
                <a:latin typeface="Metropolis Black" panose="00000A00000000000000" pitchFamily="50" charset="0"/>
              </a:rPr>
              <a:t>NOTRE SOLUTION </a:t>
            </a:r>
          </a:p>
          <a:p>
            <a:r>
              <a:rPr lang="fr-FR" sz="1400" b="1" dirty="0">
                <a:solidFill>
                  <a:schemeClr val="accent6">
                    <a:lumMod val="75000"/>
                  </a:schemeClr>
                </a:solidFill>
                <a:latin typeface="Metropolis Black" panose="00000A00000000000000" pitchFamily="50" charset="0"/>
              </a:rPr>
              <a:t>« PLACE DE MARCHE » </a:t>
            </a:r>
            <a:r>
              <a:rPr lang="fr-FR" sz="1400" b="1" dirty="0">
                <a:latin typeface="Metropolis Black" panose="00000A00000000000000" pitchFamily="50" charset="0"/>
              </a:rPr>
              <a:t>AGRIMARKET</a:t>
            </a:r>
          </a:p>
        </p:txBody>
      </p:sp>
      <p:sp>
        <p:nvSpPr>
          <p:cNvPr id="2" name="Rectangle 1"/>
          <p:cNvSpPr/>
          <p:nvPr/>
        </p:nvSpPr>
        <p:spPr>
          <a:xfrm>
            <a:off x="5005594" y="2124151"/>
            <a:ext cx="1435329" cy="370551"/>
          </a:xfrm>
          <a:prstGeom prst="rect">
            <a:avLst/>
          </a:prstGeom>
        </p:spPr>
        <p:txBody>
          <a:bodyPr wrap="none">
            <a:spAutoFit/>
          </a:bodyPr>
          <a:lstStyle/>
          <a:p>
            <a:pPr marL="12700" marR="5080" algn="just">
              <a:lnSpc>
                <a:spcPct val="113100"/>
              </a:lnSpc>
            </a:pPr>
            <a:r>
              <a:rPr lang="fr-CM" sz="1600" b="1" dirty="0">
                <a:solidFill>
                  <a:schemeClr val="accent6">
                    <a:lumMod val="75000"/>
                  </a:schemeClr>
                </a:solidFill>
                <a:latin typeface="Aeonik" panose="02010503030300000000" pitchFamily="50" charset="0"/>
                <a:cs typeface="Arial"/>
              </a:rPr>
              <a:t>Présentation</a:t>
            </a:r>
          </a:p>
        </p:txBody>
      </p:sp>
      <p:pic>
        <p:nvPicPr>
          <p:cNvPr id="38" name="Image 37"/>
          <p:cNvPicPr>
            <a:picLocks noChangeAspect="1"/>
          </p:cNvPicPr>
          <p:nvPr/>
        </p:nvPicPr>
        <p:blipFill rotWithShape="1">
          <a:blip r:embed="rId8">
            <a:extLst>
              <a:ext uri="{28A0092B-C50C-407E-A947-70E740481C1C}">
                <a14:useLocalDpi xmlns:a14="http://schemas.microsoft.com/office/drawing/2010/main" val="0"/>
              </a:ext>
            </a:extLst>
          </a:blip>
          <a:srcRect t="14852"/>
          <a:stretch/>
        </p:blipFill>
        <p:spPr>
          <a:xfrm>
            <a:off x="6021747" y="7969452"/>
            <a:ext cx="354339" cy="1305773"/>
          </a:xfrm>
          <a:prstGeom prst="rect">
            <a:avLst/>
          </a:prstGeom>
        </p:spPr>
      </p:pic>
    </p:spTree>
    <p:extLst>
      <p:ext uri="{BB962C8B-B14F-4D97-AF65-F5344CB8AC3E}">
        <p14:creationId xmlns:p14="http://schemas.microsoft.com/office/powerpoint/2010/main" val="542248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27">
            <a:extLst>
              <a:ext uri="{FF2B5EF4-FFF2-40B4-BE49-F238E27FC236}">
                <a16:creationId xmlns="" xmlns:a16="http://schemas.microsoft.com/office/drawing/2014/main" id="{91154035-270D-E6BC-E757-BB03801D145C}"/>
              </a:ext>
            </a:extLst>
          </p:cNvPr>
          <p:cNvSpPr txBox="1"/>
          <p:nvPr/>
        </p:nvSpPr>
        <p:spPr>
          <a:xfrm>
            <a:off x="500336" y="2573537"/>
            <a:ext cx="5888107" cy="5430589"/>
          </a:xfrm>
          <a:prstGeom prst="rect">
            <a:avLst/>
          </a:prstGeom>
          <a:solidFill>
            <a:schemeClr val="bg1">
              <a:lumMod val="85000"/>
              <a:alpha val="0"/>
            </a:schemeClr>
          </a:solidFill>
        </p:spPr>
        <p:txBody>
          <a:bodyPr vert="horz" wrap="square" lIns="0" tIns="40005" rIns="0" bIns="0" rtlCol="0">
            <a:spAutoFit/>
          </a:bodyPr>
          <a:lstStyle/>
          <a:p>
            <a:pPr marL="12700" marR="5080" algn="just">
              <a:lnSpc>
                <a:spcPct val="113100"/>
              </a:lnSpc>
            </a:pPr>
            <a:r>
              <a:rPr lang="fr-CM" sz="1200" b="1" dirty="0">
                <a:latin typeface="Aeonik" panose="02010503030300000000" pitchFamily="50" charset="0"/>
                <a:cs typeface="Arial"/>
              </a:rPr>
              <a:t>Nos services comprennent  (suite) :</a:t>
            </a:r>
          </a:p>
          <a:p>
            <a:pPr marL="12700" marR="5080" algn="just">
              <a:lnSpc>
                <a:spcPct val="113100"/>
              </a:lnSpc>
            </a:pPr>
            <a:endParaRPr lang="fr-CM" sz="1200" dirty="0">
              <a:latin typeface="Aeonik" panose="02010503030300000000" pitchFamily="50" charset="0"/>
              <a:cs typeface="Arial"/>
            </a:endParaRPr>
          </a:p>
          <a:p>
            <a:pPr marL="298450" marR="5080" indent="-285750" algn="just">
              <a:lnSpc>
                <a:spcPct val="113100"/>
              </a:lnSpc>
              <a:buFont typeface="Arial" panose="020B0604020202020204" pitchFamily="34" charset="0"/>
              <a:buChar char="•"/>
            </a:pPr>
            <a:r>
              <a:rPr lang="fr-CM" sz="1200" dirty="0">
                <a:latin typeface="Aeonik" panose="02010503030300000000" pitchFamily="50" charset="0"/>
                <a:cs typeface="Arial"/>
              </a:rPr>
              <a:t>La publicité et le marketing digital orientés vers l’agriculture ;</a:t>
            </a:r>
          </a:p>
          <a:p>
            <a:pPr marL="298450" marR="5080" indent="-285750" algn="just">
              <a:lnSpc>
                <a:spcPct val="113100"/>
              </a:lnSpc>
              <a:buFont typeface="Arial" panose="020B0604020202020204" pitchFamily="34" charset="0"/>
              <a:buChar char="•"/>
            </a:pPr>
            <a:r>
              <a:rPr lang="fr-CM" sz="1200" dirty="0">
                <a:latin typeface="Aeonik" panose="02010503030300000000" pitchFamily="50" charset="0"/>
                <a:cs typeface="Arial"/>
              </a:rPr>
              <a:t>La formation, le conseil et l’appui dans le domaine agricole (investissement, culture, cahier des charges, main-d'œuvre, inspection, développement et planification de projets et de plans d'affaires)</a:t>
            </a:r>
          </a:p>
          <a:p>
            <a:pPr marL="298450" marR="5080" indent="-285750" algn="just">
              <a:lnSpc>
                <a:spcPct val="113100"/>
              </a:lnSpc>
              <a:buFont typeface="Arial" panose="020B0604020202020204" pitchFamily="34" charset="0"/>
              <a:buChar char="•"/>
            </a:pPr>
            <a:r>
              <a:rPr lang="fr-CM" sz="1200" dirty="0">
                <a:latin typeface="Aeonik" panose="02010503030300000000" pitchFamily="50" charset="0"/>
                <a:cs typeface="Arial"/>
              </a:rPr>
              <a:t>Connexion aux marchés et amélioration de l'accès des agriculteurs à l'information, aux marchés et au financement.</a:t>
            </a:r>
          </a:p>
          <a:p>
            <a:pPr marL="298450" marR="5080" indent="-285750" algn="just">
              <a:lnSpc>
                <a:spcPct val="113100"/>
              </a:lnSpc>
              <a:buFont typeface="Arial" panose="020B0604020202020204" pitchFamily="34" charset="0"/>
              <a:buChar char="•"/>
            </a:pPr>
            <a:r>
              <a:rPr lang="fr-CM" sz="1200" dirty="0">
                <a:latin typeface="Aeonik" panose="02010503030300000000" pitchFamily="50" charset="0"/>
                <a:cs typeface="Arial"/>
              </a:rPr>
              <a:t>Marché garanti et sûr.</a:t>
            </a:r>
          </a:p>
          <a:p>
            <a:pPr marL="298450" marR="5080" indent="-285750" algn="just">
              <a:lnSpc>
                <a:spcPct val="113100"/>
              </a:lnSpc>
              <a:buFont typeface="Arial" panose="020B0604020202020204" pitchFamily="34" charset="0"/>
              <a:buChar char="•"/>
            </a:pPr>
            <a:r>
              <a:rPr lang="fr-CM" sz="1200" dirty="0">
                <a:latin typeface="Aeonik" panose="02010503030300000000" pitchFamily="50" charset="0"/>
                <a:cs typeface="Arial"/>
              </a:rPr>
              <a:t>Rapport sur le prix de la meilleure qualité.</a:t>
            </a:r>
          </a:p>
          <a:p>
            <a:pPr marL="298450" marR="5080" indent="-285750" algn="just">
              <a:lnSpc>
                <a:spcPct val="113100"/>
              </a:lnSpc>
              <a:buFont typeface="Arial" panose="020B0604020202020204" pitchFamily="34" charset="0"/>
              <a:buChar char="•"/>
            </a:pPr>
            <a:r>
              <a:rPr lang="fr-CM" sz="1200" dirty="0">
                <a:latin typeface="Aeonik" panose="02010503030300000000" pitchFamily="50" charset="0"/>
                <a:cs typeface="Arial"/>
              </a:rPr>
              <a:t>Meilleure traçabilité des produits.</a:t>
            </a:r>
          </a:p>
          <a:p>
            <a:pPr marL="298450" marR="5080" indent="-285750" algn="just">
              <a:lnSpc>
                <a:spcPct val="113100"/>
              </a:lnSpc>
              <a:buFont typeface="Arial" panose="020B0604020202020204" pitchFamily="34" charset="0"/>
              <a:buChar char="•"/>
            </a:pPr>
            <a:r>
              <a:rPr lang="fr-CM" sz="1200" dirty="0">
                <a:latin typeface="Aeonik" panose="02010503030300000000" pitchFamily="50" charset="0"/>
                <a:cs typeface="Arial"/>
              </a:rPr>
              <a:t>Vendre au bon moment et au bon endroit.</a:t>
            </a:r>
          </a:p>
          <a:p>
            <a:pPr marL="298450" marR="5080" indent="-285750" algn="just">
              <a:lnSpc>
                <a:spcPct val="113100"/>
              </a:lnSpc>
              <a:buFont typeface="Arial" panose="020B0604020202020204" pitchFamily="34" charset="0"/>
              <a:buChar char="•"/>
            </a:pPr>
            <a:r>
              <a:rPr lang="fr-CM" sz="1200" dirty="0">
                <a:latin typeface="Aeonik" panose="02010503030300000000" pitchFamily="50" charset="0"/>
                <a:cs typeface="Arial"/>
              </a:rPr>
              <a:t>Soutien collectif des projets auprès du grand public.</a:t>
            </a:r>
          </a:p>
          <a:p>
            <a:pPr marL="298450" marR="5080" indent="-285750" algn="just">
              <a:lnSpc>
                <a:spcPct val="113100"/>
              </a:lnSpc>
              <a:buFont typeface="Arial" panose="020B0604020202020204" pitchFamily="34" charset="0"/>
              <a:buChar char="•"/>
            </a:pPr>
            <a:r>
              <a:rPr lang="fr-CM" sz="1200" dirty="0">
                <a:latin typeface="Aeonik" panose="02010503030300000000" pitchFamily="50" charset="0"/>
                <a:cs typeface="Arial"/>
              </a:rPr>
              <a:t>Accès des agriculteurs au crédit auprès de partenaires financiers.</a:t>
            </a:r>
          </a:p>
          <a:p>
            <a:pPr marL="298450" marR="5080" indent="-285750" algn="just">
              <a:lnSpc>
                <a:spcPct val="113100"/>
              </a:lnSpc>
              <a:buFont typeface="Arial" panose="020B0604020202020204" pitchFamily="34" charset="0"/>
              <a:buChar char="•"/>
            </a:pPr>
            <a:endParaRPr lang="fr-CM" sz="1200" dirty="0">
              <a:latin typeface="Aeonik" panose="02010503030300000000" pitchFamily="50" charset="0"/>
              <a:cs typeface="Arial"/>
            </a:endParaRPr>
          </a:p>
          <a:p>
            <a:pPr marL="12700" marR="5080" algn="just">
              <a:lnSpc>
                <a:spcPct val="113100"/>
              </a:lnSpc>
            </a:pPr>
            <a:r>
              <a:rPr lang="fr-CM" sz="1600" b="1" dirty="0">
                <a:solidFill>
                  <a:schemeClr val="accent6">
                    <a:lumMod val="75000"/>
                  </a:schemeClr>
                </a:solidFill>
                <a:latin typeface="Aeonik" panose="02010503030300000000" pitchFamily="50" charset="0"/>
                <a:cs typeface="Arial"/>
              </a:rPr>
              <a:t>Partenaires</a:t>
            </a:r>
          </a:p>
          <a:p>
            <a:pPr marL="12700" marR="5080" algn="just">
              <a:lnSpc>
                <a:spcPct val="113100"/>
              </a:lnSpc>
            </a:pPr>
            <a:endParaRPr lang="fr-CM" sz="1400" b="1" dirty="0">
              <a:latin typeface="Aeonik" panose="02010503030300000000" pitchFamily="50" charset="0"/>
              <a:cs typeface="Arial"/>
            </a:endParaRPr>
          </a:p>
          <a:p>
            <a:pPr marL="12700" marR="5080" algn="just">
              <a:lnSpc>
                <a:spcPct val="113100"/>
              </a:lnSpc>
            </a:pPr>
            <a:r>
              <a:rPr lang="fr-CM" sz="1400" b="1" dirty="0">
                <a:latin typeface="Aeonik" panose="02010503030300000000" pitchFamily="50" charset="0"/>
                <a:cs typeface="Arial"/>
              </a:rPr>
              <a:t>Agriculteurs et Agro-fournisseur</a:t>
            </a:r>
            <a:endParaRPr lang="fr-CM" sz="1200" dirty="0">
              <a:latin typeface="Aeonik" panose="02010503030300000000" pitchFamily="50" charset="0"/>
              <a:cs typeface="Arial"/>
            </a:endParaRPr>
          </a:p>
          <a:p>
            <a:pPr marL="12700" marR="5080" algn="just">
              <a:lnSpc>
                <a:spcPct val="113100"/>
              </a:lnSpc>
            </a:pPr>
            <a:r>
              <a:rPr lang="fr-CM" sz="1200" dirty="0">
                <a:latin typeface="Aeonik" panose="02010503030300000000" pitchFamily="50" charset="0"/>
                <a:cs typeface="Arial"/>
              </a:rPr>
              <a:t>Soumettent toutes les informations concernant leur produit (récolte), service ou projet évalué en quantité, qualité, prix et coût du projet sur la plateforme en ligne ou par SMS.</a:t>
            </a:r>
          </a:p>
          <a:p>
            <a:pPr marL="12700" marR="5080" algn="just">
              <a:lnSpc>
                <a:spcPct val="113100"/>
              </a:lnSpc>
            </a:pPr>
            <a:endParaRPr lang="fr-CM" sz="1200" dirty="0">
              <a:latin typeface="Aeonik" panose="02010503030300000000" pitchFamily="50" charset="0"/>
              <a:cs typeface="Arial"/>
            </a:endParaRPr>
          </a:p>
          <a:p>
            <a:pPr marL="12700" marR="5080" algn="just">
              <a:lnSpc>
                <a:spcPct val="113100"/>
              </a:lnSpc>
            </a:pPr>
            <a:r>
              <a:rPr lang="fr-CM" sz="1400" b="1" dirty="0">
                <a:latin typeface="Aeonik" panose="02010503030300000000" pitchFamily="50" charset="0"/>
                <a:cs typeface="Arial"/>
              </a:rPr>
              <a:t>Acheteurs et autre contributeurs </a:t>
            </a:r>
            <a:endParaRPr lang="fr-CM" sz="1200" dirty="0">
              <a:latin typeface="Aeonik" panose="02010503030300000000" pitchFamily="50" charset="0"/>
              <a:cs typeface="Arial"/>
            </a:endParaRPr>
          </a:p>
          <a:p>
            <a:pPr marL="12700" marR="5080" algn="just">
              <a:lnSpc>
                <a:spcPct val="113100"/>
              </a:lnSpc>
            </a:pPr>
            <a:r>
              <a:rPr lang="fr-CM" sz="1200" dirty="0">
                <a:latin typeface="Aeonik" panose="02010503030300000000" pitchFamily="50" charset="0"/>
                <a:cs typeface="Arial"/>
              </a:rPr>
              <a:t>Consultent toutes les offres et annonces sur la plateforme web, mobile ou USSD et commander le produit ou contribuer au projet qui l'intéresse.</a:t>
            </a:r>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93" y="1"/>
            <a:ext cx="2319334" cy="1655222"/>
          </a:xfrm>
          <a:prstGeom prst="rect">
            <a:avLst/>
          </a:prstGeom>
        </p:spPr>
      </p:pic>
      <p:sp>
        <p:nvSpPr>
          <p:cNvPr id="9" name="ZoneTexte 71"/>
          <p:cNvSpPr txBox="1"/>
          <p:nvPr/>
        </p:nvSpPr>
        <p:spPr>
          <a:xfrm>
            <a:off x="2783931" y="865935"/>
            <a:ext cx="3705083" cy="707886"/>
          </a:xfrm>
          <a:prstGeom prst="rect">
            <a:avLst/>
          </a:prstGeom>
          <a:noFill/>
          <a:ln>
            <a:noFill/>
          </a:ln>
        </p:spPr>
        <p:txBody>
          <a:bodyPr wrap="square"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algn="r"/>
            <a:r>
              <a:rPr lang="fr-FR" sz="2000" b="1" cap="small" dirty="0">
                <a:latin typeface="Metropolis Black" panose="00000A00000000000000" pitchFamily="50" charset="0"/>
                <a:cs typeface="Arial"/>
              </a:rPr>
              <a:t>pour booster la production agricole </a:t>
            </a:r>
            <a:endParaRPr lang="fr-FR" sz="2000" b="1" dirty="0">
              <a:latin typeface="Metropolis Black" panose="00000A00000000000000" pitchFamily="50" charset="0"/>
            </a:endParaRPr>
          </a:p>
        </p:txBody>
      </p:sp>
      <p:sp>
        <p:nvSpPr>
          <p:cNvPr id="11" name="object 18"/>
          <p:cNvSpPr/>
          <p:nvPr/>
        </p:nvSpPr>
        <p:spPr>
          <a:xfrm>
            <a:off x="4223211" y="1360951"/>
            <a:ext cx="1006750" cy="45719"/>
          </a:xfrm>
          <a:custGeom>
            <a:avLst/>
            <a:gdLst/>
            <a:ahLst/>
            <a:cxnLst/>
            <a:rect l="l" t="t" r="r" b="b"/>
            <a:pathLst>
              <a:path w="1192529">
                <a:moveTo>
                  <a:pt x="0" y="0"/>
                </a:moveTo>
                <a:lnTo>
                  <a:pt x="1192089" y="0"/>
                </a:lnTo>
              </a:path>
            </a:pathLst>
          </a:custGeom>
          <a:ln w="28575">
            <a:solidFill>
              <a:srgbClr val="FF7900"/>
            </a:solidFill>
          </a:ln>
        </p:spPr>
        <p:txBody>
          <a:bodyPr wrap="square" lIns="0" tIns="0" rIns="0" bIns="0" rtlCol="0"/>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algn="r"/>
            <a:endParaRPr sz="1100" dirty="0"/>
          </a:p>
        </p:txBody>
      </p:sp>
      <p:grpSp>
        <p:nvGrpSpPr>
          <p:cNvPr id="12" name="Groupe 11"/>
          <p:cNvGrpSpPr/>
          <p:nvPr/>
        </p:nvGrpSpPr>
        <p:grpSpPr>
          <a:xfrm>
            <a:off x="579531" y="9466797"/>
            <a:ext cx="5523352" cy="169053"/>
            <a:chOff x="8039296" y="10219374"/>
            <a:chExt cx="5077424" cy="205879"/>
          </a:xfrm>
        </p:grpSpPr>
        <p:pic>
          <p:nvPicPr>
            <p:cNvPr id="13" name="object 47"/>
            <p:cNvPicPr/>
            <p:nvPr/>
          </p:nvPicPr>
          <p:blipFill>
            <a:blip r:embed="rId3" cstate="print"/>
            <a:stretch>
              <a:fillRect/>
            </a:stretch>
          </p:blipFill>
          <p:spPr>
            <a:xfrm>
              <a:off x="8802338" y="10243480"/>
              <a:ext cx="227234" cy="140970"/>
            </a:xfrm>
            <a:prstGeom prst="rect">
              <a:avLst/>
            </a:prstGeom>
          </p:spPr>
        </p:pic>
        <p:sp>
          <p:nvSpPr>
            <p:cNvPr id="14" name="object 48"/>
            <p:cNvSpPr txBox="1"/>
            <p:nvPr/>
          </p:nvSpPr>
          <p:spPr>
            <a:xfrm>
              <a:off x="9041687" y="10263723"/>
              <a:ext cx="550545" cy="135765"/>
            </a:xfrm>
            <a:prstGeom prst="rect">
              <a:avLst/>
            </a:prstGeom>
          </p:spPr>
          <p:txBody>
            <a:bodyPr vert="horz" wrap="square" lIns="0" tIns="3723"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3723">
                <a:spcBef>
                  <a:spcPts val="29"/>
                </a:spcBef>
              </a:pPr>
              <a:r>
                <a:rPr sz="700" b="1" spc="-3" dirty="0">
                  <a:solidFill>
                    <a:srgbClr val="211F1F"/>
                  </a:solidFill>
                  <a:latin typeface="Calibri"/>
                  <a:cs typeface="Calibri"/>
                </a:rPr>
                <a:t>Kiosques urbain</a:t>
              </a:r>
              <a:endParaRPr sz="700" b="1">
                <a:latin typeface="Calibri"/>
                <a:cs typeface="Calibri"/>
              </a:endParaRPr>
            </a:p>
          </p:txBody>
        </p:sp>
        <p:grpSp>
          <p:nvGrpSpPr>
            <p:cNvPr id="15" name="object 49"/>
            <p:cNvGrpSpPr/>
            <p:nvPr/>
          </p:nvGrpSpPr>
          <p:grpSpPr>
            <a:xfrm>
              <a:off x="9743852" y="10270363"/>
              <a:ext cx="237183" cy="154890"/>
              <a:chOff x="4016946" y="10270363"/>
              <a:chExt cx="237183" cy="154890"/>
            </a:xfrm>
          </p:grpSpPr>
          <p:pic>
            <p:nvPicPr>
              <p:cNvPr id="33" name="object 50"/>
              <p:cNvPicPr/>
              <p:nvPr/>
            </p:nvPicPr>
            <p:blipFill>
              <a:blip r:embed="rId4" cstate="print"/>
              <a:stretch>
                <a:fillRect/>
              </a:stretch>
            </p:blipFill>
            <p:spPr>
              <a:xfrm>
                <a:off x="4091184" y="10270363"/>
                <a:ext cx="162945" cy="154890"/>
              </a:xfrm>
              <a:prstGeom prst="rect">
                <a:avLst/>
              </a:prstGeom>
            </p:spPr>
          </p:pic>
          <p:sp>
            <p:nvSpPr>
              <p:cNvPr id="34" name="object 51"/>
              <p:cNvSpPr/>
              <p:nvPr/>
            </p:nvSpPr>
            <p:spPr>
              <a:xfrm>
                <a:off x="4016946" y="10313210"/>
                <a:ext cx="34290" cy="33655"/>
              </a:xfrm>
              <a:custGeom>
                <a:avLst/>
                <a:gdLst/>
                <a:ahLst/>
                <a:cxnLst/>
                <a:rect l="l" t="t" r="r" b="b"/>
                <a:pathLst>
                  <a:path w="34289" h="33654">
                    <a:moveTo>
                      <a:pt x="26168" y="0"/>
                    </a:moveTo>
                    <a:lnTo>
                      <a:pt x="7537" y="0"/>
                    </a:lnTo>
                    <a:lnTo>
                      <a:pt x="0" y="7490"/>
                    </a:lnTo>
                    <a:lnTo>
                      <a:pt x="0" y="25994"/>
                    </a:lnTo>
                    <a:lnTo>
                      <a:pt x="7537" y="33486"/>
                    </a:lnTo>
                    <a:lnTo>
                      <a:pt x="26168" y="33486"/>
                    </a:lnTo>
                    <a:lnTo>
                      <a:pt x="33731" y="25994"/>
                    </a:lnTo>
                    <a:lnTo>
                      <a:pt x="33731" y="16743"/>
                    </a:lnTo>
                    <a:lnTo>
                      <a:pt x="33731" y="7490"/>
                    </a:lnTo>
                    <a:lnTo>
                      <a:pt x="26168" y="0"/>
                    </a:lnTo>
                    <a:close/>
                  </a:path>
                </a:pathLst>
              </a:custGeom>
              <a:solidFill>
                <a:srgbClr val="EB5B23"/>
              </a:solidFill>
            </p:spPr>
            <p:txBody>
              <a:bodyPr wrap="square" lIns="0" tIns="0" rIns="0" bIns="0" rtlCol="0"/>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endParaRPr sz="700" b="1"/>
              </a:p>
            </p:txBody>
          </p:sp>
        </p:grpSp>
        <p:sp>
          <p:nvSpPr>
            <p:cNvPr id="16" name="object 52"/>
            <p:cNvSpPr txBox="1"/>
            <p:nvPr/>
          </p:nvSpPr>
          <p:spPr>
            <a:xfrm>
              <a:off x="10008917" y="10274189"/>
              <a:ext cx="490854" cy="135765"/>
            </a:xfrm>
            <a:prstGeom prst="rect">
              <a:avLst/>
            </a:prstGeom>
          </p:spPr>
          <p:txBody>
            <a:bodyPr vert="horz" wrap="square" lIns="0" tIns="3723"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3723">
                <a:spcBef>
                  <a:spcPts val="29"/>
                </a:spcBef>
              </a:pPr>
              <a:r>
                <a:rPr sz="700" b="1" spc="-6" dirty="0">
                  <a:solidFill>
                    <a:srgbClr val="211F1F"/>
                  </a:solidFill>
                  <a:latin typeface="Calibri"/>
                  <a:cs typeface="Calibri"/>
                </a:rPr>
                <a:t>Écran</a:t>
              </a:r>
              <a:r>
                <a:rPr sz="700" b="1" spc="-3" dirty="0">
                  <a:solidFill>
                    <a:srgbClr val="211F1F"/>
                  </a:solidFill>
                  <a:latin typeface="Calibri"/>
                  <a:cs typeface="Calibri"/>
                </a:rPr>
                <a:t> </a:t>
              </a:r>
              <a:r>
                <a:rPr sz="700" b="1" spc="-7" dirty="0">
                  <a:solidFill>
                    <a:srgbClr val="211F1F"/>
                  </a:solidFill>
                  <a:latin typeface="Calibri"/>
                  <a:cs typeface="Calibri"/>
                </a:rPr>
                <a:t>Outdoor</a:t>
              </a:r>
              <a:endParaRPr sz="700" b="1">
                <a:latin typeface="Calibri"/>
                <a:cs typeface="Calibri"/>
              </a:endParaRPr>
            </a:p>
          </p:txBody>
        </p:sp>
        <p:sp>
          <p:nvSpPr>
            <p:cNvPr id="17" name="object 53"/>
            <p:cNvSpPr txBox="1"/>
            <p:nvPr/>
          </p:nvSpPr>
          <p:spPr>
            <a:xfrm>
              <a:off x="10909648" y="10260249"/>
              <a:ext cx="440056" cy="135765"/>
            </a:xfrm>
            <a:prstGeom prst="rect">
              <a:avLst/>
            </a:prstGeom>
          </p:spPr>
          <p:txBody>
            <a:bodyPr vert="horz" wrap="square" lIns="0" tIns="3723"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3723">
                <a:spcBef>
                  <a:spcPts val="29"/>
                </a:spcBef>
              </a:pPr>
              <a:r>
                <a:rPr sz="700" b="1" spc="-4" dirty="0">
                  <a:solidFill>
                    <a:srgbClr val="211F1F"/>
                  </a:solidFill>
                  <a:latin typeface="Calibri"/>
                  <a:cs typeface="Calibri"/>
                </a:rPr>
                <a:t>Cars </a:t>
              </a:r>
              <a:r>
                <a:rPr sz="700" b="1" spc="-3" dirty="0">
                  <a:solidFill>
                    <a:srgbClr val="211F1F"/>
                  </a:solidFill>
                  <a:latin typeface="Calibri"/>
                  <a:cs typeface="Calibri"/>
                </a:rPr>
                <a:t>podium</a:t>
              </a:r>
              <a:endParaRPr sz="700" b="1">
                <a:latin typeface="Calibri"/>
                <a:cs typeface="Calibri"/>
              </a:endParaRPr>
            </a:p>
          </p:txBody>
        </p:sp>
        <p:sp>
          <p:nvSpPr>
            <p:cNvPr id="18" name="object 54"/>
            <p:cNvSpPr/>
            <p:nvPr/>
          </p:nvSpPr>
          <p:spPr>
            <a:xfrm>
              <a:off x="10633322" y="10284168"/>
              <a:ext cx="248920" cy="102870"/>
            </a:xfrm>
            <a:custGeom>
              <a:avLst/>
              <a:gdLst/>
              <a:ahLst/>
              <a:cxnLst/>
              <a:rect l="l" t="t" r="r" b="b"/>
              <a:pathLst>
                <a:path w="248920" h="102870">
                  <a:moveTo>
                    <a:pt x="33731" y="36537"/>
                  </a:moveTo>
                  <a:lnTo>
                    <a:pt x="26162" y="29044"/>
                  </a:lnTo>
                  <a:lnTo>
                    <a:pt x="7543" y="29044"/>
                  </a:lnTo>
                  <a:lnTo>
                    <a:pt x="0" y="36537"/>
                  </a:lnTo>
                  <a:lnTo>
                    <a:pt x="0" y="55041"/>
                  </a:lnTo>
                  <a:lnTo>
                    <a:pt x="7543" y="62534"/>
                  </a:lnTo>
                  <a:lnTo>
                    <a:pt x="26162" y="62534"/>
                  </a:lnTo>
                  <a:lnTo>
                    <a:pt x="33731" y="55041"/>
                  </a:lnTo>
                  <a:lnTo>
                    <a:pt x="33731" y="45796"/>
                  </a:lnTo>
                  <a:lnTo>
                    <a:pt x="33731" y="36537"/>
                  </a:lnTo>
                  <a:close/>
                </a:path>
                <a:path w="248920" h="102870">
                  <a:moveTo>
                    <a:pt x="141884" y="75057"/>
                  </a:moveTo>
                  <a:lnTo>
                    <a:pt x="141859" y="72859"/>
                  </a:lnTo>
                  <a:lnTo>
                    <a:pt x="141859" y="70573"/>
                  </a:lnTo>
                  <a:lnTo>
                    <a:pt x="140169" y="69532"/>
                  </a:lnTo>
                  <a:lnTo>
                    <a:pt x="133743" y="69723"/>
                  </a:lnTo>
                  <a:lnTo>
                    <a:pt x="132410" y="70815"/>
                  </a:lnTo>
                  <a:lnTo>
                    <a:pt x="132600" y="75209"/>
                  </a:lnTo>
                  <a:lnTo>
                    <a:pt x="133997" y="76149"/>
                  </a:lnTo>
                  <a:lnTo>
                    <a:pt x="137020" y="76149"/>
                  </a:lnTo>
                  <a:lnTo>
                    <a:pt x="140246" y="76174"/>
                  </a:lnTo>
                  <a:lnTo>
                    <a:pt x="141884" y="75057"/>
                  </a:lnTo>
                  <a:close/>
                </a:path>
                <a:path w="248920" h="102870">
                  <a:moveTo>
                    <a:pt x="248856" y="50850"/>
                  </a:moveTo>
                  <a:lnTo>
                    <a:pt x="245440" y="48641"/>
                  </a:lnTo>
                  <a:lnTo>
                    <a:pt x="242392" y="46774"/>
                  </a:lnTo>
                  <a:lnTo>
                    <a:pt x="242392" y="55067"/>
                  </a:lnTo>
                  <a:lnTo>
                    <a:pt x="242366" y="61671"/>
                  </a:lnTo>
                  <a:lnTo>
                    <a:pt x="241719" y="65481"/>
                  </a:lnTo>
                  <a:lnTo>
                    <a:pt x="235292" y="65481"/>
                  </a:lnTo>
                  <a:lnTo>
                    <a:pt x="235292" y="61671"/>
                  </a:lnTo>
                  <a:lnTo>
                    <a:pt x="242366" y="61671"/>
                  </a:lnTo>
                  <a:lnTo>
                    <a:pt x="242366" y="55067"/>
                  </a:lnTo>
                  <a:lnTo>
                    <a:pt x="237972" y="55067"/>
                  </a:lnTo>
                  <a:lnTo>
                    <a:pt x="227774" y="54914"/>
                  </a:lnTo>
                  <a:lnTo>
                    <a:pt x="228396" y="54940"/>
                  </a:lnTo>
                  <a:lnTo>
                    <a:pt x="228523" y="70993"/>
                  </a:lnTo>
                  <a:lnTo>
                    <a:pt x="229666" y="72161"/>
                  </a:lnTo>
                  <a:lnTo>
                    <a:pt x="235813" y="72212"/>
                  </a:lnTo>
                  <a:lnTo>
                    <a:pt x="241820" y="72212"/>
                  </a:lnTo>
                  <a:lnTo>
                    <a:pt x="241820" y="81876"/>
                  </a:lnTo>
                  <a:lnTo>
                    <a:pt x="237299" y="81876"/>
                  </a:lnTo>
                  <a:lnTo>
                    <a:pt x="232841" y="81953"/>
                  </a:lnTo>
                  <a:lnTo>
                    <a:pt x="227850" y="81788"/>
                  </a:lnTo>
                  <a:lnTo>
                    <a:pt x="227203" y="80594"/>
                  </a:lnTo>
                  <a:lnTo>
                    <a:pt x="226936" y="79844"/>
                  </a:lnTo>
                  <a:lnTo>
                    <a:pt x="223583" y="74663"/>
                  </a:lnTo>
                  <a:lnTo>
                    <a:pt x="222465" y="72936"/>
                  </a:lnTo>
                  <a:lnTo>
                    <a:pt x="221221" y="72199"/>
                  </a:lnTo>
                  <a:lnTo>
                    <a:pt x="221221" y="85039"/>
                  </a:lnTo>
                  <a:lnTo>
                    <a:pt x="221107" y="91059"/>
                  </a:lnTo>
                  <a:lnTo>
                    <a:pt x="216293" y="95770"/>
                  </a:lnTo>
                  <a:lnTo>
                    <a:pt x="204711" y="95745"/>
                  </a:lnTo>
                  <a:lnTo>
                    <a:pt x="200113" y="91059"/>
                  </a:lnTo>
                  <a:lnTo>
                    <a:pt x="200063" y="88506"/>
                  </a:lnTo>
                  <a:lnTo>
                    <a:pt x="200101" y="82105"/>
                  </a:lnTo>
                  <a:lnTo>
                    <a:pt x="200139" y="79273"/>
                  </a:lnTo>
                  <a:lnTo>
                    <a:pt x="204838" y="74663"/>
                  </a:lnTo>
                  <a:lnTo>
                    <a:pt x="216496" y="74739"/>
                  </a:lnTo>
                  <a:lnTo>
                    <a:pt x="221183" y="79476"/>
                  </a:lnTo>
                  <a:lnTo>
                    <a:pt x="221221" y="85039"/>
                  </a:lnTo>
                  <a:lnTo>
                    <a:pt x="221221" y="72199"/>
                  </a:lnTo>
                  <a:lnTo>
                    <a:pt x="215798" y="68948"/>
                  </a:lnTo>
                  <a:lnTo>
                    <a:pt x="208153" y="68300"/>
                  </a:lnTo>
                  <a:lnTo>
                    <a:pt x="200710" y="71412"/>
                  </a:lnTo>
                  <a:lnTo>
                    <a:pt x="198386" y="73126"/>
                  </a:lnTo>
                  <a:lnTo>
                    <a:pt x="196469" y="75679"/>
                  </a:lnTo>
                  <a:lnTo>
                    <a:pt x="192951" y="81978"/>
                  </a:lnTo>
                  <a:lnTo>
                    <a:pt x="193205" y="82105"/>
                  </a:lnTo>
                  <a:lnTo>
                    <a:pt x="191211" y="81953"/>
                  </a:lnTo>
                  <a:lnTo>
                    <a:pt x="190550" y="81902"/>
                  </a:lnTo>
                  <a:lnTo>
                    <a:pt x="188556" y="81762"/>
                  </a:lnTo>
                  <a:lnTo>
                    <a:pt x="188468" y="80962"/>
                  </a:lnTo>
                  <a:lnTo>
                    <a:pt x="188379" y="80594"/>
                  </a:lnTo>
                  <a:lnTo>
                    <a:pt x="188264" y="76149"/>
                  </a:lnTo>
                  <a:lnTo>
                    <a:pt x="188252" y="69659"/>
                  </a:lnTo>
                  <a:lnTo>
                    <a:pt x="188252" y="63728"/>
                  </a:lnTo>
                  <a:lnTo>
                    <a:pt x="188252" y="57429"/>
                  </a:lnTo>
                  <a:lnTo>
                    <a:pt x="188277" y="14859"/>
                  </a:lnTo>
                  <a:lnTo>
                    <a:pt x="188912" y="14287"/>
                  </a:lnTo>
                  <a:lnTo>
                    <a:pt x="190944" y="14389"/>
                  </a:lnTo>
                  <a:lnTo>
                    <a:pt x="193802" y="14566"/>
                  </a:lnTo>
                  <a:lnTo>
                    <a:pt x="196646" y="14566"/>
                  </a:lnTo>
                  <a:lnTo>
                    <a:pt x="201409" y="14287"/>
                  </a:lnTo>
                  <a:lnTo>
                    <a:pt x="201752" y="14859"/>
                  </a:lnTo>
                  <a:lnTo>
                    <a:pt x="201828" y="47574"/>
                  </a:lnTo>
                  <a:lnTo>
                    <a:pt x="202844" y="48641"/>
                  </a:lnTo>
                  <a:lnTo>
                    <a:pt x="208076" y="48653"/>
                  </a:lnTo>
                  <a:lnTo>
                    <a:pt x="214884" y="48666"/>
                  </a:lnTo>
                  <a:lnTo>
                    <a:pt x="218833" y="48666"/>
                  </a:lnTo>
                  <a:lnTo>
                    <a:pt x="233705" y="48666"/>
                  </a:lnTo>
                  <a:lnTo>
                    <a:pt x="240474" y="52311"/>
                  </a:lnTo>
                  <a:lnTo>
                    <a:pt x="242392" y="55067"/>
                  </a:lnTo>
                  <a:lnTo>
                    <a:pt x="242392" y="46774"/>
                  </a:lnTo>
                  <a:lnTo>
                    <a:pt x="232956" y="26695"/>
                  </a:lnTo>
                  <a:lnTo>
                    <a:pt x="229984" y="14287"/>
                  </a:lnTo>
                  <a:lnTo>
                    <a:pt x="229857" y="13766"/>
                  </a:lnTo>
                  <a:lnTo>
                    <a:pt x="229857" y="41897"/>
                  </a:lnTo>
                  <a:lnTo>
                    <a:pt x="208648" y="41897"/>
                  </a:lnTo>
                  <a:lnTo>
                    <a:pt x="208648" y="14541"/>
                  </a:lnTo>
                  <a:lnTo>
                    <a:pt x="212001" y="14541"/>
                  </a:lnTo>
                  <a:lnTo>
                    <a:pt x="215252" y="14287"/>
                  </a:lnTo>
                  <a:lnTo>
                    <a:pt x="218452" y="14617"/>
                  </a:lnTo>
                  <a:lnTo>
                    <a:pt x="221284" y="14859"/>
                  </a:lnTo>
                  <a:lnTo>
                    <a:pt x="223583" y="16548"/>
                  </a:lnTo>
                  <a:lnTo>
                    <a:pt x="226352" y="26987"/>
                  </a:lnTo>
                  <a:lnTo>
                    <a:pt x="227977" y="34112"/>
                  </a:lnTo>
                  <a:lnTo>
                    <a:pt x="229857" y="41897"/>
                  </a:lnTo>
                  <a:lnTo>
                    <a:pt x="229857" y="13766"/>
                  </a:lnTo>
                  <a:lnTo>
                    <a:pt x="229387" y="11811"/>
                  </a:lnTo>
                  <a:lnTo>
                    <a:pt x="224599" y="8039"/>
                  </a:lnTo>
                  <a:lnTo>
                    <a:pt x="199301" y="7937"/>
                  </a:lnTo>
                  <a:lnTo>
                    <a:pt x="188963" y="8039"/>
                  </a:lnTo>
                  <a:lnTo>
                    <a:pt x="187972" y="7543"/>
                  </a:lnTo>
                  <a:lnTo>
                    <a:pt x="188112" y="6400"/>
                  </a:lnTo>
                  <a:lnTo>
                    <a:pt x="188315" y="4940"/>
                  </a:lnTo>
                  <a:lnTo>
                    <a:pt x="188252" y="4165"/>
                  </a:lnTo>
                  <a:lnTo>
                    <a:pt x="188112" y="990"/>
                  </a:lnTo>
                  <a:lnTo>
                    <a:pt x="187198" y="101"/>
                  </a:lnTo>
                  <a:lnTo>
                    <a:pt x="182257" y="0"/>
                  </a:lnTo>
                  <a:lnTo>
                    <a:pt x="182257" y="63779"/>
                  </a:lnTo>
                  <a:lnTo>
                    <a:pt x="181444" y="69481"/>
                  </a:lnTo>
                  <a:lnTo>
                    <a:pt x="180454" y="69532"/>
                  </a:lnTo>
                  <a:lnTo>
                    <a:pt x="179387" y="69634"/>
                  </a:lnTo>
                  <a:lnTo>
                    <a:pt x="152768" y="69634"/>
                  </a:lnTo>
                  <a:lnTo>
                    <a:pt x="151930" y="69659"/>
                  </a:lnTo>
                  <a:lnTo>
                    <a:pt x="151079" y="69634"/>
                  </a:lnTo>
                  <a:lnTo>
                    <a:pt x="148323" y="69850"/>
                  </a:lnTo>
                  <a:lnTo>
                    <a:pt x="147091" y="70840"/>
                  </a:lnTo>
                  <a:lnTo>
                    <a:pt x="147091" y="74980"/>
                  </a:lnTo>
                  <a:lnTo>
                    <a:pt x="148399" y="75984"/>
                  </a:lnTo>
                  <a:lnTo>
                    <a:pt x="151498" y="76200"/>
                  </a:lnTo>
                  <a:lnTo>
                    <a:pt x="152590" y="76149"/>
                  </a:lnTo>
                  <a:lnTo>
                    <a:pt x="181762" y="76149"/>
                  </a:lnTo>
                  <a:lnTo>
                    <a:pt x="181686" y="80314"/>
                  </a:lnTo>
                  <a:lnTo>
                    <a:pt x="181571" y="81762"/>
                  </a:lnTo>
                  <a:lnTo>
                    <a:pt x="179806" y="81902"/>
                  </a:lnTo>
                  <a:lnTo>
                    <a:pt x="152412" y="81902"/>
                  </a:lnTo>
                  <a:lnTo>
                    <a:pt x="123875" y="81953"/>
                  </a:lnTo>
                  <a:lnTo>
                    <a:pt x="123151" y="81318"/>
                  </a:lnTo>
                  <a:lnTo>
                    <a:pt x="120891" y="74663"/>
                  </a:lnTo>
                  <a:lnTo>
                    <a:pt x="120256" y="72758"/>
                  </a:lnTo>
                  <a:lnTo>
                    <a:pt x="116967" y="70472"/>
                  </a:lnTo>
                  <a:lnTo>
                    <a:pt x="116967" y="90982"/>
                  </a:lnTo>
                  <a:lnTo>
                    <a:pt x="112331" y="95719"/>
                  </a:lnTo>
                  <a:lnTo>
                    <a:pt x="100698" y="95796"/>
                  </a:lnTo>
                  <a:lnTo>
                    <a:pt x="95859" y="90982"/>
                  </a:lnTo>
                  <a:lnTo>
                    <a:pt x="95783" y="88430"/>
                  </a:lnTo>
                  <a:lnTo>
                    <a:pt x="95846" y="82283"/>
                  </a:lnTo>
                  <a:lnTo>
                    <a:pt x="95872" y="79476"/>
                  </a:lnTo>
                  <a:lnTo>
                    <a:pt x="100634" y="74739"/>
                  </a:lnTo>
                  <a:lnTo>
                    <a:pt x="112191" y="74701"/>
                  </a:lnTo>
                  <a:lnTo>
                    <a:pt x="116878" y="79273"/>
                  </a:lnTo>
                  <a:lnTo>
                    <a:pt x="116967" y="90982"/>
                  </a:lnTo>
                  <a:lnTo>
                    <a:pt x="116967" y="70472"/>
                  </a:lnTo>
                  <a:lnTo>
                    <a:pt x="113919" y="68338"/>
                  </a:lnTo>
                  <a:lnTo>
                    <a:pt x="99491" y="68110"/>
                  </a:lnTo>
                  <a:lnTo>
                    <a:pt x="92887" y="72313"/>
                  </a:lnTo>
                  <a:lnTo>
                    <a:pt x="89687" y="81457"/>
                  </a:lnTo>
                  <a:lnTo>
                    <a:pt x="88519" y="82283"/>
                  </a:lnTo>
                  <a:lnTo>
                    <a:pt x="85852" y="81902"/>
                  </a:lnTo>
                  <a:lnTo>
                    <a:pt x="84785" y="81762"/>
                  </a:lnTo>
                  <a:lnTo>
                    <a:pt x="83413" y="81902"/>
                  </a:lnTo>
                  <a:lnTo>
                    <a:pt x="81610" y="81902"/>
                  </a:lnTo>
                  <a:lnTo>
                    <a:pt x="81483" y="64198"/>
                  </a:lnTo>
                  <a:lnTo>
                    <a:pt x="82245" y="63728"/>
                  </a:lnTo>
                  <a:lnTo>
                    <a:pt x="84162" y="63754"/>
                  </a:lnTo>
                  <a:lnTo>
                    <a:pt x="94627" y="63779"/>
                  </a:lnTo>
                  <a:lnTo>
                    <a:pt x="182257" y="63779"/>
                  </a:lnTo>
                  <a:lnTo>
                    <a:pt x="182257" y="0"/>
                  </a:lnTo>
                  <a:lnTo>
                    <a:pt x="181787" y="12"/>
                  </a:lnTo>
                  <a:lnTo>
                    <a:pt x="181787" y="7048"/>
                  </a:lnTo>
                  <a:lnTo>
                    <a:pt x="181787" y="56883"/>
                  </a:lnTo>
                  <a:lnTo>
                    <a:pt x="181076" y="57429"/>
                  </a:lnTo>
                  <a:lnTo>
                    <a:pt x="167068" y="57365"/>
                  </a:lnTo>
                  <a:lnTo>
                    <a:pt x="131508" y="57378"/>
                  </a:lnTo>
                  <a:lnTo>
                    <a:pt x="82194" y="57429"/>
                  </a:lnTo>
                  <a:lnTo>
                    <a:pt x="81534" y="56730"/>
                  </a:lnTo>
                  <a:lnTo>
                    <a:pt x="81534" y="6896"/>
                  </a:lnTo>
                  <a:lnTo>
                    <a:pt x="82296" y="6400"/>
                  </a:lnTo>
                  <a:lnTo>
                    <a:pt x="84531" y="6400"/>
                  </a:lnTo>
                  <a:lnTo>
                    <a:pt x="131686" y="6464"/>
                  </a:lnTo>
                  <a:lnTo>
                    <a:pt x="181140" y="6400"/>
                  </a:lnTo>
                  <a:lnTo>
                    <a:pt x="181787" y="7048"/>
                  </a:lnTo>
                  <a:lnTo>
                    <a:pt x="181787" y="12"/>
                  </a:lnTo>
                  <a:lnTo>
                    <a:pt x="180174" y="25"/>
                  </a:lnTo>
                  <a:lnTo>
                    <a:pt x="76149" y="25"/>
                  </a:lnTo>
                  <a:lnTo>
                    <a:pt x="74968" y="990"/>
                  </a:lnTo>
                  <a:lnTo>
                    <a:pt x="74879" y="87147"/>
                  </a:lnTo>
                  <a:lnTo>
                    <a:pt x="76225" y="88430"/>
                  </a:lnTo>
                  <a:lnTo>
                    <a:pt x="81826" y="88582"/>
                  </a:lnTo>
                  <a:lnTo>
                    <a:pt x="84582" y="88607"/>
                  </a:lnTo>
                  <a:lnTo>
                    <a:pt x="88925" y="88430"/>
                  </a:lnTo>
                  <a:lnTo>
                    <a:pt x="89636" y="88950"/>
                  </a:lnTo>
                  <a:lnTo>
                    <a:pt x="92811" y="97980"/>
                  </a:lnTo>
                  <a:lnTo>
                    <a:pt x="98996" y="102247"/>
                  </a:lnTo>
                  <a:lnTo>
                    <a:pt x="114147" y="102095"/>
                  </a:lnTo>
                  <a:lnTo>
                    <a:pt x="120294" y="97663"/>
                  </a:lnTo>
                  <a:lnTo>
                    <a:pt x="120916" y="95796"/>
                  </a:lnTo>
                  <a:lnTo>
                    <a:pt x="123228" y="88950"/>
                  </a:lnTo>
                  <a:lnTo>
                    <a:pt x="123901" y="88506"/>
                  </a:lnTo>
                  <a:lnTo>
                    <a:pt x="125387" y="88506"/>
                  </a:lnTo>
                  <a:lnTo>
                    <a:pt x="158496" y="88544"/>
                  </a:lnTo>
                  <a:lnTo>
                    <a:pt x="193078" y="88506"/>
                  </a:lnTo>
                  <a:lnTo>
                    <a:pt x="193776" y="88925"/>
                  </a:lnTo>
                  <a:lnTo>
                    <a:pt x="197065" y="98031"/>
                  </a:lnTo>
                  <a:lnTo>
                    <a:pt x="203022" y="102196"/>
                  </a:lnTo>
                  <a:lnTo>
                    <a:pt x="218274" y="102146"/>
                  </a:lnTo>
                  <a:lnTo>
                    <a:pt x="224383" y="97751"/>
                  </a:lnTo>
                  <a:lnTo>
                    <a:pt x="225056" y="95770"/>
                  </a:lnTo>
                  <a:lnTo>
                    <a:pt x="227482" y="88747"/>
                  </a:lnTo>
                  <a:lnTo>
                    <a:pt x="228269" y="88506"/>
                  </a:lnTo>
                  <a:lnTo>
                    <a:pt x="229666" y="88506"/>
                  </a:lnTo>
                  <a:lnTo>
                    <a:pt x="234073" y="88557"/>
                  </a:lnTo>
                  <a:lnTo>
                    <a:pt x="235851" y="88506"/>
                  </a:lnTo>
                  <a:lnTo>
                    <a:pt x="238518" y="88430"/>
                  </a:lnTo>
                  <a:lnTo>
                    <a:pt x="242963" y="88582"/>
                  </a:lnTo>
                  <a:lnTo>
                    <a:pt x="245338" y="88633"/>
                  </a:lnTo>
                  <a:lnTo>
                    <a:pt x="246443" y="88430"/>
                  </a:lnTo>
                  <a:lnTo>
                    <a:pt x="247396" y="88252"/>
                  </a:lnTo>
                  <a:lnTo>
                    <a:pt x="248856" y="86245"/>
                  </a:lnTo>
                  <a:lnTo>
                    <a:pt x="248856" y="81953"/>
                  </a:lnTo>
                  <a:lnTo>
                    <a:pt x="248856" y="72186"/>
                  </a:lnTo>
                  <a:lnTo>
                    <a:pt x="248856" y="65481"/>
                  </a:lnTo>
                  <a:lnTo>
                    <a:pt x="248856" y="61671"/>
                  </a:lnTo>
                  <a:lnTo>
                    <a:pt x="248856" y="55067"/>
                  </a:lnTo>
                  <a:lnTo>
                    <a:pt x="248856" y="50850"/>
                  </a:lnTo>
                  <a:close/>
                </a:path>
              </a:pathLst>
            </a:custGeom>
            <a:solidFill>
              <a:srgbClr val="EB5B23"/>
            </a:solidFill>
          </p:spPr>
          <p:txBody>
            <a:bodyPr wrap="square" lIns="0" tIns="0" rIns="0" bIns="0" rtlCol="0"/>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endParaRPr sz="700" b="1"/>
            </a:p>
          </p:txBody>
        </p:sp>
        <p:grpSp>
          <p:nvGrpSpPr>
            <p:cNvPr id="19" name="object 55"/>
            <p:cNvGrpSpPr/>
            <p:nvPr/>
          </p:nvGrpSpPr>
          <p:grpSpPr>
            <a:xfrm>
              <a:off x="8039296" y="10264940"/>
              <a:ext cx="236340" cy="136946"/>
              <a:chOff x="2312390" y="10264940"/>
              <a:chExt cx="236340" cy="136946"/>
            </a:xfrm>
          </p:grpSpPr>
          <p:pic>
            <p:nvPicPr>
              <p:cNvPr id="31" name="object 56"/>
              <p:cNvPicPr/>
              <p:nvPr/>
            </p:nvPicPr>
            <p:blipFill>
              <a:blip r:embed="rId5" cstate="print"/>
              <a:stretch>
                <a:fillRect/>
              </a:stretch>
            </p:blipFill>
            <p:spPr>
              <a:xfrm>
                <a:off x="2385167" y="10264940"/>
                <a:ext cx="163563" cy="136946"/>
              </a:xfrm>
              <a:prstGeom prst="rect">
                <a:avLst/>
              </a:prstGeom>
            </p:spPr>
          </p:pic>
          <p:sp>
            <p:nvSpPr>
              <p:cNvPr id="32" name="object 57"/>
              <p:cNvSpPr/>
              <p:nvPr/>
            </p:nvSpPr>
            <p:spPr>
              <a:xfrm>
                <a:off x="2312390" y="10308274"/>
                <a:ext cx="34290" cy="33655"/>
              </a:xfrm>
              <a:custGeom>
                <a:avLst/>
                <a:gdLst/>
                <a:ahLst/>
                <a:cxnLst/>
                <a:rect l="l" t="t" r="r" b="b"/>
                <a:pathLst>
                  <a:path w="34289" h="33654">
                    <a:moveTo>
                      <a:pt x="26168" y="0"/>
                    </a:moveTo>
                    <a:lnTo>
                      <a:pt x="7543" y="0"/>
                    </a:lnTo>
                    <a:lnTo>
                      <a:pt x="0" y="7466"/>
                    </a:lnTo>
                    <a:lnTo>
                      <a:pt x="0" y="25970"/>
                    </a:lnTo>
                    <a:lnTo>
                      <a:pt x="7543" y="33461"/>
                    </a:lnTo>
                    <a:lnTo>
                      <a:pt x="26168" y="33461"/>
                    </a:lnTo>
                    <a:lnTo>
                      <a:pt x="33712" y="25970"/>
                    </a:lnTo>
                    <a:lnTo>
                      <a:pt x="33712" y="16743"/>
                    </a:lnTo>
                    <a:lnTo>
                      <a:pt x="33712" y="7466"/>
                    </a:lnTo>
                    <a:lnTo>
                      <a:pt x="26168" y="0"/>
                    </a:lnTo>
                    <a:close/>
                  </a:path>
                </a:pathLst>
              </a:custGeom>
              <a:solidFill>
                <a:srgbClr val="EB5B23"/>
              </a:solidFill>
            </p:spPr>
            <p:txBody>
              <a:bodyPr wrap="square" lIns="0" tIns="0" rIns="0" bIns="0" rtlCol="0"/>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endParaRPr sz="700" b="1"/>
              </a:p>
            </p:txBody>
          </p:sp>
        </p:grpSp>
        <p:sp>
          <p:nvSpPr>
            <p:cNvPr id="20" name="object 58"/>
            <p:cNvSpPr txBox="1"/>
            <p:nvPr/>
          </p:nvSpPr>
          <p:spPr>
            <a:xfrm>
              <a:off x="8290792" y="10258117"/>
              <a:ext cx="436879" cy="135765"/>
            </a:xfrm>
            <a:prstGeom prst="rect">
              <a:avLst/>
            </a:prstGeom>
          </p:spPr>
          <p:txBody>
            <a:bodyPr vert="horz" wrap="square" lIns="0" tIns="3723"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3723">
                <a:spcBef>
                  <a:spcPts val="29"/>
                </a:spcBef>
              </a:pPr>
              <a:r>
                <a:rPr sz="700" b="1" spc="-6" dirty="0">
                  <a:solidFill>
                    <a:srgbClr val="211F1F"/>
                  </a:solidFill>
                  <a:latin typeface="Calibri"/>
                  <a:cs typeface="Calibri"/>
                </a:rPr>
                <a:t>Écran</a:t>
              </a:r>
              <a:r>
                <a:rPr sz="700" b="1" spc="-4" dirty="0">
                  <a:solidFill>
                    <a:srgbClr val="211F1F"/>
                  </a:solidFill>
                  <a:latin typeface="Calibri"/>
                  <a:cs typeface="Calibri"/>
                </a:rPr>
                <a:t> indoor</a:t>
              </a:r>
              <a:endParaRPr sz="700" b="1" dirty="0">
                <a:latin typeface="Calibri"/>
                <a:cs typeface="Calibri"/>
              </a:endParaRPr>
            </a:p>
          </p:txBody>
        </p:sp>
        <p:sp>
          <p:nvSpPr>
            <p:cNvPr id="21" name="object 59"/>
            <p:cNvSpPr txBox="1"/>
            <p:nvPr/>
          </p:nvSpPr>
          <p:spPr>
            <a:xfrm>
              <a:off x="11750975" y="10260249"/>
              <a:ext cx="635634" cy="135765"/>
            </a:xfrm>
            <a:prstGeom prst="rect">
              <a:avLst/>
            </a:prstGeom>
          </p:spPr>
          <p:txBody>
            <a:bodyPr vert="horz" wrap="square" lIns="0" tIns="3723"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3723">
                <a:spcBef>
                  <a:spcPts val="29"/>
                </a:spcBef>
              </a:pPr>
              <a:r>
                <a:rPr sz="700" b="1" spc="-3" dirty="0">
                  <a:solidFill>
                    <a:srgbClr val="211F1F"/>
                  </a:solidFill>
                  <a:latin typeface="Calibri"/>
                  <a:cs typeface="Calibri"/>
                </a:rPr>
                <a:t>Solutions</a:t>
              </a:r>
              <a:r>
                <a:rPr sz="700" b="1" spc="2" dirty="0">
                  <a:solidFill>
                    <a:srgbClr val="211F1F"/>
                  </a:solidFill>
                  <a:latin typeface="Calibri"/>
                  <a:cs typeface="Calibri"/>
                </a:rPr>
                <a:t> </a:t>
              </a:r>
              <a:r>
                <a:rPr sz="700" b="1" spc="-2" dirty="0">
                  <a:solidFill>
                    <a:srgbClr val="211F1F"/>
                  </a:solidFill>
                  <a:latin typeface="Calibri"/>
                  <a:cs typeface="Calibri"/>
                </a:rPr>
                <a:t>Digitales</a:t>
              </a:r>
              <a:endParaRPr sz="700" b="1" dirty="0">
                <a:latin typeface="Calibri"/>
                <a:cs typeface="Calibri"/>
              </a:endParaRPr>
            </a:p>
          </p:txBody>
        </p:sp>
        <p:grpSp>
          <p:nvGrpSpPr>
            <p:cNvPr id="22" name="object 60"/>
            <p:cNvGrpSpPr/>
            <p:nvPr/>
          </p:nvGrpSpPr>
          <p:grpSpPr>
            <a:xfrm>
              <a:off x="11473137" y="10241155"/>
              <a:ext cx="260496" cy="156294"/>
              <a:chOff x="5746229" y="10241153"/>
              <a:chExt cx="260496" cy="156294"/>
            </a:xfrm>
          </p:grpSpPr>
          <p:sp>
            <p:nvSpPr>
              <p:cNvPr id="29" name="object 61"/>
              <p:cNvSpPr/>
              <p:nvPr/>
            </p:nvSpPr>
            <p:spPr>
              <a:xfrm>
                <a:off x="5746229" y="10313211"/>
                <a:ext cx="34290" cy="33655"/>
              </a:xfrm>
              <a:custGeom>
                <a:avLst/>
                <a:gdLst/>
                <a:ahLst/>
                <a:cxnLst/>
                <a:rect l="l" t="t" r="r" b="b"/>
                <a:pathLst>
                  <a:path w="34289" h="33654">
                    <a:moveTo>
                      <a:pt x="26193" y="0"/>
                    </a:moveTo>
                    <a:lnTo>
                      <a:pt x="7562" y="0"/>
                    </a:lnTo>
                    <a:lnTo>
                      <a:pt x="0" y="7490"/>
                    </a:lnTo>
                    <a:lnTo>
                      <a:pt x="0" y="25994"/>
                    </a:lnTo>
                    <a:lnTo>
                      <a:pt x="7562" y="33486"/>
                    </a:lnTo>
                    <a:lnTo>
                      <a:pt x="26193" y="33486"/>
                    </a:lnTo>
                    <a:lnTo>
                      <a:pt x="33731" y="25994"/>
                    </a:lnTo>
                    <a:lnTo>
                      <a:pt x="33731" y="16743"/>
                    </a:lnTo>
                    <a:lnTo>
                      <a:pt x="33731" y="7490"/>
                    </a:lnTo>
                    <a:lnTo>
                      <a:pt x="26193" y="0"/>
                    </a:lnTo>
                    <a:close/>
                  </a:path>
                </a:pathLst>
              </a:custGeom>
              <a:solidFill>
                <a:srgbClr val="EB5B23"/>
              </a:solidFill>
            </p:spPr>
            <p:txBody>
              <a:bodyPr wrap="square" lIns="0" tIns="0" rIns="0" bIns="0" rtlCol="0"/>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endParaRPr sz="700" b="1"/>
              </a:p>
            </p:txBody>
          </p:sp>
          <p:pic>
            <p:nvPicPr>
              <p:cNvPr id="30" name="object 62"/>
              <p:cNvPicPr/>
              <p:nvPr/>
            </p:nvPicPr>
            <p:blipFill>
              <a:blip r:embed="rId6" cstate="print"/>
              <a:stretch>
                <a:fillRect/>
              </a:stretch>
            </p:blipFill>
            <p:spPr>
              <a:xfrm>
                <a:off x="5815857" y="10241153"/>
                <a:ext cx="190868" cy="156294"/>
              </a:xfrm>
              <a:prstGeom prst="rect">
                <a:avLst/>
              </a:prstGeom>
            </p:spPr>
          </p:pic>
        </p:grpSp>
        <p:sp>
          <p:nvSpPr>
            <p:cNvPr id="23" name="object 63"/>
            <p:cNvSpPr/>
            <p:nvPr/>
          </p:nvSpPr>
          <p:spPr>
            <a:xfrm>
              <a:off x="12430156" y="10313212"/>
              <a:ext cx="34290" cy="33655"/>
            </a:xfrm>
            <a:custGeom>
              <a:avLst/>
              <a:gdLst/>
              <a:ahLst/>
              <a:cxnLst/>
              <a:rect l="l" t="t" r="r" b="b"/>
              <a:pathLst>
                <a:path w="34290" h="33654">
                  <a:moveTo>
                    <a:pt x="26161" y="0"/>
                  </a:moveTo>
                  <a:lnTo>
                    <a:pt x="7492" y="0"/>
                  </a:lnTo>
                  <a:lnTo>
                    <a:pt x="0" y="7490"/>
                  </a:lnTo>
                  <a:lnTo>
                    <a:pt x="0" y="25994"/>
                  </a:lnTo>
                  <a:lnTo>
                    <a:pt x="7492" y="33486"/>
                  </a:lnTo>
                  <a:lnTo>
                    <a:pt x="26161" y="33486"/>
                  </a:lnTo>
                  <a:lnTo>
                    <a:pt x="33718" y="25994"/>
                  </a:lnTo>
                  <a:lnTo>
                    <a:pt x="33718" y="16743"/>
                  </a:lnTo>
                  <a:lnTo>
                    <a:pt x="33718" y="7490"/>
                  </a:lnTo>
                  <a:lnTo>
                    <a:pt x="26161" y="0"/>
                  </a:lnTo>
                  <a:close/>
                </a:path>
              </a:pathLst>
            </a:custGeom>
            <a:solidFill>
              <a:srgbClr val="EB5B23"/>
            </a:solidFill>
          </p:spPr>
          <p:txBody>
            <a:bodyPr wrap="square" lIns="0" tIns="0" rIns="0" bIns="0" rtlCol="0"/>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endParaRPr sz="700" b="1"/>
            </a:p>
          </p:txBody>
        </p:sp>
        <p:sp>
          <p:nvSpPr>
            <p:cNvPr id="26" name="object 64"/>
            <p:cNvSpPr txBox="1"/>
            <p:nvPr/>
          </p:nvSpPr>
          <p:spPr>
            <a:xfrm>
              <a:off x="12632215" y="10260249"/>
              <a:ext cx="484505" cy="135765"/>
            </a:xfrm>
            <a:prstGeom prst="rect">
              <a:avLst/>
            </a:prstGeom>
          </p:spPr>
          <p:txBody>
            <a:bodyPr vert="horz" wrap="square" lIns="0" tIns="3723"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3723">
                <a:spcBef>
                  <a:spcPts val="29"/>
                </a:spcBef>
              </a:pPr>
              <a:r>
                <a:rPr sz="700" b="1" spc="-2" dirty="0">
                  <a:solidFill>
                    <a:srgbClr val="211F1F"/>
                  </a:solidFill>
                  <a:latin typeface="Calibri"/>
                  <a:cs typeface="Calibri"/>
                </a:rPr>
                <a:t>Évènementiel</a:t>
              </a:r>
              <a:endParaRPr sz="700" b="1">
                <a:latin typeface="Calibri"/>
                <a:cs typeface="Calibri"/>
              </a:endParaRPr>
            </a:p>
          </p:txBody>
        </p:sp>
        <p:pic>
          <p:nvPicPr>
            <p:cNvPr id="28" name="object 65"/>
            <p:cNvPicPr/>
            <p:nvPr/>
          </p:nvPicPr>
          <p:blipFill>
            <a:blip r:embed="rId7" cstate="print"/>
            <a:stretch>
              <a:fillRect/>
            </a:stretch>
          </p:blipFill>
          <p:spPr>
            <a:xfrm>
              <a:off x="12495037" y="10219374"/>
              <a:ext cx="165242" cy="157460"/>
            </a:xfrm>
            <a:prstGeom prst="rect">
              <a:avLst/>
            </a:prstGeom>
          </p:spPr>
        </p:pic>
      </p:grpSp>
      <p:sp>
        <p:nvSpPr>
          <p:cNvPr id="35" name="ZoneTexte 71"/>
          <p:cNvSpPr txBox="1"/>
          <p:nvPr/>
        </p:nvSpPr>
        <p:spPr>
          <a:xfrm>
            <a:off x="2433791" y="225591"/>
            <a:ext cx="4072609" cy="707886"/>
          </a:xfrm>
          <a:prstGeom prst="rect">
            <a:avLst/>
          </a:prstGeom>
          <a:noFill/>
          <a:ln>
            <a:noFill/>
          </a:ln>
        </p:spPr>
        <p:txBody>
          <a:bodyPr wrap="square"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algn="r"/>
            <a:r>
              <a:rPr lang="fr-FR" sz="2000" b="1" dirty="0">
                <a:gradFill>
                  <a:gsLst>
                    <a:gs pos="53000">
                      <a:srgbClr val="E84E0E"/>
                    </a:gs>
                    <a:gs pos="100000">
                      <a:srgbClr val="FFC000"/>
                    </a:gs>
                  </a:gsLst>
                  <a:lin ang="0" scaled="0"/>
                </a:gradFill>
                <a:latin typeface="Metropolis Black" panose="00000A00000000000000" pitchFamily="50" charset="0"/>
              </a:rPr>
              <a:t>LES SOLUTIONS DIGITALES POUR LE SECTEUR AGRICOLE</a:t>
            </a:r>
          </a:p>
        </p:txBody>
      </p:sp>
      <p:sp>
        <p:nvSpPr>
          <p:cNvPr id="36" name="ZoneTexte 71"/>
          <p:cNvSpPr txBox="1"/>
          <p:nvPr/>
        </p:nvSpPr>
        <p:spPr>
          <a:xfrm>
            <a:off x="390801" y="1744785"/>
            <a:ext cx="2865298" cy="738664"/>
          </a:xfrm>
          <a:prstGeom prst="rect">
            <a:avLst/>
          </a:prstGeom>
          <a:noFill/>
          <a:ln>
            <a:noFill/>
          </a:ln>
        </p:spPr>
        <p:txBody>
          <a:bodyPr wrap="square"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r>
              <a:rPr lang="fr-FR" sz="1400" b="1" dirty="0">
                <a:latin typeface="Metropolis Black" panose="00000A00000000000000" pitchFamily="50" charset="0"/>
              </a:rPr>
              <a:t>NOTRE SOLUTION </a:t>
            </a:r>
          </a:p>
          <a:p>
            <a:r>
              <a:rPr lang="fr-FR" sz="1400" b="1" dirty="0">
                <a:solidFill>
                  <a:schemeClr val="accent6">
                    <a:lumMod val="75000"/>
                  </a:schemeClr>
                </a:solidFill>
                <a:latin typeface="Metropolis Black" panose="00000A00000000000000" pitchFamily="50" charset="0"/>
              </a:rPr>
              <a:t>« PLACE DE MARCHE » </a:t>
            </a:r>
            <a:r>
              <a:rPr lang="fr-FR" sz="1400" b="1" dirty="0">
                <a:latin typeface="Metropolis Black" panose="00000A00000000000000" pitchFamily="50" charset="0"/>
              </a:rPr>
              <a:t>AGRIMARKET</a:t>
            </a:r>
          </a:p>
        </p:txBody>
      </p:sp>
      <p:pic>
        <p:nvPicPr>
          <p:cNvPr id="37" name="Image 36"/>
          <p:cNvPicPr>
            <a:picLocks noChangeAspect="1"/>
          </p:cNvPicPr>
          <p:nvPr/>
        </p:nvPicPr>
        <p:blipFill rotWithShape="1">
          <a:blip r:embed="rId8">
            <a:extLst>
              <a:ext uri="{28A0092B-C50C-407E-A947-70E740481C1C}">
                <a14:useLocalDpi xmlns:a14="http://schemas.microsoft.com/office/drawing/2010/main" val="0"/>
              </a:ext>
            </a:extLst>
          </a:blip>
          <a:srcRect t="14852"/>
          <a:stretch/>
        </p:blipFill>
        <p:spPr>
          <a:xfrm>
            <a:off x="6021747" y="7969452"/>
            <a:ext cx="354339" cy="1305773"/>
          </a:xfrm>
          <a:prstGeom prst="rect">
            <a:avLst/>
          </a:prstGeom>
        </p:spPr>
      </p:pic>
    </p:spTree>
    <p:extLst>
      <p:ext uri="{BB962C8B-B14F-4D97-AF65-F5344CB8AC3E}">
        <p14:creationId xmlns:p14="http://schemas.microsoft.com/office/powerpoint/2010/main" val="1569213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60" y="5800599"/>
            <a:ext cx="6858000" cy="2605228"/>
          </a:xfrm>
          <a:prstGeom prst="rect">
            <a:avLst/>
          </a:prstGeom>
        </p:spPr>
      </p:pic>
      <p:grpSp>
        <p:nvGrpSpPr>
          <p:cNvPr id="14" name="Groupe 13"/>
          <p:cNvGrpSpPr/>
          <p:nvPr/>
        </p:nvGrpSpPr>
        <p:grpSpPr>
          <a:xfrm>
            <a:off x="-8693" y="1"/>
            <a:ext cx="6476724" cy="9635849"/>
            <a:chOff x="-8693" y="1"/>
            <a:chExt cx="6476724" cy="9635849"/>
          </a:xfrm>
        </p:grpSpPr>
        <p:pic>
          <p:nvPicPr>
            <p:cNvPr id="15" name="Imag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3" y="1"/>
              <a:ext cx="2319334" cy="1655222"/>
            </a:xfrm>
            <a:prstGeom prst="rect">
              <a:avLst/>
            </a:prstGeom>
          </p:spPr>
        </p:pic>
        <p:grpSp>
          <p:nvGrpSpPr>
            <p:cNvPr id="16" name="Groupe 15"/>
            <p:cNvGrpSpPr/>
            <p:nvPr/>
          </p:nvGrpSpPr>
          <p:grpSpPr>
            <a:xfrm>
              <a:off x="579531" y="9466797"/>
              <a:ext cx="5523352" cy="169053"/>
              <a:chOff x="8039296" y="10219374"/>
              <a:chExt cx="5077424" cy="205879"/>
            </a:xfrm>
          </p:grpSpPr>
          <p:pic>
            <p:nvPicPr>
              <p:cNvPr id="18" name="object 47"/>
              <p:cNvPicPr/>
              <p:nvPr/>
            </p:nvPicPr>
            <p:blipFill>
              <a:blip r:embed="rId4" cstate="print"/>
              <a:stretch>
                <a:fillRect/>
              </a:stretch>
            </p:blipFill>
            <p:spPr>
              <a:xfrm>
                <a:off x="8802338" y="10243480"/>
                <a:ext cx="227234" cy="140970"/>
              </a:xfrm>
              <a:prstGeom prst="rect">
                <a:avLst/>
              </a:prstGeom>
            </p:spPr>
          </p:pic>
          <p:sp>
            <p:nvSpPr>
              <p:cNvPr id="19" name="object 48"/>
              <p:cNvSpPr txBox="1"/>
              <p:nvPr/>
            </p:nvSpPr>
            <p:spPr>
              <a:xfrm>
                <a:off x="9041687" y="10263723"/>
                <a:ext cx="550545" cy="135765"/>
              </a:xfrm>
              <a:prstGeom prst="rect">
                <a:avLst/>
              </a:prstGeom>
            </p:spPr>
            <p:txBody>
              <a:bodyPr vert="horz" wrap="square" lIns="0" tIns="3723"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3723">
                  <a:spcBef>
                    <a:spcPts val="29"/>
                  </a:spcBef>
                </a:pPr>
                <a:r>
                  <a:rPr sz="700" b="1" spc="-3" dirty="0">
                    <a:solidFill>
                      <a:srgbClr val="211F1F"/>
                    </a:solidFill>
                    <a:latin typeface="Calibri"/>
                    <a:cs typeface="Calibri"/>
                  </a:rPr>
                  <a:t>Kiosques urbain</a:t>
                </a:r>
                <a:endParaRPr sz="700" b="1">
                  <a:latin typeface="Calibri"/>
                  <a:cs typeface="Calibri"/>
                </a:endParaRPr>
              </a:p>
            </p:txBody>
          </p:sp>
          <p:grpSp>
            <p:nvGrpSpPr>
              <p:cNvPr id="20" name="object 49"/>
              <p:cNvGrpSpPr/>
              <p:nvPr/>
            </p:nvGrpSpPr>
            <p:grpSpPr>
              <a:xfrm>
                <a:off x="9743852" y="10270363"/>
                <a:ext cx="237183" cy="154890"/>
                <a:chOff x="4016946" y="10270363"/>
                <a:chExt cx="237183" cy="154890"/>
              </a:xfrm>
            </p:grpSpPr>
            <p:pic>
              <p:nvPicPr>
                <p:cNvPr id="39" name="object 50"/>
                <p:cNvPicPr/>
                <p:nvPr/>
              </p:nvPicPr>
              <p:blipFill>
                <a:blip r:embed="rId5" cstate="print"/>
                <a:stretch>
                  <a:fillRect/>
                </a:stretch>
              </p:blipFill>
              <p:spPr>
                <a:xfrm>
                  <a:off x="4091184" y="10270363"/>
                  <a:ext cx="162945" cy="154890"/>
                </a:xfrm>
                <a:prstGeom prst="rect">
                  <a:avLst/>
                </a:prstGeom>
              </p:spPr>
            </p:pic>
            <p:sp>
              <p:nvSpPr>
                <p:cNvPr id="41" name="object 51"/>
                <p:cNvSpPr/>
                <p:nvPr/>
              </p:nvSpPr>
              <p:spPr>
                <a:xfrm>
                  <a:off x="4016946" y="10313210"/>
                  <a:ext cx="34290" cy="33655"/>
                </a:xfrm>
                <a:custGeom>
                  <a:avLst/>
                  <a:gdLst/>
                  <a:ahLst/>
                  <a:cxnLst/>
                  <a:rect l="l" t="t" r="r" b="b"/>
                  <a:pathLst>
                    <a:path w="34289" h="33654">
                      <a:moveTo>
                        <a:pt x="26168" y="0"/>
                      </a:moveTo>
                      <a:lnTo>
                        <a:pt x="7537" y="0"/>
                      </a:lnTo>
                      <a:lnTo>
                        <a:pt x="0" y="7490"/>
                      </a:lnTo>
                      <a:lnTo>
                        <a:pt x="0" y="25994"/>
                      </a:lnTo>
                      <a:lnTo>
                        <a:pt x="7537" y="33486"/>
                      </a:lnTo>
                      <a:lnTo>
                        <a:pt x="26168" y="33486"/>
                      </a:lnTo>
                      <a:lnTo>
                        <a:pt x="33731" y="25994"/>
                      </a:lnTo>
                      <a:lnTo>
                        <a:pt x="33731" y="16743"/>
                      </a:lnTo>
                      <a:lnTo>
                        <a:pt x="33731" y="7490"/>
                      </a:lnTo>
                      <a:lnTo>
                        <a:pt x="26168" y="0"/>
                      </a:lnTo>
                      <a:close/>
                    </a:path>
                  </a:pathLst>
                </a:custGeom>
                <a:solidFill>
                  <a:srgbClr val="EB5B23"/>
                </a:solidFill>
              </p:spPr>
              <p:txBody>
                <a:bodyPr wrap="square" lIns="0" tIns="0" rIns="0" bIns="0" rtlCol="0"/>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endParaRPr sz="700" b="1"/>
                </a:p>
              </p:txBody>
            </p:sp>
          </p:grpSp>
          <p:sp>
            <p:nvSpPr>
              <p:cNvPr id="21" name="object 52"/>
              <p:cNvSpPr txBox="1"/>
              <p:nvPr/>
            </p:nvSpPr>
            <p:spPr>
              <a:xfrm>
                <a:off x="10008917" y="10274189"/>
                <a:ext cx="490854" cy="135765"/>
              </a:xfrm>
              <a:prstGeom prst="rect">
                <a:avLst/>
              </a:prstGeom>
            </p:spPr>
            <p:txBody>
              <a:bodyPr vert="horz" wrap="square" lIns="0" tIns="3723"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3723">
                  <a:spcBef>
                    <a:spcPts val="29"/>
                  </a:spcBef>
                </a:pPr>
                <a:r>
                  <a:rPr sz="700" b="1" spc="-6" dirty="0">
                    <a:solidFill>
                      <a:srgbClr val="211F1F"/>
                    </a:solidFill>
                    <a:latin typeface="Calibri"/>
                    <a:cs typeface="Calibri"/>
                  </a:rPr>
                  <a:t>Écran</a:t>
                </a:r>
                <a:r>
                  <a:rPr sz="700" b="1" spc="-3" dirty="0">
                    <a:solidFill>
                      <a:srgbClr val="211F1F"/>
                    </a:solidFill>
                    <a:latin typeface="Calibri"/>
                    <a:cs typeface="Calibri"/>
                  </a:rPr>
                  <a:t> </a:t>
                </a:r>
                <a:r>
                  <a:rPr sz="700" b="1" spc="-7" dirty="0">
                    <a:solidFill>
                      <a:srgbClr val="211F1F"/>
                    </a:solidFill>
                    <a:latin typeface="Calibri"/>
                    <a:cs typeface="Calibri"/>
                  </a:rPr>
                  <a:t>Outdoor</a:t>
                </a:r>
                <a:endParaRPr sz="700" b="1">
                  <a:latin typeface="Calibri"/>
                  <a:cs typeface="Calibri"/>
                </a:endParaRPr>
              </a:p>
            </p:txBody>
          </p:sp>
          <p:sp>
            <p:nvSpPr>
              <p:cNvPr id="23" name="object 53"/>
              <p:cNvSpPr txBox="1"/>
              <p:nvPr/>
            </p:nvSpPr>
            <p:spPr>
              <a:xfrm>
                <a:off x="10909648" y="10260249"/>
                <a:ext cx="440056" cy="135765"/>
              </a:xfrm>
              <a:prstGeom prst="rect">
                <a:avLst/>
              </a:prstGeom>
            </p:spPr>
            <p:txBody>
              <a:bodyPr vert="horz" wrap="square" lIns="0" tIns="3723"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3723">
                  <a:spcBef>
                    <a:spcPts val="29"/>
                  </a:spcBef>
                </a:pPr>
                <a:r>
                  <a:rPr sz="700" b="1" spc="-4" dirty="0">
                    <a:solidFill>
                      <a:srgbClr val="211F1F"/>
                    </a:solidFill>
                    <a:latin typeface="Calibri"/>
                    <a:cs typeface="Calibri"/>
                  </a:rPr>
                  <a:t>Cars </a:t>
                </a:r>
                <a:r>
                  <a:rPr sz="700" b="1" spc="-3" dirty="0">
                    <a:solidFill>
                      <a:srgbClr val="211F1F"/>
                    </a:solidFill>
                    <a:latin typeface="Calibri"/>
                    <a:cs typeface="Calibri"/>
                  </a:rPr>
                  <a:t>podium</a:t>
                </a:r>
                <a:endParaRPr sz="700" b="1">
                  <a:latin typeface="Calibri"/>
                  <a:cs typeface="Calibri"/>
                </a:endParaRPr>
              </a:p>
            </p:txBody>
          </p:sp>
          <p:sp>
            <p:nvSpPr>
              <p:cNvPr id="26" name="object 54"/>
              <p:cNvSpPr/>
              <p:nvPr/>
            </p:nvSpPr>
            <p:spPr>
              <a:xfrm>
                <a:off x="10633322" y="10284168"/>
                <a:ext cx="248920" cy="102870"/>
              </a:xfrm>
              <a:custGeom>
                <a:avLst/>
                <a:gdLst/>
                <a:ahLst/>
                <a:cxnLst/>
                <a:rect l="l" t="t" r="r" b="b"/>
                <a:pathLst>
                  <a:path w="248920" h="102870">
                    <a:moveTo>
                      <a:pt x="33731" y="36537"/>
                    </a:moveTo>
                    <a:lnTo>
                      <a:pt x="26162" y="29044"/>
                    </a:lnTo>
                    <a:lnTo>
                      <a:pt x="7543" y="29044"/>
                    </a:lnTo>
                    <a:lnTo>
                      <a:pt x="0" y="36537"/>
                    </a:lnTo>
                    <a:lnTo>
                      <a:pt x="0" y="55041"/>
                    </a:lnTo>
                    <a:lnTo>
                      <a:pt x="7543" y="62534"/>
                    </a:lnTo>
                    <a:lnTo>
                      <a:pt x="26162" y="62534"/>
                    </a:lnTo>
                    <a:lnTo>
                      <a:pt x="33731" y="55041"/>
                    </a:lnTo>
                    <a:lnTo>
                      <a:pt x="33731" y="45796"/>
                    </a:lnTo>
                    <a:lnTo>
                      <a:pt x="33731" y="36537"/>
                    </a:lnTo>
                    <a:close/>
                  </a:path>
                  <a:path w="248920" h="102870">
                    <a:moveTo>
                      <a:pt x="141884" y="75057"/>
                    </a:moveTo>
                    <a:lnTo>
                      <a:pt x="141859" y="72859"/>
                    </a:lnTo>
                    <a:lnTo>
                      <a:pt x="141859" y="70573"/>
                    </a:lnTo>
                    <a:lnTo>
                      <a:pt x="140169" y="69532"/>
                    </a:lnTo>
                    <a:lnTo>
                      <a:pt x="133743" y="69723"/>
                    </a:lnTo>
                    <a:lnTo>
                      <a:pt x="132410" y="70815"/>
                    </a:lnTo>
                    <a:lnTo>
                      <a:pt x="132600" y="75209"/>
                    </a:lnTo>
                    <a:lnTo>
                      <a:pt x="133997" y="76149"/>
                    </a:lnTo>
                    <a:lnTo>
                      <a:pt x="137020" y="76149"/>
                    </a:lnTo>
                    <a:lnTo>
                      <a:pt x="140246" y="76174"/>
                    </a:lnTo>
                    <a:lnTo>
                      <a:pt x="141884" y="75057"/>
                    </a:lnTo>
                    <a:close/>
                  </a:path>
                  <a:path w="248920" h="102870">
                    <a:moveTo>
                      <a:pt x="248856" y="50850"/>
                    </a:moveTo>
                    <a:lnTo>
                      <a:pt x="245440" y="48641"/>
                    </a:lnTo>
                    <a:lnTo>
                      <a:pt x="242392" y="46774"/>
                    </a:lnTo>
                    <a:lnTo>
                      <a:pt x="242392" y="55067"/>
                    </a:lnTo>
                    <a:lnTo>
                      <a:pt x="242366" y="61671"/>
                    </a:lnTo>
                    <a:lnTo>
                      <a:pt x="241719" y="65481"/>
                    </a:lnTo>
                    <a:lnTo>
                      <a:pt x="235292" y="65481"/>
                    </a:lnTo>
                    <a:lnTo>
                      <a:pt x="235292" y="61671"/>
                    </a:lnTo>
                    <a:lnTo>
                      <a:pt x="242366" y="61671"/>
                    </a:lnTo>
                    <a:lnTo>
                      <a:pt x="242366" y="55067"/>
                    </a:lnTo>
                    <a:lnTo>
                      <a:pt x="237972" y="55067"/>
                    </a:lnTo>
                    <a:lnTo>
                      <a:pt x="227774" y="54914"/>
                    </a:lnTo>
                    <a:lnTo>
                      <a:pt x="228396" y="54940"/>
                    </a:lnTo>
                    <a:lnTo>
                      <a:pt x="228523" y="70993"/>
                    </a:lnTo>
                    <a:lnTo>
                      <a:pt x="229666" y="72161"/>
                    </a:lnTo>
                    <a:lnTo>
                      <a:pt x="235813" y="72212"/>
                    </a:lnTo>
                    <a:lnTo>
                      <a:pt x="241820" y="72212"/>
                    </a:lnTo>
                    <a:lnTo>
                      <a:pt x="241820" y="81876"/>
                    </a:lnTo>
                    <a:lnTo>
                      <a:pt x="237299" y="81876"/>
                    </a:lnTo>
                    <a:lnTo>
                      <a:pt x="232841" y="81953"/>
                    </a:lnTo>
                    <a:lnTo>
                      <a:pt x="227850" y="81788"/>
                    </a:lnTo>
                    <a:lnTo>
                      <a:pt x="227203" y="80594"/>
                    </a:lnTo>
                    <a:lnTo>
                      <a:pt x="226936" y="79844"/>
                    </a:lnTo>
                    <a:lnTo>
                      <a:pt x="223583" y="74663"/>
                    </a:lnTo>
                    <a:lnTo>
                      <a:pt x="222465" y="72936"/>
                    </a:lnTo>
                    <a:lnTo>
                      <a:pt x="221221" y="72199"/>
                    </a:lnTo>
                    <a:lnTo>
                      <a:pt x="221221" y="85039"/>
                    </a:lnTo>
                    <a:lnTo>
                      <a:pt x="221107" y="91059"/>
                    </a:lnTo>
                    <a:lnTo>
                      <a:pt x="216293" y="95770"/>
                    </a:lnTo>
                    <a:lnTo>
                      <a:pt x="204711" y="95745"/>
                    </a:lnTo>
                    <a:lnTo>
                      <a:pt x="200113" y="91059"/>
                    </a:lnTo>
                    <a:lnTo>
                      <a:pt x="200063" y="88506"/>
                    </a:lnTo>
                    <a:lnTo>
                      <a:pt x="200101" y="82105"/>
                    </a:lnTo>
                    <a:lnTo>
                      <a:pt x="200139" y="79273"/>
                    </a:lnTo>
                    <a:lnTo>
                      <a:pt x="204838" y="74663"/>
                    </a:lnTo>
                    <a:lnTo>
                      <a:pt x="216496" y="74739"/>
                    </a:lnTo>
                    <a:lnTo>
                      <a:pt x="221183" y="79476"/>
                    </a:lnTo>
                    <a:lnTo>
                      <a:pt x="221221" y="85039"/>
                    </a:lnTo>
                    <a:lnTo>
                      <a:pt x="221221" y="72199"/>
                    </a:lnTo>
                    <a:lnTo>
                      <a:pt x="215798" y="68948"/>
                    </a:lnTo>
                    <a:lnTo>
                      <a:pt x="208153" y="68300"/>
                    </a:lnTo>
                    <a:lnTo>
                      <a:pt x="200710" y="71412"/>
                    </a:lnTo>
                    <a:lnTo>
                      <a:pt x="198386" y="73126"/>
                    </a:lnTo>
                    <a:lnTo>
                      <a:pt x="196469" y="75679"/>
                    </a:lnTo>
                    <a:lnTo>
                      <a:pt x="192951" y="81978"/>
                    </a:lnTo>
                    <a:lnTo>
                      <a:pt x="193205" y="82105"/>
                    </a:lnTo>
                    <a:lnTo>
                      <a:pt x="191211" y="81953"/>
                    </a:lnTo>
                    <a:lnTo>
                      <a:pt x="190550" y="81902"/>
                    </a:lnTo>
                    <a:lnTo>
                      <a:pt x="188556" y="81762"/>
                    </a:lnTo>
                    <a:lnTo>
                      <a:pt x="188468" y="80962"/>
                    </a:lnTo>
                    <a:lnTo>
                      <a:pt x="188379" y="80594"/>
                    </a:lnTo>
                    <a:lnTo>
                      <a:pt x="188264" y="76149"/>
                    </a:lnTo>
                    <a:lnTo>
                      <a:pt x="188252" y="69659"/>
                    </a:lnTo>
                    <a:lnTo>
                      <a:pt x="188252" y="63728"/>
                    </a:lnTo>
                    <a:lnTo>
                      <a:pt x="188252" y="57429"/>
                    </a:lnTo>
                    <a:lnTo>
                      <a:pt x="188277" y="14859"/>
                    </a:lnTo>
                    <a:lnTo>
                      <a:pt x="188912" y="14287"/>
                    </a:lnTo>
                    <a:lnTo>
                      <a:pt x="190944" y="14389"/>
                    </a:lnTo>
                    <a:lnTo>
                      <a:pt x="193802" y="14566"/>
                    </a:lnTo>
                    <a:lnTo>
                      <a:pt x="196646" y="14566"/>
                    </a:lnTo>
                    <a:lnTo>
                      <a:pt x="201409" y="14287"/>
                    </a:lnTo>
                    <a:lnTo>
                      <a:pt x="201752" y="14859"/>
                    </a:lnTo>
                    <a:lnTo>
                      <a:pt x="201828" y="47574"/>
                    </a:lnTo>
                    <a:lnTo>
                      <a:pt x="202844" y="48641"/>
                    </a:lnTo>
                    <a:lnTo>
                      <a:pt x="208076" y="48653"/>
                    </a:lnTo>
                    <a:lnTo>
                      <a:pt x="214884" y="48666"/>
                    </a:lnTo>
                    <a:lnTo>
                      <a:pt x="218833" y="48666"/>
                    </a:lnTo>
                    <a:lnTo>
                      <a:pt x="233705" y="48666"/>
                    </a:lnTo>
                    <a:lnTo>
                      <a:pt x="240474" y="52311"/>
                    </a:lnTo>
                    <a:lnTo>
                      <a:pt x="242392" y="55067"/>
                    </a:lnTo>
                    <a:lnTo>
                      <a:pt x="242392" y="46774"/>
                    </a:lnTo>
                    <a:lnTo>
                      <a:pt x="232956" y="26695"/>
                    </a:lnTo>
                    <a:lnTo>
                      <a:pt x="229984" y="14287"/>
                    </a:lnTo>
                    <a:lnTo>
                      <a:pt x="229857" y="13766"/>
                    </a:lnTo>
                    <a:lnTo>
                      <a:pt x="229857" y="41897"/>
                    </a:lnTo>
                    <a:lnTo>
                      <a:pt x="208648" y="41897"/>
                    </a:lnTo>
                    <a:lnTo>
                      <a:pt x="208648" y="14541"/>
                    </a:lnTo>
                    <a:lnTo>
                      <a:pt x="212001" y="14541"/>
                    </a:lnTo>
                    <a:lnTo>
                      <a:pt x="215252" y="14287"/>
                    </a:lnTo>
                    <a:lnTo>
                      <a:pt x="218452" y="14617"/>
                    </a:lnTo>
                    <a:lnTo>
                      <a:pt x="221284" y="14859"/>
                    </a:lnTo>
                    <a:lnTo>
                      <a:pt x="223583" y="16548"/>
                    </a:lnTo>
                    <a:lnTo>
                      <a:pt x="226352" y="26987"/>
                    </a:lnTo>
                    <a:lnTo>
                      <a:pt x="227977" y="34112"/>
                    </a:lnTo>
                    <a:lnTo>
                      <a:pt x="229857" y="41897"/>
                    </a:lnTo>
                    <a:lnTo>
                      <a:pt x="229857" y="13766"/>
                    </a:lnTo>
                    <a:lnTo>
                      <a:pt x="229387" y="11811"/>
                    </a:lnTo>
                    <a:lnTo>
                      <a:pt x="224599" y="8039"/>
                    </a:lnTo>
                    <a:lnTo>
                      <a:pt x="199301" y="7937"/>
                    </a:lnTo>
                    <a:lnTo>
                      <a:pt x="188963" y="8039"/>
                    </a:lnTo>
                    <a:lnTo>
                      <a:pt x="187972" y="7543"/>
                    </a:lnTo>
                    <a:lnTo>
                      <a:pt x="188112" y="6400"/>
                    </a:lnTo>
                    <a:lnTo>
                      <a:pt x="188315" y="4940"/>
                    </a:lnTo>
                    <a:lnTo>
                      <a:pt x="188252" y="4165"/>
                    </a:lnTo>
                    <a:lnTo>
                      <a:pt x="188112" y="990"/>
                    </a:lnTo>
                    <a:lnTo>
                      <a:pt x="187198" y="101"/>
                    </a:lnTo>
                    <a:lnTo>
                      <a:pt x="182257" y="0"/>
                    </a:lnTo>
                    <a:lnTo>
                      <a:pt x="182257" y="63779"/>
                    </a:lnTo>
                    <a:lnTo>
                      <a:pt x="181444" y="69481"/>
                    </a:lnTo>
                    <a:lnTo>
                      <a:pt x="180454" y="69532"/>
                    </a:lnTo>
                    <a:lnTo>
                      <a:pt x="179387" y="69634"/>
                    </a:lnTo>
                    <a:lnTo>
                      <a:pt x="152768" y="69634"/>
                    </a:lnTo>
                    <a:lnTo>
                      <a:pt x="151930" y="69659"/>
                    </a:lnTo>
                    <a:lnTo>
                      <a:pt x="151079" y="69634"/>
                    </a:lnTo>
                    <a:lnTo>
                      <a:pt x="148323" y="69850"/>
                    </a:lnTo>
                    <a:lnTo>
                      <a:pt x="147091" y="70840"/>
                    </a:lnTo>
                    <a:lnTo>
                      <a:pt x="147091" y="74980"/>
                    </a:lnTo>
                    <a:lnTo>
                      <a:pt x="148399" y="75984"/>
                    </a:lnTo>
                    <a:lnTo>
                      <a:pt x="151498" y="76200"/>
                    </a:lnTo>
                    <a:lnTo>
                      <a:pt x="152590" y="76149"/>
                    </a:lnTo>
                    <a:lnTo>
                      <a:pt x="181762" y="76149"/>
                    </a:lnTo>
                    <a:lnTo>
                      <a:pt x="181686" y="80314"/>
                    </a:lnTo>
                    <a:lnTo>
                      <a:pt x="181571" y="81762"/>
                    </a:lnTo>
                    <a:lnTo>
                      <a:pt x="179806" y="81902"/>
                    </a:lnTo>
                    <a:lnTo>
                      <a:pt x="152412" y="81902"/>
                    </a:lnTo>
                    <a:lnTo>
                      <a:pt x="123875" y="81953"/>
                    </a:lnTo>
                    <a:lnTo>
                      <a:pt x="123151" y="81318"/>
                    </a:lnTo>
                    <a:lnTo>
                      <a:pt x="120891" y="74663"/>
                    </a:lnTo>
                    <a:lnTo>
                      <a:pt x="120256" y="72758"/>
                    </a:lnTo>
                    <a:lnTo>
                      <a:pt x="116967" y="70472"/>
                    </a:lnTo>
                    <a:lnTo>
                      <a:pt x="116967" y="90982"/>
                    </a:lnTo>
                    <a:lnTo>
                      <a:pt x="112331" y="95719"/>
                    </a:lnTo>
                    <a:lnTo>
                      <a:pt x="100698" y="95796"/>
                    </a:lnTo>
                    <a:lnTo>
                      <a:pt x="95859" y="90982"/>
                    </a:lnTo>
                    <a:lnTo>
                      <a:pt x="95783" y="88430"/>
                    </a:lnTo>
                    <a:lnTo>
                      <a:pt x="95846" y="82283"/>
                    </a:lnTo>
                    <a:lnTo>
                      <a:pt x="95872" y="79476"/>
                    </a:lnTo>
                    <a:lnTo>
                      <a:pt x="100634" y="74739"/>
                    </a:lnTo>
                    <a:lnTo>
                      <a:pt x="112191" y="74701"/>
                    </a:lnTo>
                    <a:lnTo>
                      <a:pt x="116878" y="79273"/>
                    </a:lnTo>
                    <a:lnTo>
                      <a:pt x="116967" y="90982"/>
                    </a:lnTo>
                    <a:lnTo>
                      <a:pt x="116967" y="70472"/>
                    </a:lnTo>
                    <a:lnTo>
                      <a:pt x="113919" y="68338"/>
                    </a:lnTo>
                    <a:lnTo>
                      <a:pt x="99491" y="68110"/>
                    </a:lnTo>
                    <a:lnTo>
                      <a:pt x="92887" y="72313"/>
                    </a:lnTo>
                    <a:lnTo>
                      <a:pt x="89687" y="81457"/>
                    </a:lnTo>
                    <a:lnTo>
                      <a:pt x="88519" y="82283"/>
                    </a:lnTo>
                    <a:lnTo>
                      <a:pt x="85852" y="81902"/>
                    </a:lnTo>
                    <a:lnTo>
                      <a:pt x="84785" y="81762"/>
                    </a:lnTo>
                    <a:lnTo>
                      <a:pt x="83413" y="81902"/>
                    </a:lnTo>
                    <a:lnTo>
                      <a:pt x="81610" y="81902"/>
                    </a:lnTo>
                    <a:lnTo>
                      <a:pt x="81483" y="64198"/>
                    </a:lnTo>
                    <a:lnTo>
                      <a:pt x="82245" y="63728"/>
                    </a:lnTo>
                    <a:lnTo>
                      <a:pt x="84162" y="63754"/>
                    </a:lnTo>
                    <a:lnTo>
                      <a:pt x="94627" y="63779"/>
                    </a:lnTo>
                    <a:lnTo>
                      <a:pt x="182257" y="63779"/>
                    </a:lnTo>
                    <a:lnTo>
                      <a:pt x="182257" y="0"/>
                    </a:lnTo>
                    <a:lnTo>
                      <a:pt x="181787" y="12"/>
                    </a:lnTo>
                    <a:lnTo>
                      <a:pt x="181787" y="7048"/>
                    </a:lnTo>
                    <a:lnTo>
                      <a:pt x="181787" y="56883"/>
                    </a:lnTo>
                    <a:lnTo>
                      <a:pt x="181076" y="57429"/>
                    </a:lnTo>
                    <a:lnTo>
                      <a:pt x="167068" y="57365"/>
                    </a:lnTo>
                    <a:lnTo>
                      <a:pt x="131508" y="57378"/>
                    </a:lnTo>
                    <a:lnTo>
                      <a:pt x="82194" y="57429"/>
                    </a:lnTo>
                    <a:lnTo>
                      <a:pt x="81534" y="56730"/>
                    </a:lnTo>
                    <a:lnTo>
                      <a:pt x="81534" y="6896"/>
                    </a:lnTo>
                    <a:lnTo>
                      <a:pt x="82296" y="6400"/>
                    </a:lnTo>
                    <a:lnTo>
                      <a:pt x="84531" y="6400"/>
                    </a:lnTo>
                    <a:lnTo>
                      <a:pt x="131686" y="6464"/>
                    </a:lnTo>
                    <a:lnTo>
                      <a:pt x="181140" y="6400"/>
                    </a:lnTo>
                    <a:lnTo>
                      <a:pt x="181787" y="7048"/>
                    </a:lnTo>
                    <a:lnTo>
                      <a:pt x="181787" y="12"/>
                    </a:lnTo>
                    <a:lnTo>
                      <a:pt x="180174" y="25"/>
                    </a:lnTo>
                    <a:lnTo>
                      <a:pt x="76149" y="25"/>
                    </a:lnTo>
                    <a:lnTo>
                      <a:pt x="74968" y="990"/>
                    </a:lnTo>
                    <a:lnTo>
                      <a:pt x="74879" y="87147"/>
                    </a:lnTo>
                    <a:lnTo>
                      <a:pt x="76225" y="88430"/>
                    </a:lnTo>
                    <a:lnTo>
                      <a:pt x="81826" y="88582"/>
                    </a:lnTo>
                    <a:lnTo>
                      <a:pt x="84582" y="88607"/>
                    </a:lnTo>
                    <a:lnTo>
                      <a:pt x="88925" y="88430"/>
                    </a:lnTo>
                    <a:lnTo>
                      <a:pt x="89636" y="88950"/>
                    </a:lnTo>
                    <a:lnTo>
                      <a:pt x="92811" y="97980"/>
                    </a:lnTo>
                    <a:lnTo>
                      <a:pt x="98996" y="102247"/>
                    </a:lnTo>
                    <a:lnTo>
                      <a:pt x="114147" y="102095"/>
                    </a:lnTo>
                    <a:lnTo>
                      <a:pt x="120294" y="97663"/>
                    </a:lnTo>
                    <a:lnTo>
                      <a:pt x="120916" y="95796"/>
                    </a:lnTo>
                    <a:lnTo>
                      <a:pt x="123228" y="88950"/>
                    </a:lnTo>
                    <a:lnTo>
                      <a:pt x="123901" y="88506"/>
                    </a:lnTo>
                    <a:lnTo>
                      <a:pt x="125387" y="88506"/>
                    </a:lnTo>
                    <a:lnTo>
                      <a:pt x="158496" y="88544"/>
                    </a:lnTo>
                    <a:lnTo>
                      <a:pt x="193078" y="88506"/>
                    </a:lnTo>
                    <a:lnTo>
                      <a:pt x="193776" y="88925"/>
                    </a:lnTo>
                    <a:lnTo>
                      <a:pt x="197065" y="98031"/>
                    </a:lnTo>
                    <a:lnTo>
                      <a:pt x="203022" y="102196"/>
                    </a:lnTo>
                    <a:lnTo>
                      <a:pt x="218274" y="102146"/>
                    </a:lnTo>
                    <a:lnTo>
                      <a:pt x="224383" y="97751"/>
                    </a:lnTo>
                    <a:lnTo>
                      <a:pt x="225056" y="95770"/>
                    </a:lnTo>
                    <a:lnTo>
                      <a:pt x="227482" y="88747"/>
                    </a:lnTo>
                    <a:lnTo>
                      <a:pt x="228269" y="88506"/>
                    </a:lnTo>
                    <a:lnTo>
                      <a:pt x="229666" y="88506"/>
                    </a:lnTo>
                    <a:lnTo>
                      <a:pt x="234073" y="88557"/>
                    </a:lnTo>
                    <a:lnTo>
                      <a:pt x="235851" y="88506"/>
                    </a:lnTo>
                    <a:lnTo>
                      <a:pt x="238518" y="88430"/>
                    </a:lnTo>
                    <a:lnTo>
                      <a:pt x="242963" y="88582"/>
                    </a:lnTo>
                    <a:lnTo>
                      <a:pt x="245338" y="88633"/>
                    </a:lnTo>
                    <a:lnTo>
                      <a:pt x="246443" y="88430"/>
                    </a:lnTo>
                    <a:lnTo>
                      <a:pt x="247396" y="88252"/>
                    </a:lnTo>
                    <a:lnTo>
                      <a:pt x="248856" y="86245"/>
                    </a:lnTo>
                    <a:lnTo>
                      <a:pt x="248856" y="81953"/>
                    </a:lnTo>
                    <a:lnTo>
                      <a:pt x="248856" y="72186"/>
                    </a:lnTo>
                    <a:lnTo>
                      <a:pt x="248856" y="65481"/>
                    </a:lnTo>
                    <a:lnTo>
                      <a:pt x="248856" y="61671"/>
                    </a:lnTo>
                    <a:lnTo>
                      <a:pt x="248856" y="55067"/>
                    </a:lnTo>
                    <a:lnTo>
                      <a:pt x="248856" y="50850"/>
                    </a:lnTo>
                    <a:close/>
                  </a:path>
                </a:pathLst>
              </a:custGeom>
              <a:solidFill>
                <a:srgbClr val="EB5B23"/>
              </a:solidFill>
            </p:spPr>
            <p:txBody>
              <a:bodyPr wrap="square" lIns="0" tIns="0" rIns="0" bIns="0" rtlCol="0"/>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endParaRPr sz="700" b="1"/>
              </a:p>
            </p:txBody>
          </p:sp>
          <p:grpSp>
            <p:nvGrpSpPr>
              <p:cNvPr id="27" name="object 55"/>
              <p:cNvGrpSpPr/>
              <p:nvPr/>
            </p:nvGrpSpPr>
            <p:grpSpPr>
              <a:xfrm>
                <a:off x="8039296" y="10264940"/>
                <a:ext cx="236340" cy="136946"/>
                <a:chOff x="2312390" y="10264940"/>
                <a:chExt cx="236340" cy="136946"/>
              </a:xfrm>
            </p:grpSpPr>
            <p:pic>
              <p:nvPicPr>
                <p:cNvPr id="37" name="object 56"/>
                <p:cNvPicPr/>
                <p:nvPr/>
              </p:nvPicPr>
              <p:blipFill>
                <a:blip r:embed="rId6" cstate="print"/>
                <a:stretch>
                  <a:fillRect/>
                </a:stretch>
              </p:blipFill>
              <p:spPr>
                <a:xfrm>
                  <a:off x="2385167" y="10264940"/>
                  <a:ext cx="163563" cy="136946"/>
                </a:xfrm>
                <a:prstGeom prst="rect">
                  <a:avLst/>
                </a:prstGeom>
              </p:spPr>
            </p:pic>
            <p:sp>
              <p:nvSpPr>
                <p:cNvPr id="38" name="object 57"/>
                <p:cNvSpPr/>
                <p:nvPr/>
              </p:nvSpPr>
              <p:spPr>
                <a:xfrm>
                  <a:off x="2312390" y="10308274"/>
                  <a:ext cx="34290" cy="33655"/>
                </a:xfrm>
                <a:custGeom>
                  <a:avLst/>
                  <a:gdLst/>
                  <a:ahLst/>
                  <a:cxnLst/>
                  <a:rect l="l" t="t" r="r" b="b"/>
                  <a:pathLst>
                    <a:path w="34289" h="33654">
                      <a:moveTo>
                        <a:pt x="26168" y="0"/>
                      </a:moveTo>
                      <a:lnTo>
                        <a:pt x="7543" y="0"/>
                      </a:lnTo>
                      <a:lnTo>
                        <a:pt x="0" y="7466"/>
                      </a:lnTo>
                      <a:lnTo>
                        <a:pt x="0" y="25970"/>
                      </a:lnTo>
                      <a:lnTo>
                        <a:pt x="7543" y="33461"/>
                      </a:lnTo>
                      <a:lnTo>
                        <a:pt x="26168" y="33461"/>
                      </a:lnTo>
                      <a:lnTo>
                        <a:pt x="33712" y="25970"/>
                      </a:lnTo>
                      <a:lnTo>
                        <a:pt x="33712" y="16743"/>
                      </a:lnTo>
                      <a:lnTo>
                        <a:pt x="33712" y="7466"/>
                      </a:lnTo>
                      <a:lnTo>
                        <a:pt x="26168" y="0"/>
                      </a:lnTo>
                      <a:close/>
                    </a:path>
                  </a:pathLst>
                </a:custGeom>
                <a:solidFill>
                  <a:srgbClr val="EB5B23"/>
                </a:solidFill>
              </p:spPr>
              <p:txBody>
                <a:bodyPr wrap="square" lIns="0" tIns="0" rIns="0" bIns="0" rtlCol="0"/>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endParaRPr sz="700" b="1"/>
                </a:p>
              </p:txBody>
            </p:sp>
          </p:grpSp>
          <p:sp>
            <p:nvSpPr>
              <p:cNvPr id="29" name="object 58"/>
              <p:cNvSpPr txBox="1"/>
              <p:nvPr/>
            </p:nvSpPr>
            <p:spPr>
              <a:xfrm>
                <a:off x="8290792" y="10258117"/>
                <a:ext cx="436879" cy="135765"/>
              </a:xfrm>
              <a:prstGeom prst="rect">
                <a:avLst/>
              </a:prstGeom>
            </p:spPr>
            <p:txBody>
              <a:bodyPr vert="horz" wrap="square" lIns="0" tIns="3723"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3723">
                  <a:spcBef>
                    <a:spcPts val="29"/>
                  </a:spcBef>
                </a:pPr>
                <a:r>
                  <a:rPr sz="700" b="1" spc="-6" dirty="0">
                    <a:solidFill>
                      <a:srgbClr val="211F1F"/>
                    </a:solidFill>
                    <a:latin typeface="Calibri"/>
                    <a:cs typeface="Calibri"/>
                  </a:rPr>
                  <a:t>Écran</a:t>
                </a:r>
                <a:r>
                  <a:rPr sz="700" b="1" spc="-4" dirty="0">
                    <a:solidFill>
                      <a:srgbClr val="211F1F"/>
                    </a:solidFill>
                    <a:latin typeface="Calibri"/>
                    <a:cs typeface="Calibri"/>
                  </a:rPr>
                  <a:t> indoor</a:t>
                </a:r>
                <a:endParaRPr sz="700" b="1" dirty="0">
                  <a:latin typeface="Calibri"/>
                  <a:cs typeface="Calibri"/>
                </a:endParaRPr>
              </a:p>
            </p:txBody>
          </p:sp>
          <p:sp>
            <p:nvSpPr>
              <p:cNvPr id="30" name="object 59"/>
              <p:cNvSpPr txBox="1"/>
              <p:nvPr/>
            </p:nvSpPr>
            <p:spPr>
              <a:xfrm>
                <a:off x="11750975" y="10260249"/>
                <a:ext cx="635634" cy="135765"/>
              </a:xfrm>
              <a:prstGeom prst="rect">
                <a:avLst/>
              </a:prstGeom>
            </p:spPr>
            <p:txBody>
              <a:bodyPr vert="horz" wrap="square" lIns="0" tIns="3723"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3723">
                  <a:spcBef>
                    <a:spcPts val="29"/>
                  </a:spcBef>
                </a:pPr>
                <a:r>
                  <a:rPr sz="700" b="1" spc="-3" dirty="0">
                    <a:solidFill>
                      <a:srgbClr val="211F1F"/>
                    </a:solidFill>
                    <a:latin typeface="Calibri"/>
                    <a:cs typeface="Calibri"/>
                  </a:rPr>
                  <a:t>Solutions</a:t>
                </a:r>
                <a:r>
                  <a:rPr sz="700" b="1" spc="2" dirty="0">
                    <a:solidFill>
                      <a:srgbClr val="211F1F"/>
                    </a:solidFill>
                    <a:latin typeface="Calibri"/>
                    <a:cs typeface="Calibri"/>
                  </a:rPr>
                  <a:t> </a:t>
                </a:r>
                <a:r>
                  <a:rPr sz="700" b="1" spc="-2" dirty="0">
                    <a:solidFill>
                      <a:srgbClr val="211F1F"/>
                    </a:solidFill>
                    <a:latin typeface="Calibri"/>
                    <a:cs typeface="Calibri"/>
                  </a:rPr>
                  <a:t>Digitales</a:t>
                </a:r>
                <a:endParaRPr sz="700" b="1" dirty="0">
                  <a:latin typeface="Calibri"/>
                  <a:cs typeface="Calibri"/>
                </a:endParaRPr>
              </a:p>
            </p:txBody>
          </p:sp>
          <p:grpSp>
            <p:nvGrpSpPr>
              <p:cNvPr id="31" name="object 60"/>
              <p:cNvGrpSpPr/>
              <p:nvPr/>
            </p:nvGrpSpPr>
            <p:grpSpPr>
              <a:xfrm>
                <a:off x="11473137" y="10241155"/>
                <a:ext cx="260496" cy="156294"/>
                <a:chOff x="5746229" y="10241153"/>
                <a:chExt cx="260496" cy="156294"/>
              </a:xfrm>
            </p:grpSpPr>
            <p:sp>
              <p:nvSpPr>
                <p:cNvPr id="35" name="object 61"/>
                <p:cNvSpPr/>
                <p:nvPr/>
              </p:nvSpPr>
              <p:spPr>
                <a:xfrm>
                  <a:off x="5746229" y="10313211"/>
                  <a:ext cx="34290" cy="33655"/>
                </a:xfrm>
                <a:custGeom>
                  <a:avLst/>
                  <a:gdLst/>
                  <a:ahLst/>
                  <a:cxnLst/>
                  <a:rect l="l" t="t" r="r" b="b"/>
                  <a:pathLst>
                    <a:path w="34289" h="33654">
                      <a:moveTo>
                        <a:pt x="26193" y="0"/>
                      </a:moveTo>
                      <a:lnTo>
                        <a:pt x="7562" y="0"/>
                      </a:lnTo>
                      <a:lnTo>
                        <a:pt x="0" y="7490"/>
                      </a:lnTo>
                      <a:lnTo>
                        <a:pt x="0" y="25994"/>
                      </a:lnTo>
                      <a:lnTo>
                        <a:pt x="7562" y="33486"/>
                      </a:lnTo>
                      <a:lnTo>
                        <a:pt x="26193" y="33486"/>
                      </a:lnTo>
                      <a:lnTo>
                        <a:pt x="33731" y="25994"/>
                      </a:lnTo>
                      <a:lnTo>
                        <a:pt x="33731" y="16743"/>
                      </a:lnTo>
                      <a:lnTo>
                        <a:pt x="33731" y="7490"/>
                      </a:lnTo>
                      <a:lnTo>
                        <a:pt x="26193" y="0"/>
                      </a:lnTo>
                      <a:close/>
                    </a:path>
                  </a:pathLst>
                </a:custGeom>
                <a:solidFill>
                  <a:srgbClr val="EB5B23"/>
                </a:solidFill>
              </p:spPr>
              <p:txBody>
                <a:bodyPr wrap="square" lIns="0" tIns="0" rIns="0" bIns="0" rtlCol="0"/>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endParaRPr sz="700" b="1"/>
                </a:p>
              </p:txBody>
            </p:sp>
            <p:pic>
              <p:nvPicPr>
                <p:cNvPr id="36" name="object 62"/>
                <p:cNvPicPr/>
                <p:nvPr/>
              </p:nvPicPr>
              <p:blipFill>
                <a:blip r:embed="rId7" cstate="print"/>
                <a:stretch>
                  <a:fillRect/>
                </a:stretch>
              </p:blipFill>
              <p:spPr>
                <a:xfrm>
                  <a:off x="5815857" y="10241153"/>
                  <a:ext cx="190868" cy="156294"/>
                </a:xfrm>
                <a:prstGeom prst="rect">
                  <a:avLst/>
                </a:prstGeom>
              </p:spPr>
            </p:pic>
          </p:grpSp>
          <p:sp>
            <p:nvSpPr>
              <p:cNvPr id="32" name="object 63"/>
              <p:cNvSpPr/>
              <p:nvPr/>
            </p:nvSpPr>
            <p:spPr>
              <a:xfrm>
                <a:off x="12430156" y="10313212"/>
                <a:ext cx="34290" cy="33655"/>
              </a:xfrm>
              <a:custGeom>
                <a:avLst/>
                <a:gdLst/>
                <a:ahLst/>
                <a:cxnLst/>
                <a:rect l="l" t="t" r="r" b="b"/>
                <a:pathLst>
                  <a:path w="34290" h="33654">
                    <a:moveTo>
                      <a:pt x="26161" y="0"/>
                    </a:moveTo>
                    <a:lnTo>
                      <a:pt x="7492" y="0"/>
                    </a:lnTo>
                    <a:lnTo>
                      <a:pt x="0" y="7490"/>
                    </a:lnTo>
                    <a:lnTo>
                      <a:pt x="0" y="25994"/>
                    </a:lnTo>
                    <a:lnTo>
                      <a:pt x="7492" y="33486"/>
                    </a:lnTo>
                    <a:lnTo>
                      <a:pt x="26161" y="33486"/>
                    </a:lnTo>
                    <a:lnTo>
                      <a:pt x="33718" y="25994"/>
                    </a:lnTo>
                    <a:lnTo>
                      <a:pt x="33718" y="16743"/>
                    </a:lnTo>
                    <a:lnTo>
                      <a:pt x="33718" y="7490"/>
                    </a:lnTo>
                    <a:lnTo>
                      <a:pt x="26161" y="0"/>
                    </a:lnTo>
                    <a:close/>
                  </a:path>
                </a:pathLst>
              </a:custGeom>
              <a:solidFill>
                <a:srgbClr val="EB5B23"/>
              </a:solidFill>
            </p:spPr>
            <p:txBody>
              <a:bodyPr wrap="square" lIns="0" tIns="0" rIns="0" bIns="0" rtlCol="0"/>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endParaRPr sz="700" b="1"/>
              </a:p>
            </p:txBody>
          </p:sp>
          <p:sp>
            <p:nvSpPr>
              <p:cNvPr id="33" name="object 64"/>
              <p:cNvSpPr txBox="1"/>
              <p:nvPr/>
            </p:nvSpPr>
            <p:spPr>
              <a:xfrm>
                <a:off x="12632215" y="10260249"/>
                <a:ext cx="484505" cy="135765"/>
              </a:xfrm>
              <a:prstGeom prst="rect">
                <a:avLst/>
              </a:prstGeom>
            </p:spPr>
            <p:txBody>
              <a:bodyPr vert="horz" wrap="square" lIns="0" tIns="3723"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3723">
                  <a:spcBef>
                    <a:spcPts val="29"/>
                  </a:spcBef>
                </a:pPr>
                <a:r>
                  <a:rPr sz="700" b="1" spc="-2" dirty="0">
                    <a:solidFill>
                      <a:srgbClr val="211F1F"/>
                    </a:solidFill>
                    <a:latin typeface="Calibri"/>
                    <a:cs typeface="Calibri"/>
                  </a:rPr>
                  <a:t>Évènementiel</a:t>
                </a:r>
                <a:endParaRPr sz="700" b="1">
                  <a:latin typeface="Calibri"/>
                  <a:cs typeface="Calibri"/>
                </a:endParaRPr>
              </a:p>
            </p:txBody>
          </p:sp>
          <p:pic>
            <p:nvPicPr>
              <p:cNvPr id="34" name="object 65"/>
              <p:cNvPicPr/>
              <p:nvPr/>
            </p:nvPicPr>
            <p:blipFill>
              <a:blip r:embed="rId8" cstate="print"/>
              <a:stretch>
                <a:fillRect/>
              </a:stretch>
            </p:blipFill>
            <p:spPr>
              <a:xfrm>
                <a:off x="12495037" y="10219374"/>
                <a:ext cx="165242" cy="157460"/>
              </a:xfrm>
              <a:prstGeom prst="rect">
                <a:avLst/>
              </a:prstGeom>
            </p:spPr>
          </p:pic>
        </p:grpSp>
        <p:sp>
          <p:nvSpPr>
            <p:cNvPr id="17" name="ZoneTexte 71"/>
            <p:cNvSpPr txBox="1"/>
            <p:nvPr/>
          </p:nvSpPr>
          <p:spPr>
            <a:xfrm>
              <a:off x="1993900" y="213253"/>
              <a:ext cx="4474131" cy="984885"/>
            </a:xfrm>
            <a:prstGeom prst="rect">
              <a:avLst/>
            </a:prstGeom>
            <a:noFill/>
            <a:ln>
              <a:noFill/>
            </a:ln>
          </p:spPr>
          <p:txBody>
            <a:bodyPr wrap="square"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algn="r"/>
              <a:r>
                <a:rPr lang="fr-FR" sz="2000" b="1" dirty="0">
                  <a:gradFill>
                    <a:gsLst>
                      <a:gs pos="53000">
                        <a:srgbClr val="E84E0E"/>
                      </a:gs>
                      <a:gs pos="100000">
                        <a:srgbClr val="FFC000"/>
                      </a:gs>
                    </a:gsLst>
                    <a:lin ang="0" scaled="0"/>
                  </a:gradFill>
                  <a:latin typeface="Metropolis Black" panose="00000A00000000000000" pitchFamily="50" charset="0"/>
                </a:rPr>
                <a:t>LES SOLUTIONS DIGITALES</a:t>
              </a:r>
            </a:p>
            <a:p>
              <a:pPr algn="r"/>
              <a:r>
                <a:rPr lang="fr-FR" sz="2000" b="1" dirty="0">
                  <a:gradFill>
                    <a:gsLst>
                      <a:gs pos="53000">
                        <a:srgbClr val="E84E0E"/>
                      </a:gs>
                      <a:gs pos="100000">
                        <a:srgbClr val="FFC000"/>
                      </a:gs>
                    </a:gsLst>
                    <a:lin ang="0" scaled="0"/>
                  </a:gradFill>
                  <a:latin typeface="Metropolis Black" panose="00000A00000000000000" pitchFamily="50" charset="0"/>
                </a:rPr>
                <a:t> POUR LE SECTEUR AGRICOLE</a:t>
              </a:r>
            </a:p>
            <a:p>
              <a:pPr algn="r"/>
              <a:r>
                <a:rPr lang="fr-FR" sz="1600" b="1" dirty="0">
                  <a:latin typeface="Metropolis Black" panose="00000A00000000000000" pitchFamily="50" charset="0"/>
                </a:rPr>
                <a:t>Pour Booster la production agricole </a:t>
              </a:r>
            </a:p>
          </p:txBody>
        </p:sp>
      </p:grpSp>
      <p:sp>
        <p:nvSpPr>
          <p:cNvPr id="3" name="AutoShape 12" descr="Fruit&amp;#39;is Cameroun - Home | Facebook"/>
          <p:cNvSpPr>
            <a:spLocks noChangeAspect="1" noChangeArrowheads="1"/>
          </p:cNvSpPr>
          <p:nvPr/>
        </p:nvSpPr>
        <p:spPr bwMode="auto">
          <a:xfrm>
            <a:off x="1360417" y="4223871"/>
            <a:ext cx="89341" cy="893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6802" tIns="13401" rIns="26802" bIns="13401" numCol="1" anchor="t" anchorCtr="0" compatLnSpc="1">
            <a:prstTxWarp prst="textNoShape">
              <a:avLst/>
            </a:prstTxWarp>
          </a:bodyPr>
          <a:lstStyle/>
          <a:p>
            <a:endParaRPr lang="fr-FR" sz="528"/>
          </a:p>
        </p:txBody>
      </p:sp>
      <p:sp>
        <p:nvSpPr>
          <p:cNvPr id="4" name="AutoShape 14" descr="Fruit&amp;#39;is Cameroun - Home | Facebook"/>
          <p:cNvSpPr>
            <a:spLocks noChangeAspect="1" noChangeArrowheads="1"/>
          </p:cNvSpPr>
          <p:nvPr/>
        </p:nvSpPr>
        <p:spPr bwMode="auto">
          <a:xfrm>
            <a:off x="1405088" y="4268541"/>
            <a:ext cx="89341" cy="893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6802" tIns="13401" rIns="26802" bIns="13401" numCol="1" anchor="t" anchorCtr="0" compatLnSpc="1">
            <a:prstTxWarp prst="textNoShape">
              <a:avLst/>
            </a:prstTxWarp>
          </a:bodyPr>
          <a:lstStyle/>
          <a:p>
            <a:endParaRPr lang="fr-FR" sz="528"/>
          </a:p>
        </p:txBody>
      </p:sp>
      <p:grpSp>
        <p:nvGrpSpPr>
          <p:cNvPr id="2" name="Groupe 1"/>
          <p:cNvGrpSpPr/>
          <p:nvPr/>
        </p:nvGrpSpPr>
        <p:grpSpPr>
          <a:xfrm>
            <a:off x="500508" y="2229731"/>
            <a:ext cx="5967523" cy="3167383"/>
            <a:chOff x="626518" y="2730001"/>
            <a:chExt cx="5967523" cy="3167383"/>
          </a:xfrm>
        </p:grpSpPr>
        <p:sp>
          <p:nvSpPr>
            <p:cNvPr id="28" name="object 8"/>
            <p:cNvSpPr txBox="1"/>
            <p:nvPr/>
          </p:nvSpPr>
          <p:spPr>
            <a:xfrm>
              <a:off x="646575" y="4223871"/>
              <a:ext cx="5947466" cy="1673513"/>
            </a:xfrm>
            <a:prstGeom prst="rect">
              <a:avLst/>
            </a:prstGeom>
          </p:spPr>
          <p:txBody>
            <a:bodyPr vert="horz" wrap="square" lIns="0" tIns="11408" rIns="0" bIns="0" rtlCol="0">
              <a:spAutoFit/>
            </a:bodyPr>
            <a:lstStyle>
              <a:defPPr lvl="0">
                <a:defRPr lang="fr-FR"/>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a:lstStyle>
            <a:p>
              <a:pPr algn="just">
                <a:defRPr/>
              </a:pPr>
              <a:r>
                <a:rPr lang="fr-CM" sz="1200" dirty="0">
                  <a:latin typeface="Aeonik" panose="02010503030300000000" pitchFamily="50" charset="0"/>
                </a:rPr>
                <a:t>La CACCAO, société agricole avec des exploitations de plus de 300 hectares (Cacao, Maïs, plantains, autres cultures vivrières) nous a confié la mise en place des solution de suivi/monitoring et de sécurité de ses plantations à travers les services suivants :</a:t>
              </a:r>
            </a:p>
            <a:p>
              <a:pPr marL="285750" indent="-285750" algn="just">
                <a:buFont typeface="Arial" panose="020B0604020202020204" pitchFamily="34" charset="0"/>
                <a:buChar char="•"/>
                <a:defRPr/>
              </a:pPr>
              <a:r>
                <a:rPr lang="fr-CM" sz="1200" dirty="0">
                  <a:latin typeface="Aeonik" panose="02010503030300000000" pitchFamily="50" charset="0"/>
                </a:rPr>
                <a:t>La fourniture et la configuration de drones de suivi des espaces agricoles et la formation du personnel ;</a:t>
              </a:r>
            </a:p>
            <a:p>
              <a:pPr marL="285750" indent="-285750" algn="just">
                <a:buFont typeface="Arial" panose="020B0604020202020204" pitchFamily="34" charset="0"/>
                <a:buChar char="•"/>
                <a:defRPr/>
              </a:pPr>
              <a:r>
                <a:rPr lang="fr-CM" sz="1200" dirty="0">
                  <a:latin typeface="Aeonik" panose="02010503030300000000" pitchFamily="50" charset="0"/>
                </a:rPr>
                <a:t>La fourniture, la configuration des cameras connectées de suivi/monitoring </a:t>
              </a:r>
            </a:p>
            <a:p>
              <a:pPr marL="285750" indent="-285750" algn="just">
                <a:buFont typeface="Arial" panose="020B0604020202020204" pitchFamily="34" charset="0"/>
                <a:buChar char="•"/>
                <a:defRPr/>
              </a:pPr>
              <a:r>
                <a:rPr lang="fr-CM" sz="1200" dirty="0">
                  <a:latin typeface="Aeonik" panose="02010503030300000000" pitchFamily="50" charset="0"/>
                </a:rPr>
                <a:t>La fourniture et la l’installation de capteurs connectés d’optimisation de l’arrosage des cultures et la formation du personnel.</a:t>
              </a:r>
            </a:p>
            <a:p>
              <a:pPr algn="just">
                <a:defRPr/>
              </a:pPr>
              <a:endParaRPr lang="fr-CM" sz="1200" dirty="0">
                <a:latin typeface="Aeonik" panose="02010503030300000000" pitchFamily="50" charset="0"/>
              </a:endParaRPr>
            </a:p>
          </p:txBody>
        </p:sp>
        <p:sp>
          <p:nvSpPr>
            <p:cNvPr id="22" name="Rectangle 21"/>
            <p:cNvSpPr/>
            <p:nvPr/>
          </p:nvSpPr>
          <p:spPr>
            <a:xfrm>
              <a:off x="646576" y="3496195"/>
              <a:ext cx="5582317" cy="359805"/>
            </a:xfrm>
            <a:prstGeom prst="rect">
              <a:avLst/>
            </a:prstGeom>
            <a:gradFill flip="none" rotWithShape="1">
              <a:gsLst>
                <a:gs pos="53000">
                  <a:srgbClr val="FBBD4B"/>
                </a:gs>
                <a:gs pos="0">
                  <a:srgbClr val="EC600C"/>
                </a:gs>
                <a:gs pos="91000">
                  <a:schemeClr val="bg1"/>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lvl="0">
                <a:defRPr lang="fr-FR"/>
              </a:defPPr>
              <a:lvl1pPr marL="0" lvl="0" algn="l" defTabSz="914400" rtl="0" eaLnBrk="1" latinLnBrk="0" hangingPunct="1">
                <a:defRPr sz="1800" kern="1200">
                  <a:solidFill>
                    <a:schemeClr val="lt1"/>
                  </a:solidFill>
                  <a:latin typeface="+mn-lt"/>
                  <a:ea typeface="+mn-ea"/>
                  <a:cs typeface="+mn-cs"/>
                </a:defRPr>
              </a:lvl1pPr>
              <a:lvl2pPr marL="457200" lvl="1" algn="l" defTabSz="914400" rtl="0" eaLnBrk="1" latinLnBrk="0" hangingPunct="1">
                <a:defRPr sz="1800" kern="1200">
                  <a:solidFill>
                    <a:schemeClr val="lt1"/>
                  </a:solidFill>
                  <a:latin typeface="+mn-lt"/>
                  <a:ea typeface="+mn-ea"/>
                  <a:cs typeface="+mn-cs"/>
                </a:defRPr>
              </a:lvl2pPr>
              <a:lvl3pPr marL="914400" lvl="2" algn="l" defTabSz="914400" rtl="0" eaLnBrk="1" latinLnBrk="0" hangingPunct="1">
                <a:defRPr sz="1800" kern="1200">
                  <a:solidFill>
                    <a:schemeClr val="lt1"/>
                  </a:solidFill>
                  <a:latin typeface="+mn-lt"/>
                  <a:ea typeface="+mn-ea"/>
                  <a:cs typeface="+mn-cs"/>
                </a:defRPr>
              </a:lvl3pPr>
              <a:lvl4pPr marL="1371600" lvl="3" algn="l" defTabSz="914400" rtl="0" eaLnBrk="1" latinLnBrk="0" hangingPunct="1">
                <a:defRPr sz="1800" kern="1200">
                  <a:solidFill>
                    <a:schemeClr val="lt1"/>
                  </a:solidFill>
                  <a:latin typeface="+mn-lt"/>
                  <a:ea typeface="+mn-ea"/>
                  <a:cs typeface="+mn-cs"/>
                </a:defRPr>
              </a:lvl4pPr>
              <a:lvl5pPr marL="1828800" lvl="4" algn="l" defTabSz="914400" rtl="0" eaLnBrk="1" latinLnBrk="0" hangingPunct="1">
                <a:defRPr sz="1800" kern="1200">
                  <a:solidFill>
                    <a:schemeClr val="lt1"/>
                  </a:solidFill>
                  <a:latin typeface="+mn-lt"/>
                  <a:ea typeface="+mn-ea"/>
                  <a:cs typeface="+mn-cs"/>
                </a:defRPr>
              </a:lvl5pPr>
              <a:lvl6pPr marL="2286000" lvl="5" algn="l" defTabSz="914400" rtl="0" eaLnBrk="1" latinLnBrk="0" hangingPunct="1">
                <a:defRPr sz="1800" kern="1200">
                  <a:solidFill>
                    <a:schemeClr val="lt1"/>
                  </a:solidFill>
                  <a:latin typeface="+mn-lt"/>
                  <a:ea typeface="+mn-ea"/>
                  <a:cs typeface="+mn-cs"/>
                </a:defRPr>
              </a:lvl6pPr>
              <a:lvl7pPr marL="2743200" lvl="6" algn="l" defTabSz="914400" rtl="0" eaLnBrk="1" latinLnBrk="0" hangingPunct="1">
                <a:defRPr sz="1800" kern="1200">
                  <a:solidFill>
                    <a:schemeClr val="lt1"/>
                  </a:solidFill>
                  <a:latin typeface="+mn-lt"/>
                  <a:ea typeface="+mn-ea"/>
                  <a:cs typeface="+mn-cs"/>
                </a:defRPr>
              </a:lvl7pPr>
              <a:lvl8pPr marL="3200400" lvl="7" algn="l" defTabSz="914400" rtl="0" eaLnBrk="1" latinLnBrk="0" hangingPunct="1">
                <a:defRPr sz="1800" kern="1200">
                  <a:solidFill>
                    <a:schemeClr val="lt1"/>
                  </a:solidFill>
                  <a:latin typeface="+mn-lt"/>
                  <a:ea typeface="+mn-ea"/>
                  <a:cs typeface="+mn-cs"/>
                </a:defRPr>
              </a:lvl8pPr>
              <a:lvl9pPr marL="3657600" lvl="8" algn="l" defTabSz="914400" rtl="0" eaLnBrk="1" latinLnBrk="0" hangingPunct="1">
                <a:defRPr sz="1800" kern="1200">
                  <a:solidFill>
                    <a:schemeClr val="lt1"/>
                  </a:solidFill>
                  <a:latin typeface="+mn-lt"/>
                  <a:ea typeface="+mn-ea"/>
                  <a:cs typeface="+mn-cs"/>
                </a:defRPr>
              </a:lvl9pPr>
            </a:lstStyle>
            <a:p>
              <a:endParaRPr lang="fr-FR" sz="1702" dirty="0"/>
            </a:p>
          </p:txBody>
        </p:sp>
        <p:sp>
          <p:nvSpPr>
            <p:cNvPr id="40" name="Rectangle 39"/>
            <p:cNvSpPr/>
            <p:nvPr/>
          </p:nvSpPr>
          <p:spPr>
            <a:xfrm>
              <a:off x="672765" y="3522208"/>
              <a:ext cx="5311146" cy="276999"/>
            </a:xfrm>
            <a:prstGeom prst="rect">
              <a:avLst/>
            </a:prstGeom>
          </p:spPr>
          <p:txBody>
            <a:bodyPr wrap="square">
              <a:spAutoFit/>
            </a:bodyPr>
            <a:lstStyle>
              <a:defPPr lvl="0">
                <a:defRPr lang="fr-FR"/>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a:lstStyle>
            <a:p>
              <a:r>
                <a:rPr lang="fr-FR" sz="1200" b="1" dirty="0">
                  <a:latin typeface="Aeonik" panose="02010503030300000000" pitchFamily="50" charset="0"/>
                </a:rPr>
                <a:t>COMPAGNIE ECOLOGIQUE DE CULTURE DU CACAO (CACCAO) S.A.</a:t>
              </a:r>
            </a:p>
          </p:txBody>
        </p:sp>
        <p:sp>
          <p:nvSpPr>
            <p:cNvPr id="11" name="ZoneTexte 41">
              <a:extLst>
                <a:ext uri="{FF2B5EF4-FFF2-40B4-BE49-F238E27FC236}">
                  <a16:creationId xmlns="" xmlns:a16="http://schemas.microsoft.com/office/drawing/2014/main" id="{CEF0D95B-9F5E-1113-1ED1-FAEAFB205639}"/>
                </a:ext>
              </a:extLst>
            </p:cNvPr>
            <p:cNvSpPr txBox="1"/>
            <p:nvPr/>
          </p:nvSpPr>
          <p:spPr>
            <a:xfrm>
              <a:off x="626518" y="2730001"/>
              <a:ext cx="3044320" cy="584775"/>
            </a:xfrm>
            <a:prstGeom prst="rect">
              <a:avLst/>
            </a:prstGeom>
            <a:noFill/>
            <a:ln>
              <a:noFill/>
            </a:ln>
          </p:spPr>
          <p:txBody>
            <a:bodyPr wrap="square" rtlCol="0">
              <a:spAutoFit/>
            </a:bodyPr>
            <a:lstStyle>
              <a:defPPr lvl="0">
                <a:defRPr lang="fr-FR"/>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a:lstStyle>
            <a:p>
              <a:r>
                <a:rPr lang="fr-FR" sz="1600" b="1" dirty="0">
                  <a:gradFill>
                    <a:gsLst>
                      <a:gs pos="53000">
                        <a:srgbClr val="E84E0E"/>
                      </a:gs>
                      <a:gs pos="100000">
                        <a:srgbClr val="FFC000"/>
                      </a:gs>
                    </a:gsLst>
                    <a:lin ang="0" scaled="0"/>
                  </a:gradFill>
                  <a:latin typeface="Metropolis Black" panose="00000A00000000000000" pitchFamily="50" charset="0"/>
                </a:rPr>
                <a:t>ILS NOUS FONT  </a:t>
              </a:r>
            </a:p>
            <a:p>
              <a:r>
                <a:rPr lang="fr-FR" sz="1600" b="1" dirty="0">
                  <a:gradFill>
                    <a:gsLst>
                      <a:gs pos="53000">
                        <a:srgbClr val="E84E0E"/>
                      </a:gs>
                      <a:gs pos="100000">
                        <a:srgbClr val="FFC000"/>
                      </a:gs>
                    </a:gsLst>
                    <a:lin ang="0" scaled="0"/>
                  </a:gradFill>
                  <a:latin typeface="Metropolis Black" panose="00000A00000000000000" pitchFamily="50" charset="0"/>
                </a:rPr>
                <a:t>CONFIANCE</a:t>
              </a:r>
            </a:p>
          </p:txBody>
        </p:sp>
      </p:grpSp>
      <p:sp>
        <p:nvSpPr>
          <p:cNvPr id="13" name="ZoneTexte 12"/>
          <p:cNvSpPr txBox="1"/>
          <p:nvPr/>
        </p:nvSpPr>
        <p:spPr>
          <a:xfrm>
            <a:off x="267549" y="7922577"/>
            <a:ext cx="1766849" cy="1200329"/>
          </a:xfrm>
          <a:prstGeom prst="rect">
            <a:avLst/>
          </a:prstGeom>
          <a:noFill/>
          <a:ln>
            <a:noFill/>
          </a:ln>
        </p:spPr>
        <p:txBody>
          <a:bodyPr wrap="square" rtlCol="0">
            <a:spAutoFit/>
          </a:bodyPr>
          <a:lstStyle/>
          <a:p>
            <a:r>
              <a:rPr lang="fr-FR" sz="7200" b="1" dirty="0">
                <a:solidFill>
                  <a:srgbClr val="FBBD4B"/>
                </a:solidFill>
                <a:latin typeface="Metropolis Light" panose="00000500000000000000" pitchFamily="50" charset="0"/>
              </a:rPr>
              <a:t>05</a:t>
            </a:r>
            <a:endParaRPr lang="fr-FR" sz="8000" b="1" dirty="0">
              <a:solidFill>
                <a:srgbClr val="FBBD4B"/>
              </a:solidFill>
              <a:latin typeface="Metropolis Light" panose="00000500000000000000" pitchFamily="50" charset="0"/>
            </a:endParaRPr>
          </a:p>
        </p:txBody>
      </p:sp>
      <p:sp>
        <p:nvSpPr>
          <p:cNvPr id="42" name="object 18"/>
          <p:cNvSpPr/>
          <p:nvPr/>
        </p:nvSpPr>
        <p:spPr>
          <a:xfrm>
            <a:off x="5196892" y="1233013"/>
            <a:ext cx="1006750" cy="45719"/>
          </a:xfrm>
          <a:custGeom>
            <a:avLst/>
            <a:gdLst/>
            <a:ahLst/>
            <a:cxnLst/>
            <a:rect l="l" t="t" r="r" b="b"/>
            <a:pathLst>
              <a:path w="1192529">
                <a:moveTo>
                  <a:pt x="0" y="0"/>
                </a:moveTo>
                <a:lnTo>
                  <a:pt x="1192089" y="0"/>
                </a:lnTo>
              </a:path>
            </a:pathLst>
          </a:custGeom>
          <a:ln w="28575">
            <a:solidFill>
              <a:srgbClr val="FF7900"/>
            </a:solidFill>
          </a:ln>
        </p:spPr>
        <p:txBody>
          <a:bodyPr wrap="square" lIns="0" tIns="0" rIns="0" bIns="0" rtlCol="0"/>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endParaRPr sz="1100" dirty="0"/>
          </a:p>
        </p:txBody>
      </p:sp>
    </p:spTree>
    <p:extLst>
      <p:ext uri="{BB962C8B-B14F-4D97-AF65-F5344CB8AC3E}">
        <p14:creationId xmlns:p14="http://schemas.microsoft.com/office/powerpoint/2010/main" val="2938300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93" y="0"/>
            <a:ext cx="4189370" cy="2989797"/>
          </a:xfrm>
          <a:prstGeom prst="rect">
            <a:avLst/>
          </a:prstGeom>
        </p:spPr>
      </p:pic>
      <p:grpSp>
        <p:nvGrpSpPr>
          <p:cNvPr id="3" name="Groupe 2"/>
          <p:cNvGrpSpPr/>
          <p:nvPr/>
        </p:nvGrpSpPr>
        <p:grpSpPr>
          <a:xfrm>
            <a:off x="579531" y="9466797"/>
            <a:ext cx="5523352" cy="169053"/>
            <a:chOff x="8039296" y="10219374"/>
            <a:chExt cx="5077424" cy="205879"/>
          </a:xfrm>
        </p:grpSpPr>
        <p:pic>
          <p:nvPicPr>
            <p:cNvPr id="4" name="object 47"/>
            <p:cNvPicPr/>
            <p:nvPr/>
          </p:nvPicPr>
          <p:blipFill>
            <a:blip r:embed="rId3" cstate="print"/>
            <a:stretch>
              <a:fillRect/>
            </a:stretch>
          </p:blipFill>
          <p:spPr>
            <a:xfrm>
              <a:off x="8802338" y="10243480"/>
              <a:ext cx="227234" cy="140970"/>
            </a:xfrm>
            <a:prstGeom prst="rect">
              <a:avLst/>
            </a:prstGeom>
          </p:spPr>
        </p:pic>
        <p:sp>
          <p:nvSpPr>
            <p:cNvPr id="5" name="object 48"/>
            <p:cNvSpPr txBox="1"/>
            <p:nvPr/>
          </p:nvSpPr>
          <p:spPr>
            <a:xfrm>
              <a:off x="9041687" y="10263723"/>
              <a:ext cx="550545" cy="135765"/>
            </a:xfrm>
            <a:prstGeom prst="rect">
              <a:avLst/>
            </a:prstGeom>
          </p:spPr>
          <p:txBody>
            <a:bodyPr vert="horz" wrap="square" lIns="0" tIns="3723"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3723">
                <a:spcBef>
                  <a:spcPts val="29"/>
                </a:spcBef>
              </a:pPr>
              <a:r>
                <a:rPr sz="700" b="1" spc="-3" dirty="0">
                  <a:solidFill>
                    <a:srgbClr val="211F1F"/>
                  </a:solidFill>
                  <a:latin typeface="Calibri"/>
                  <a:cs typeface="Calibri"/>
                </a:rPr>
                <a:t>Kiosques urbain</a:t>
              </a:r>
              <a:endParaRPr sz="700" b="1">
                <a:latin typeface="Calibri"/>
                <a:cs typeface="Calibri"/>
              </a:endParaRPr>
            </a:p>
          </p:txBody>
        </p:sp>
        <p:grpSp>
          <p:nvGrpSpPr>
            <p:cNvPr id="6" name="object 49"/>
            <p:cNvGrpSpPr/>
            <p:nvPr/>
          </p:nvGrpSpPr>
          <p:grpSpPr>
            <a:xfrm>
              <a:off x="9743852" y="10270363"/>
              <a:ext cx="237183" cy="154890"/>
              <a:chOff x="4016946" y="10270363"/>
              <a:chExt cx="237183" cy="154890"/>
            </a:xfrm>
          </p:grpSpPr>
          <p:pic>
            <p:nvPicPr>
              <p:cNvPr id="21" name="object 50"/>
              <p:cNvPicPr/>
              <p:nvPr/>
            </p:nvPicPr>
            <p:blipFill>
              <a:blip r:embed="rId4" cstate="print"/>
              <a:stretch>
                <a:fillRect/>
              </a:stretch>
            </p:blipFill>
            <p:spPr>
              <a:xfrm>
                <a:off x="4091184" y="10270363"/>
                <a:ext cx="162945" cy="154890"/>
              </a:xfrm>
              <a:prstGeom prst="rect">
                <a:avLst/>
              </a:prstGeom>
            </p:spPr>
          </p:pic>
          <p:sp>
            <p:nvSpPr>
              <p:cNvPr id="22" name="object 51"/>
              <p:cNvSpPr/>
              <p:nvPr/>
            </p:nvSpPr>
            <p:spPr>
              <a:xfrm>
                <a:off x="4016946" y="10313210"/>
                <a:ext cx="34290" cy="33655"/>
              </a:xfrm>
              <a:custGeom>
                <a:avLst/>
                <a:gdLst/>
                <a:ahLst/>
                <a:cxnLst/>
                <a:rect l="l" t="t" r="r" b="b"/>
                <a:pathLst>
                  <a:path w="34289" h="33654">
                    <a:moveTo>
                      <a:pt x="26168" y="0"/>
                    </a:moveTo>
                    <a:lnTo>
                      <a:pt x="7537" y="0"/>
                    </a:lnTo>
                    <a:lnTo>
                      <a:pt x="0" y="7490"/>
                    </a:lnTo>
                    <a:lnTo>
                      <a:pt x="0" y="25994"/>
                    </a:lnTo>
                    <a:lnTo>
                      <a:pt x="7537" y="33486"/>
                    </a:lnTo>
                    <a:lnTo>
                      <a:pt x="26168" y="33486"/>
                    </a:lnTo>
                    <a:lnTo>
                      <a:pt x="33731" y="25994"/>
                    </a:lnTo>
                    <a:lnTo>
                      <a:pt x="33731" y="16743"/>
                    </a:lnTo>
                    <a:lnTo>
                      <a:pt x="33731" y="7490"/>
                    </a:lnTo>
                    <a:lnTo>
                      <a:pt x="26168" y="0"/>
                    </a:lnTo>
                    <a:close/>
                  </a:path>
                </a:pathLst>
              </a:custGeom>
              <a:solidFill>
                <a:srgbClr val="EB5B23"/>
              </a:solidFill>
            </p:spPr>
            <p:txBody>
              <a:bodyPr wrap="square" lIns="0" tIns="0" rIns="0" bIns="0" rtlCol="0"/>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endParaRPr sz="700" b="1"/>
              </a:p>
            </p:txBody>
          </p:sp>
        </p:grpSp>
        <p:sp>
          <p:nvSpPr>
            <p:cNvPr id="7" name="object 52"/>
            <p:cNvSpPr txBox="1"/>
            <p:nvPr/>
          </p:nvSpPr>
          <p:spPr>
            <a:xfrm>
              <a:off x="10008917" y="10274189"/>
              <a:ext cx="490854" cy="135765"/>
            </a:xfrm>
            <a:prstGeom prst="rect">
              <a:avLst/>
            </a:prstGeom>
          </p:spPr>
          <p:txBody>
            <a:bodyPr vert="horz" wrap="square" lIns="0" tIns="3723"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3723">
                <a:spcBef>
                  <a:spcPts val="29"/>
                </a:spcBef>
              </a:pPr>
              <a:r>
                <a:rPr sz="700" b="1" spc="-6" dirty="0">
                  <a:solidFill>
                    <a:srgbClr val="211F1F"/>
                  </a:solidFill>
                  <a:latin typeface="Calibri"/>
                  <a:cs typeface="Calibri"/>
                </a:rPr>
                <a:t>Écran</a:t>
              </a:r>
              <a:r>
                <a:rPr sz="700" b="1" spc="-3" dirty="0">
                  <a:solidFill>
                    <a:srgbClr val="211F1F"/>
                  </a:solidFill>
                  <a:latin typeface="Calibri"/>
                  <a:cs typeface="Calibri"/>
                </a:rPr>
                <a:t> </a:t>
              </a:r>
              <a:r>
                <a:rPr sz="700" b="1" spc="-7" dirty="0">
                  <a:solidFill>
                    <a:srgbClr val="211F1F"/>
                  </a:solidFill>
                  <a:latin typeface="Calibri"/>
                  <a:cs typeface="Calibri"/>
                </a:rPr>
                <a:t>Outdoor</a:t>
              </a:r>
              <a:endParaRPr sz="700" b="1" dirty="0">
                <a:latin typeface="Calibri"/>
                <a:cs typeface="Calibri"/>
              </a:endParaRPr>
            </a:p>
          </p:txBody>
        </p:sp>
        <p:sp>
          <p:nvSpPr>
            <p:cNvPr id="8" name="object 53"/>
            <p:cNvSpPr txBox="1"/>
            <p:nvPr/>
          </p:nvSpPr>
          <p:spPr>
            <a:xfrm>
              <a:off x="10909648" y="10260249"/>
              <a:ext cx="440056" cy="135765"/>
            </a:xfrm>
            <a:prstGeom prst="rect">
              <a:avLst/>
            </a:prstGeom>
          </p:spPr>
          <p:txBody>
            <a:bodyPr vert="horz" wrap="square" lIns="0" tIns="3723"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3723">
                <a:spcBef>
                  <a:spcPts val="29"/>
                </a:spcBef>
              </a:pPr>
              <a:r>
                <a:rPr sz="700" b="1" spc="-4" dirty="0">
                  <a:solidFill>
                    <a:srgbClr val="211F1F"/>
                  </a:solidFill>
                  <a:latin typeface="Calibri"/>
                  <a:cs typeface="Calibri"/>
                </a:rPr>
                <a:t>Cars </a:t>
              </a:r>
              <a:r>
                <a:rPr sz="700" b="1" spc="-3" dirty="0">
                  <a:solidFill>
                    <a:srgbClr val="211F1F"/>
                  </a:solidFill>
                  <a:latin typeface="Calibri"/>
                  <a:cs typeface="Calibri"/>
                </a:rPr>
                <a:t>podium</a:t>
              </a:r>
              <a:endParaRPr sz="700" b="1">
                <a:latin typeface="Calibri"/>
                <a:cs typeface="Calibri"/>
              </a:endParaRPr>
            </a:p>
          </p:txBody>
        </p:sp>
        <p:sp>
          <p:nvSpPr>
            <p:cNvPr id="9" name="object 54"/>
            <p:cNvSpPr/>
            <p:nvPr/>
          </p:nvSpPr>
          <p:spPr>
            <a:xfrm>
              <a:off x="10633322" y="10284168"/>
              <a:ext cx="248920" cy="102870"/>
            </a:xfrm>
            <a:custGeom>
              <a:avLst/>
              <a:gdLst/>
              <a:ahLst/>
              <a:cxnLst/>
              <a:rect l="l" t="t" r="r" b="b"/>
              <a:pathLst>
                <a:path w="248920" h="102870">
                  <a:moveTo>
                    <a:pt x="33731" y="36537"/>
                  </a:moveTo>
                  <a:lnTo>
                    <a:pt x="26162" y="29044"/>
                  </a:lnTo>
                  <a:lnTo>
                    <a:pt x="7543" y="29044"/>
                  </a:lnTo>
                  <a:lnTo>
                    <a:pt x="0" y="36537"/>
                  </a:lnTo>
                  <a:lnTo>
                    <a:pt x="0" y="55041"/>
                  </a:lnTo>
                  <a:lnTo>
                    <a:pt x="7543" y="62534"/>
                  </a:lnTo>
                  <a:lnTo>
                    <a:pt x="26162" y="62534"/>
                  </a:lnTo>
                  <a:lnTo>
                    <a:pt x="33731" y="55041"/>
                  </a:lnTo>
                  <a:lnTo>
                    <a:pt x="33731" y="45796"/>
                  </a:lnTo>
                  <a:lnTo>
                    <a:pt x="33731" y="36537"/>
                  </a:lnTo>
                  <a:close/>
                </a:path>
                <a:path w="248920" h="102870">
                  <a:moveTo>
                    <a:pt x="141884" y="75057"/>
                  </a:moveTo>
                  <a:lnTo>
                    <a:pt x="141859" y="72859"/>
                  </a:lnTo>
                  <a:lnTo>
                    <a:pt x="141859" y="70573"/>
                  </a:lnTo>
                  <a:lnTo>
                    <a:pt x="140169" y="69532"/>
                  </a:lnTo>
                  <a:lnTo>
                    <a:pt x="133743" y="69723"/>
                  </a:lnTo>
                  <a:lnTo>
                    <a:pt x="132410" y="70815"/>
                  </a:lnTo>
                  <a:lnTo>
                    <a:pt x="132600" y="75209"/>
                  </a:lnTo>
                  <a:lnTo>
                    <a:pt x="133997" y="76149"/>
                  </a:lnTo>
                  <a:lnTo>
                    <a:pt x="137020" y="76149"/>
                  </a:lnTo>
                  <a:lnTo>
                    <a:pt x="140246" y="76174"/>
                  </a:lnTo>
                  <a:lnTo>
                    <a:pt x="141884" y="75057"/>
                  </a:lnTo>
                  <a:close/>
                </a:path>
                <a:path w="248920" h="102870">
                  <a:moveTo>
                    <a:pt x="248856" y="50850"/>
                  </a:moveTo>
                  <a:lnTo>
                    <a:pt x="245440" y="48641"/>
                  </a:lnTo>
                  <a:lnTo>
                    <a:pt x="242392" y="46774"/>
                  </a:lnTo>
                  <a:lnTo>
                    <a:pt x="242392" y="55067"/>
                  </a:lnTo>
                  <a:lnTo>
                    <a:pt x="242366" y="61671"/>
                  </a:lnTo>
                  <a:lnTo>
                    <a:pt x="241719" y="65481"/>
                  </a:lnTo>
                  <a:lnTo>
                    <a:pt x="235292" y="65481"/>
                  </a:lnTo>
                  <a:lnTo>
                    <a:pt x="235292" y="61671"/>
                  </a:lnTo>
                  <a:lnTo>
                    <a:pt x="242366" y="61671"/>
                  </a:lnTo>
                  <a:lnTo>
                    <a:pt x="242366" y="55067"/>
                  </a:lnTo>
                  <a:lnTo>
                    <a:pt x="237972" y="55067"/>
                  </a:lnTo>
                  <a:lnTo>
                    <a:pt x="227774" y="54914"/>
                  </a:lnTo>
                  <a:lnTo>
                    <a:pt x="228396" y="54940"/>
                  </a:lnTo>
                  <a:lnTo>
                    <a:pt x="228523" y="70993"/>
                  </a:lnTo>
                  <a:lnTo>
                    <a:pt x="229666" y="72161"/>
                  </a:lnTo>
                  <a:lnTo>
                    <a:pt x="235813" y="72212"/>
                  </a:lnTo>
                  <a:lnTo>
                    <a:pt x="241820" y="72212"/>
                  </a:lnTo>
                  <a:lnTo>
                    <a:pt x="241820" y="81876"/>
                  </a:lnTo>
                  <a:lnTo>
                    <a:pt x="237299" y="81876"/>
                  </a:lnTo>
                  <a:lnTo>
                    <a:pt x="232841" y="81953"/>
                  </a:lnTo>
                  <a:lnTo>
                    <a:pt x="227850" y="81788"/>
                  </a:lnTo>
                  <a:lnTo>
                    <a:pt x="227203" y="80594"/>
                  </a:lnTo>
                  <a:lnTo>
                    <a:pt x="226936" y="79844"/>
                  </a:lnTo>
                  <a:lnTo>
                    <a:pt x="223583" y="74663"/>
                  </a:lnTo>
                  <a:lnTo>
                    <a:pt x="222465" y="72936"/>
                  </a:lnTo>
                  <a:lnTo>
                    <a:pt x="221221" y="72199"/>
                  </a:lnTo>
                  <a:lnTo>
                    <a:pt x="221221" y="85039"/>
                  </a:lnTo>
                  <a:lnTo>
                    <a:pt x="221107" y="91059"/>
                  </a:lnTo>
                  <a:lnTo>
                    <a:pt x="216293" y="95770"/>
                  </a:lnTo>
                  <a:lnTo>
                    <a:pt x="204711" y="95745"/>
                  </a:lnTo>
                  <a:lnTo>
                    <a:pt x="200113" y="91059"/>
                  </a:lnTo>
                  <a:lnTo>
                    <a:pt x="200063" y="88506"/>
                  </a:lnTo>
                  <a:lnTo>
                    <a:pt x="200101" y="82105"/>
                  </a:lnTo>
                  <a:lnTo>
                    <a:pt x="200139" y="79273"/>
                  </a:lnTo>
                  <a:lnTo>
                    <a:pt x="204838" y="74663"/>
                  </a:lnTo>
                  <a:lnTo>
                    <a:pt x="216496" y="74739"/>
                  </a:lnTo>
                  <a:lnTo>
                    <a:pt x="221183" y="79476"/>
                  </a:lnTo>
                  <a:lnTo>
                    <a:pt x="221221" y="85039"/>
                  </a:lnTo>
                  <a:lnTo>
                    <a:pt x="221221" y="72199"/>
                  </a:lnTo>
                  <a:lnTo>
                    <a:pt x="215798" y="68948"/>
                  </a:lnTo>
                  <a:lnTo>
                    <a:pt x="208153" y="68300"/>
                  </a:lnTo>
                  <a:lnTo>
                    <a:pt x="200710" y="71412"/>
                  </a:lnTo>
                  <a:lnTo>
                    <a:pt x="198386" y="73126"/>
                  </a:lnTo>
                  <a:lnTo>
                    <a:pt x="196469" y="75679"/>
                  </a:lnTo>
                  <a:lnTo>
                    <a:pt x="192951" y="81978"/>
                  </a:lnTo>
                  <a:lnTo>
                    <a:pt x="193205" y="82105"/>
                  </a:lnTo>
                  <a:lnTo>
                    <a:pt x="191211" y="81953"/>
                  </a:lnTo>
                  <a:lnTo>
                    <a:pt x="190550" y="81902"/>
                  </a:lnTo>
                  <a:lnTo>
                    <a:pt x="188556" y="81762"/>
                  </a:lnTo>
                  <a:lnTo>
                    <a:pt x="188468" y="80962"/>
                  </a:lnTo>
                  <a:lnTo>
                    <a:pt x="188379" y="80594"/>
                  </a:lnTo>
                  <a:lnTo>
                    <a:pt x="188264" y="76149"/>
                  </a:lnTo>
                  <a:lnTo>
                    <a:pt x="188252" y="69659"/>
                  </a:lnTo>
                  <a:lnTo>
                    <a:pt x="188252" y="63728"/>
                  </a:lnTo>
                  <a:lnTo>
                    <a:pt x="188252" y="57429"/>
                  </a:lnTo>
                  <a:lnTo>
                    <a:pt x="188277" y="14859"/>
                  </a:lnTo>
                  <a:lnTo>
                    <a:pt x="188912" y="14287"/>
                  </a:lnTo>
                  <a:lnTo>
                    <a:pt x="190944" y="14389"/>
                  </a:lnTo>
                  <a:lnTo>
                    <a:pt x="193802" y="14566"/>
                  </a:lnTo>
                  <a:lnTo>
                    <a:pt x="196646" y="14566"/>
                  </a:lnTo>
                  <a:lnTo>
                    <a:pt x="201409" y="14287"/>
                  </a:lnTo>
                  <a:lnTo>
                    <a:pt x="201752" y="14859"/>
                  </a:lnTo>
                  <a:lnTo>
                    <a:pt x="201828" y="47574"/>
                  </a:lnTo>
                  <a:lnTo>
                    <a:pt x="202844" y="48641"/>
                  </a:lnTo>
                  <a:lnTo>
                    <a:pt x="208076" y="48653"/>
                  </a:lnTo>
                  <a:lnTo>
                    <a:pt x="214884" y="48666"/>
                  </a:lnTo>
                  <a:lnTo>
                    <a:pt x="218833" y="48666"/>
                  </a:lnTo>
                  <a:lnTo>
                    <a:pt x="233705" y="48666"/>
                  </a:lnTo>
                  <a:lnTo>
                    <a:pt x="240474" y="52311"/>
                  </a:lnTo>
                  <a:lnTo>
                    <a:pt x="242392" y="55067"/>
                  </a:lnTo>
                  <a:lnTo>
                    <a:pt x="242392" y="46774"/>
                  </a:lnTo>
                  <a:lnTo>
                    <a:pt x="232956" y="26695"/>
                  </a:lnTo>
                  <a:lnTo>
                    <a:pt x="229984" y="14287"/>
                  </a:lnTo>
                  <a:lnTo>
                    <a:pt x="229857" y="13766"/>
                  </a:lnTo>
                  <a:lnTo>
                    <a:pt x="229857" y="41897"/>
                  </a:lnTo>
                  <a:lnTo>
                    <a:pt x="208648" y="41897"/>
                  </a:lnTo>
                  <a:lnTo>
                    <a:pt x="208648" y="14541"/>
                  </a:lnTo>
                  <a:lnTo>
                    <a:pt x="212001" y="14541"/>
                  </a:lnTo>
                  <a:lnTo>
                    <a:pt x="215252" y="14287"/>
                  </a:lnTo>
                  <a:lnTo>
                    <a:pt x="218452" y="14617"/>
                  </a:lnTo>
                  <a:lnTo>
                    <a:pt x="221284" y="14859"/>
                  </a:lnTo>
                  <a:lnTo>
                    <a:pt x="223583" y="16548"/>
                  </a:lnTo>
                  <a:lnTo>
                    <a:pt x="226352" y="26987"/>
                  </a:lnTo>
                  <a:lnTo>
                    <a:pt x="227977" y="34112"/>
                  </a:lnTo>
                  <a:lnTo>
                    <a:pt x="229857" y="41897"/>
                  </a:lnTo>
                  <a:lnTo>
                    <a:pt x="229857" y="13766"/>
                  </a:lnTo>
                  <a:lnTo>
                    <a:pt x="229387" y="11811"/>
                  </a:lnTo>
                  <a:lnTo>
                    <a:pt x="224599" y="8039"/>
                  </a:lnTo>
                  <a:lnTo>
                    <a:pt x="199301" y="7937"/>
                  </a:lnTo>
                  <a:lnTo>
                    <a:pt x="188963" y="8039"/>
                  </a:lnTo>
                  <a:lnTo>
                    <a:pt x="187972" y="7543"/>
                  </a:lnTo>
                  <a:lnTo>
                    <a:pt x="188112" y="6400"/>
                  </a:lnTo>
                  <a:lnTo>
                    <a:pt x="188315" y="4940"/>
                  </a:lnTo>
                  <a:lnTo>
                    <a:pt x="188252" y="4165"/>
                  </a:lnTo>
                  <a:lnTo>
                    <a:pt x="188112" y="990"/>
                  </a:lnTo>
                  <a:lnTo>
                    <a:pt x="187198" y="101"/>
                  </a:lnTo>
                  <a:lnTo>
                    <a:pt x="182257" y="0"/>
                  </a:lnTo>
                  <a:lnTo>
                    <a:pt x="182257" y="63779"/>
                  </a:lnTo>
                  <a:lnTo>
                    <a:pt x="181444" y="69481"/>
                  </a:lnTo>
                  <a:lnTo>
                    <a:pt x="180454" y="69532"/>
                  </a:lnTo>
                  <a:lnTo>
                    <a:pt x="179387" y="69634"/>
                  </a:lnTo>
                  <a:lnTo>
                    <a:pt x="152768" y="69634"/>
                  </a:lnTo>
                  <a:lnTo>
                    <a:pt x="151930" y="69659"/>
                  </a:lnTo>
                  <a:lnTo>
                    <a:pt x="151079" y="69634"/>
                  </a:lnTo>
                  <a:lnTo>
                    <a:pt x="148323" y="69850"/>
                  </a:lnTo>
                  <a:lnTo>
                    <a:pt x="147091" y="70840"/>
                  </a:lnTo>
                  <a:lnTo>
                    <a:pt x="147091" y="74980"/>
                  </a:lnTo>
                  <a:lnTo>
                    <a:pt x="148399" y="75984"/>
                  </a:lnTo>
                  <a:lnTo>
                    <a:pt x="151498" y="76200"/>
                  </a:lnTo>
                  <a:lnTo>
                    <a:pt x="152590" y="76149"/>
                  </a:lnTo>
                  <a:lnTo>
                    <a:pt x="181762" y="76149"/>
                  </a:lnTo>
                  <a:lnTo>
                    <a:pt x="181686" y="80314"/>
                  </a:lnTo>
                  <a:lnTo>
                    <a:pt x="181571" y="81762"/>
                  </a:lnTo>
                  <a:lnTo>
                    <a:pt x="179806" y="81902"/>
                  </a:lnTo>
                  <a:lnTo>
                    <a:pt x="152412" y="81902"/>
                  </a:lnTo>
                  <a:lnTo>
                    <a:pt x="123875" y="81953"/>
                  </a:lnTo>
                  <a:lnTo>
                    <a:pt x="123151" y="81318"/>
                  </a:lnTo>
                  <a:lnTo>
                    <a:pt x="120891" y="74663"/>
                  </a:lnTo>
                  <a:lnTo>
                    <a:pt x="120256" y="72758"/>
                  </a:lnTo>
                  <a:lnTo>
                    <a:pt x="116967" y="70472"/>
                  </a:lnTo>
                  <a:lnTo>
                    <a:pt x="116967" y="90982"/>
                  </a:lnTo>
                  <a:lnTo>
                    <a:pt x="112331" y="95719"/>
                  </a:lnTo>
                  <a:lnTo>
                    <a:pt x="100698" y="95796"/>
                  </a:lnTo>
                  <a:lnTo>
                    <a:pt x="95859" y="90982"/>
                  </a:lnTo>
                  <a:lnTo>
                    <a:pt x="95783" y="88430"/>
                  </a:lnTo>
                  <a:lnTo>
                    <a:pt x="95846" y="82283"/>
                  </a:lnTo>
                  <a:lnTo>
                    <a:pt x="95872" y="79476"/>
                  </a:lnTo>
                  <a:lnTo>
                    <a:pt x="100634" y="74739"/>
                  </a:lnTo>
                  <a:lnTo>
                    <a:pt x="112191" y="74701"/>
                  </a:lnTo>
                  <a:lnTo>
                    <a:pt x="116878" y="79273"/>
                  </a:lnTo>
                  <a:lnTo>
                    <a:pt x="116967" y="90982"/>
                  </a:lnTo>
                  <a:lnTo>
                    <a:pt x="116967" y="70472"/>
                  </a:lnTo>
                  <a:lnTo>
                    <a:pt x="113919" y="68338"/>
                  </a:lnTo>
                  <a:lnTo>
                    <a:pt x="99491" y="68110"/>
                  </a:lnTo>
                  <a:lnTo>
                    <a:pt x="92887" y="72313"/>
                  </a:lnTo>
                  <a:lnTo>
                    <a:pt x="89687" y="81457"/>
                  </a:lnTo>
                  <a:lnTo>
                    <a:pt x="88519" y="82283"/>
                  </a:lnTo>
                  <a:lnTo>
                    <a:pt x="85852" y="81902"/>
                  </a:lnTo>
                  <a:lnTo>
                    <a:pt x="84785" y="81762"/>
                  </a:lnTo>
                  <a:lnTo>
                    <a:pt x="83413" y="81902"/>
                  </a:lnTo>
                  <a:lnTo>
                    <a:pt x="81610" y="81902"/>
                  </a:lnTo>
                  <a:lnTo>
                    <a:pt x="81483" y="64198"/>
                  </a:lnTo>
                  <a:lnTo>
                    <a:pt x="82245" y="63728"/>
                  </a:lnTo>
                  <a:lnTo>
                    <a:pt x="84162" y="63754"/>
                  </a:lnTo>
                  <a:lnTo>
                    <a:pt x="94627" y="63779"/>
                  </a:lnTo>
                  <a:lnTo>
                    <a:pt x="182257" y="63779"/>
                  </a:lnTo>
                  <a:lnTo>
                    <a:pt x="182257" y="0"/>
                  </a:lnTo>
                  <a:lnTo>
                    <a:pt x="181787" y="12"/>
                  </a:lnTo>
                  <a:lnTo>
                    <a:pt x="181787" y="7048"/>
                  </a:lnTo>
                  <a:lnTo>
                    <a:pt x="181787" y="56883"/>
                  </a:lnTo>
                  <a:lnTo>
                    <a:pt x="181076" y="57429"/>
                  </a:lnTo>
                  <a:lnTo>
                    <a:pt x="167068" y="57365"/>
                  </a:lnTo>
                  <a:lnTo>
                    <a:pt x="131508" y="57378"/>
                  </a:lnTo>
                  <a:lnTo>
                    <a:pt x="82194" y="57429"/>
                  </a:lnTo>
                  <a:lnTo>
                    <a:pt x="81534" y="56730"/>
                  </a:lnTo>
                  <a:lnTo>
                    <a:pt x="81534" y="6896"/>
                  </a:lnTo>
                  <a:lnTo>
                    <a:pt x="82296" y="6400"/>
                  </a:lnTo>
                  <a:lnTo>
                    <a:pt x="84531" y="6400"/>
                  </a:lnTo>
                  <a:lnTo>
                    <a:pt x="131686" y="6464"/>
                  </a:lnTo>
                  <a:lnTo>
                    <a:pt x="181140" y="6400"/>
                  </a:lnTo>
                  <a:lnTo>
                    <a:pt x="181787" y="7048"/>
                  </a:lnTo>
                  <a:lnTo>
                    <a:pt x="181787" y="12"/>
                  </a:lnTo>
                  <a:lnTo>
                    <a:pt x="180174" y="25"/>
                  </a:lnTo>
                  <a:lnTo>
                    <a:pt x="76149" y="25"/>
                  </a:lnTo>
                  <a:lnTo>
                    <a:pt x="74968" y="990"/>
                  </a:lnTo>
                  <a:lnTo>
                    <a:pt x="74879" y="87147"/>
                  </a:lnTo>
                  <a:lnTo>
                    <a:pt x="76225" y="88430"/>
                  </a:lnTo>
                  <a:lnTo>
                    <a:pt x="81826" y="88582"/>
                  </a:lnTo>
                  <a:lnTo>
                    <a:pt x="84582" y="88607"/>
                  </a:lnTo>
                  <a:lnTo>
                    <a:pt x="88925" y="88430"/>
                  </a:lnTo>
                  <a:lnTo>
                    <a:pt x="89636" y="88950"/>
                  </a:lnTo>
                  <a:lnTo>
                    <a:pt x="92811" y="97980"/>
                  </a:lnTo>
                  <a:lnTo>
                    <a:pt x="98996" y="102247"/>
                  </a:lnTo>
                  <a:lnTo>
                    <a:pt x="114147" y="102095"/>
                  </a:lnTo>
                  <a:lnTo>
                    <a:pt x="120294" y="97663"/>
                  </a:lnTo>
                  <a:lnTo>
                    <a:pt x="120916" y="95796"/>
                  </a:lnTo>
                  <a:lnTo>
                    <a:pt x="123228" y="88950"/>
                  </a:lnTo>
                  <a:lnTo>
                    <a:pt x="123901" y="88506"/>
                  </a:lnTo>
                  <a:lnTo>
                    <a:pt x="125387" y="88506"/>
                  </a:lnTo>
                  <a:lnTo>
                    <a:pt x="158496" y="88544"/>
                  </a:lnTo>
                  <a:lnTo>
                    <a:pt x="193078" y="88506"/>
                  </a:lnTo>
                  <a:lnTo>
                    <a:pt x="193776" y="88925"/>
                  </a:lnTo>
                  <a:lnTo>
                    <a:pt x="197065" y="98031"/>
                  </a:lnTo>
                  <a:lnTo>
                    <a:pt x="203022" y="102196"/>
                  </a:lnTo>
                  <a:lnTo>
                    <a:pt x="218274" y="102146"/>
                  </a:lnTo>
                  <a:lnTo>
                    <a:pt x="224383" y="97751"/>
                  </a:lnTo>
                  <a:lnTo>
                    <a:pt x="225056" y="95770"/>
                  </a:lnTo>
                  <a:lnTo>
                    <a:pt x="227482" y="88747"/>
                  </a:lnTo>
                  <a:lnTo>
                    <a:pt x="228269" y="88506"/>
                  </a:lnTo>
                  <a:lnTo>
                    <a:pt x="229666" y="88506"/>
                  </a:lnTo>
                  <a:lnTo>
                    <a:pt x="234073" y="88557"/>
                  </a:lnTo>
                  <a:lnTo>
                    <a:pt x="235851" y="88506"/>
                  </a:lnTo>
                  <a:lnTo>
                    <a:pt x="238518" y="88430"/>
                  </a:lnTo>
                  <a:lnTo>
                    <a:pt x="242963" y="88582"/>
                  </a:lnTo>
                  <a:lnTo>
                    <a:pt x="245338" y="88633"/>
                  </a:lnTo>
                  <a:lnTo>
                    <a:pt x="246443" y="88430"/>
                  </a:lnTo>
                  <a:lnTo>
                    <a:pt x="247396" y="88252"/>
                  </a:lnTo>
                  <a:lnTo>
                    <a:pt x="248856" y="86245"/>
                  </a:lnTo>
                  <a:lnTo>
                    <a:pt x="248856" y="81953"/>
                  </a:lnTo>
                  <a:lnTo>
                    <a:pt x="248856" y="72186"/>
                  </a:lnTo>
                  <a:lnTo>
                    <a:pt x="248856" y="65481"/>
                  </a:lnTo>
                  <a:lnTo>
                    <a:pt x="248856" y="61671"/>
                  </a:lnTo>
                  <a:lnTo>
                    <a:pt x="248856" y="55067"/>
                  </a:lnTo>
                  <a:lnTo>
                    <a:pt x="248856" y="50850"/>
                  </a:lnTo>
                  <a:close/>
                </a:path>
              </a:pathLst>
            </a:custGeom>
            <a:solidFill>
              <a:srgbClr val="EB5B23"/>
            </a:solidFill>
          </p:spPr>
          <p:txBody>
            <a:bodyPr wrap="square" lIns="0" tIns="0" rIns="0" bIns="0" rtlCol="0"/>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endParaRPr sz="700" b="1"/>
            </a:p>
          </p:txBody>
        </p:sp>
        <p:grpSp>
          <p:nvGrpSpPr>
            <p:cNvPr id="10" name="object 55"/>
            <p:cNvGrpSpPr/>
            <p:nvPr/>
          </p:nvGrpSpPr>
          <p:grpSpPr>
            <a:xfrm>
              <a:off x="8039296" y="10264940"/>
              <a:ext cx="236340" cy="136946"/>
              <a:chOff x="2312390" y="10264940"/>
              <a:chExt cx="236340" cy="136946"/>
            </a:xfrm>
          </p:grpSpPr>
          <p:pic>
            <p:nvPicPr>
              <p:cNvPr id="19" name="object 56"/>
              <p:cNvPicPr/>
              <p:nvPr/>
            </p:nvPicPr>
            <p:blipFill>
              <a:blip r:embed="rId5" cstate="print"/>
              <a:stretch>
                <a:fillRect/>
              </a:stretch>
            </p:blipFill>
            <p:spPr>
              <a:xfrm>
                <a:off x="2385167" y="10264940"/>
                <a:ext cx="163563" cy="136946"/>
              </a:xfrm>
              <a:prstGeom prst="rect">
                <a:avLst/>
              </a:prstGeom>
            </p:spPr>
          </p:pic>
          <p:sp>
            <p:nvSpPr>
              <p:cNvPr id="20" name="object 57"/>
              <p:cNvSpPr/>
              <p:nvPr/>
            </p:nvSpPr>
            <p:spPr>
              <a:xfrm>
                <a:off x="2312390" y="10308274"/>
                <a:ext cx="34290" cy="33655"/>
              </a:xfrm>
              <a:custGeom>
                <a:avLst/>
                <a:gdLst/>
                <a:ahLst/>
                <a:cxnLst/>
                <a:rect l="l" t="t" r="r" b="b"/>
                <a:pathLst>
                  <a:path w="34289" h="33654">
                    <a:moveTo>
                      <a:pt x="26168" y="0"/>
                    </a:moveTo>
                    <a:lnTo>
                      <a:pt x="7543" y="0"/>
                    </a:lnTo>
                    <a:lnTo>
                      <a:pt x="0" y="7466"/>
                    </a:lnTo>
                    <a:lnTo>
                      <a:pt x="0" y="25970"/>
                    </a:lnTo>
                    <a:lnTo>
                      <a:pt x="7543" y="33461"/>
                    </a:lnTo>
                    <a:lnTo>
                      <a:pt x="26168" y="33461"/>
                    </a:lnTo>
                    <a:lnTo>
                      <a:pt x="33712" y="25970"/>
                    </a:lnTo>
                    <a:lnTo>
                      <a:pt x="33712" y="16743"/>
                    </a:lnTo>
                    <a:lnTo>
                      <a:pt x="33712" y="7466"/>
                    </a:lnTo>
                    <a:lnTo>
                      <a:pt x="26168" y="0"/>
                    </a:lnTo>
                    <a:close/>
                  </a:path>
                </a:pathLst>
              </a:custGeom>
              <a:solidFill>
                <a:srgbClr val="EB5B23"/>
              </a:solidFill>
            </p:spPr>
            <p:txBody>
              <a:bodyPr wrap="square" lIns="0" tIns="0" rIns="0" bIns="0" rtlCol="0"/>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endParaRPr sz="700" b="1"/>
              </a:p>
            </p:txBody>
          </p:sp>
        </p:grpSp>
        <p:sp>
          <p:nvSpPr>
            <p:cNvPr id="11" name="object 58"/>
            <p:cNvSpPr txBox="1"/>
            <p:nvPr/>
          </p:nvSpPr>
          <p:spPr>
            <a:xfrm>
              <a:off x="8290792" y="10258117"/>
              <a:ext cx="436879" cy="135765"/>
            </a:xfrm>
            <a:prstGeom prst="rect">
              <a:avLst/>
            </a:prstGeom>
          </p:spPr>
          <p:txBody>
            <a:bodyPr vert="horz" wrap="square" lIns="0" tIns="3723"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3723">
                <a:spcBef>
                  <a:spcPts val="29"/>
                </a:spcBef>
              </a:pPr>
              <a:r>
                <a:rPr sz="700" b="1" spc="-6" dirty="0">
                  <a:solidFill>
                    <a:srgbClr val="211F1F"/>
                  </a:solidFill>
                  <a:latin typeface="Calibri"/>
                  <a:cs typeface="Calibri"/>
                </a:rPr>
                <a:t>Écran</a:t>
              </a:r>
              <a:r>
                <a:rPr sz="700" b="1" spc="-4" dirty="0">
                  <a:solidFill>
                    <a:srgbClr val="211F1F"/>
                  </a:solidFill>
                  <a:latin typeface="Calibri"/>
                  <a:cs typeface="Calibri"/>
                </a:rPr>
                <a:t> indoor</a:t>
              </a:r>
              <a:endParaRPr sz="700" b="1" dirty="0">
                <a:latin typeface="Calibri"/>
                <a:cs typeface="Calibri"/>
              </a:endParaRPr>
            </a:p>
          </p:txBody>
        </p:sp>
        <p:sp>
          <p:nvSpPr>
            <p:cNvPr id="12" name="object 59"/>
            <p:cNvSpPr txBox="1"/>
            <p:nvPr/>
          </p:nvSpPr>
          <p:spPr>
            <a:xfrm>
              <a:off x="11750975" y="10260249"/>
              <a:ext cx="635634" cy="135765"/>
            </a:xfrm>
            <a:prstGeom prst="rect">
              <a:avLst/>
            </a:prstGeom>
          </p:spPr>
          <p:txBody>
            <a:bodyPr vert="horz" wrap="square" lIns="0" tIns="3723"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3723">
                <a:spcBef>
                  <a:spcPts val="29"/>
                </a:spcBef>
              </a:pPr>
              <a:r>
                <a:rPr sz="700" b="1" spc="-3" dirty="0">
                  <a:solidFill>
                    <a:srgbClr val="211F1F"/>
                  </a:solidFill>
                  <a:latin typeface="Calibri"/>
                  <a:cs typeface="Calibri"/>
                </a:rPr>
                <a:t>Solutions</a:t>
              </a:r>
              <a:r>
                <a:rPr sz="700" b="1" spc="2" dirty="0">
                  <a:solidFill>
                    <a:srgbClr val="211F1F"/>
                  </a:solidFill>
                  <a:latin typeface="Calibri"/>
                  <a:cs typeface="Calibri"/>
                </a:rPr>
                <a:t> </a:t>
              </a:r>
              <a:r>
                <a:rPr sz="700" b="1" spc="-2" dirty="0">
                  <a:solidFill>
                    <a:srgbClr val="211F1F"/>
                  </a:solidFill>
                  <a:latin typeface="Calibri"/>
                  <a:cs typeface="Calibri"/>
                </a:rPr>
                <a:t>Digitales</a:t>
              </a:r>
              <a:endParaRPr sz="700" b="1" dirty="0">
                <a:latin typeface="Calibri"/>
                <a:cs typeface="Calibri"/>
              </a:endParaRPr>
            </a:p>
          </p:txBody>
        </p:sp>
        <p:grpSp>
          <p:nvGrpSpPr>
            <p:cNvPr id="13" name="object 60"/>
            <p:cNvGrpSpPr/>
            <p:nvPr/>
          </p:nvGrpSpPr>
          <p:grpSpPr>
            <a:xfrm>
              <a:off x="11473137" y="10241155"/>
              <a:ext cx="260496" cy="156294"/>
              <a:chOff x="5746229" y="10241153"/>
              <a:chExt cx="260496" cy="156294"/>
            </a:xfrm>
          </p:grpSpPr>
          <p:sp>
            <p:nvSpPr>
              <p:cNvPr id="17" name="object 61"/>
              <p:cNvSpPr/>
              <p:nvPr/>
            </p:nvSpPr>
            <p:spPr>
              <a:xfrm>
                <a:off x="5746229" y="10313211"/>
                <a:ext cx="34290" cy="33655"/>
              </a:xfrm>
              <a:custGeom>
                <a:avLst/>
                <a:gdLst/>
                <a:ahLst/>
                <a:cxnLst/>
                <a:rect l="l" t="t" r="r" b="b"/>
                <a:pathLst>
                  <a:path w="34289" h="33654">
                    <a:moveTo>
                      <a:pt x="26193" y="0"/>
                    </a:moveTo>
                    <a:lnTo>
                      <a:pt x="7562" y="0"/>
                    </a:lnTo>
                    <a:lnTo>
                      <a:pt x="0" y="7490"/>
                    </a:lnTo>
                    <a:lnTo>
                      <a:pt x="0" y="25994"/>
                    </a:lnTo>
                    <a:lnTo>
                      <a:pt x="7562" y="33486"/>
                    </a:lnTo>
                    <a:lnTo>
                      <a:pt x="26193" y="33486"/>
                    </a:lnTo>
                    <a:lnTo>
                      <a:pt x="33731" y="25994"/>
                    </a:lnTo>
                    <a:lnTo>
                      <a:pt x="33731" y="16743"/>
                    </a:lnTo>
                    <a:lnTo>
                      <a:pt x="33731" y="7490"/>
                    </a:lnTo>
                    <a:lnTo>
                      <a:pt x="26193" y="0"/>
                    </a:lnTo>
                    <a:close/>
                  </a:path>
                </a:pathLst>
              </a:custGeom>
              <a:solidFill>
                <a:srgbClr val="EB5B23"/>
              </a:solidFill>
            </p:spPr>
            <p:txBody>
              <a:bodyPr wrap="square" lIns="0" tIns="0" rIns="0" bIns="0" rtlCol="0"/>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endParaRPr sz="700" b="1"/>
              </a:p>
            </p:txBody>
          </p:sp>
          <p:pic>
            <p:nvPicPr>
              <p:cNvPr id="18" name="object 62"/>
              <p:cNvPicPr/>
              <p:nvPr/>
            </p:nvPicPr>
            <p:blipFill>
              <a:blip r:embed="rId6" cstate="print"/>
              <a:stretch>
                <a:fillRect/>
              </a:stretch>
            </p:blipFill>
            <p:spPr>
              <a:xfrm>
                <a:off x="5815857" y="10241153"/>
                <a:ext cx="190868" cy="156294"/>
              </a:xfrm>
              <a:prstGeom prst="rect">
                <a:avLst/>
              </a:prstGeom>
            </p:spPr>
          </p:pic>
        </p:grpSp>
        <p:sp>
          <p:nvSpPr>
            <p:cNvPr id="14" name="object 63"/>
            <p:cNvSpPr/>
            <p:nvPr/>
          </p:nvSpPr>
          <p:spPr>
            <a:xfrm>
              <a:off x="12430156" y="10313212"/>
              <a:ext cx="34290" cy="33655"/>
            </a:xfrm>
            <a:custGeom>
              <a:avLst/>
              <a:gdLst/>
              <a:ahLst/>
              <a:cxnLst/>
              <a:rect l="l" t="t" r="r" b="b"/>
              <a:pathLst>
                <a:path w="34290" h="33654">
                  <a:moveTo>
                    <a:pt x="26161" y="0"/>
                  </a:moveTo>
                  <a:lnTo>
                    <a:pt x="7492" y="0"/>
                  </a:lnTo>
                  <a:lnTo>
                    <a:pt x="0" y="7490"/>
                  </a:lnTo>
                  <a:lnTo>
                    <a:pt x="0" y="25994"/>
                  </a:lnTo>
                  <a:lnTo>
                    <a:pt x="7492" y="33486"/>
                  </a:lnTo>
                  <a:lnTo>
                    <a:pt x="26161" y="33486"/>
                  </a:lnTo>
                  <a:lnTo>
                    <a:pt x="33718" y="25994"/>
                  </a:lnTo>
                  <a:lnTo>
                    <a:pt x="33718" y="16743"/>
                  </a:lnTo>
                  <a:lnTo>
                    <a:pt x="33718" y="7490"/>
                  </a:lnTo>
                  <a:lnTo>
                    <a:pt x="26161" y="0"/>
                  </a:lnTo>
                  <a:close/>
                </a:path>
              </a:pathLst>
            </a:custGeom>
            <a:solidFill>
              <a:srgbClr val="EB5B23"/>
            </a:solidFill>
          </p:spPr>
          <p:txBody>
            <a:bodyPr wrap="square" lIns="0" tIns="0" rIns="0" bIns="0" rtlCol="0"/>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endParaRPr sz="700" b="1"/>
            </a:p>
          </p:txBody>
        </p:sp>
        <p:sp>
          <p:nvSpPr>
            <p:cNvPr id="15" name="object 64"/>
            <p:cNvSpPr txBox="1"/>
            <p:nvPr/>
          </p:nvSpPr>
          <p:spPr>
            <a:xfrm>
              <a:off x="12632215" y="10260249"/>
              <a:ext cx="484505" cy="135765"/>
            </a:xfrm>
            <a:prstGeom prst="rect">
              <a:avLst/>
            </a:prstGeom>
          </p:spPr>
          <p:txBody>
            <a:bodyPr vert="horz" wrap="square" lIns="0" tIns="3723"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3723">
                <a:spcBef>
                  <a:spcPts val="29"/>
                </a:spcBef>
              </a:pPr>
              <a:r>
                <a:rPr sz="700" b="1" spc="-2" dirty="0">
                  <a:solidFill>
                    <a:srgbClr val="211F1F"/>
                  </a:solidFill>
                  <a:latin typeface="Calibri"/>
                  <a:cs typeface="Calibri"/>
                </a:rPr>
                <a:t>Évènementiel</a:t>
              </a:r>
              <a:endParaRPr sz="700" b="1">
                <a:latin typeface="Calibri"/>
                <a:cs typeface="Calibri"/>
              </a:endParaRPr>
            </a:p>
          </p:txBody>
        </p:sp>
        <p:pic>
          <p:nvPicPr>
            <p:cNvPr id="16" name="object 65"/>
            <p:cNvPicPr/>
            <p:nvPr/>
          </p:nvPicPr>
          <p:blipFill>
            <a:blip r:embed="rId7" cstate="print"/>
            <a:stretch>
              <a:fillRect/>
            </a:stretch>
          </p:blipFill>
          <p:spPr>
            <a:xfrm>
              <a:off x="12495037" y="10219374"/>
              <a:ext cx="165242" cy="157460"/>
            </a:xfrm>
            <a:prstGeom prst="rect">
              <a:avLst/>
            </a:prstGeom>
          </p:spPr>
        </p:pic>
      </p:grpSp>
      <p:sp>
        <p:nvSpPr>
          <p:cNvPr id="23" name="ZoneTexte 71"/>
          <p:cNvSpPr txBox="1"/>
          <p:nvPr/>
        </p:nvSpPr>
        <p:spPr>
          <a:xfrm>
            <a:off x="2836098" y="275850"/>
            <a:ext cx="3655903" cy="1015663"/>
          </a:xfrm>
          <a:prstGeom prst="rect">
            <a:avLst/>
          </a:prstGeom>
          <a:noFill/>
          <a:ln>
            <a:noFill/>
          </a:ln>
        </p:spPr>
        <p:txBody>
          <a:bodyPr wrap="square"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algn="r"/>
            <a:r>
              <a:rPr lang="fr-FR" sz="2000" b="1" dirty="0">
                <a:gradFill>
                  <a:gsLst>
                    <a:gs pos="53000">
                      <a:srgbClr val="E84E0E"/>
                    </a:gs>
                    <a:gs pos="100000">
                      <a:srgbClr val="FFC000"/>
                    </a:gs>
                  </a:gsLst>
                  <a:lin ang="0" scaled="0"/>
                </a:gradFill>
                <a:latin typeface="Metropolis Black" panose="00000A00000000000000" pitchFamily="50" charset="0"/>
              </a:rPr>
              <a:t>NOTRE  APPROCHE </a:t>
            </a:r>
          </a:p>
          <a:p>
            <a:pPr algn="r"/>
            <a:r>
              <a:rPr lang="fr-FR" sz="2000" b="1" dirty="0">
                <a:gradFill>
                  <a:gsLst>
                    <a:gs pos="53000">
                      <a:srgbClr val="E84E0E"/>
                    </a:gs>
                    <a:gs pos="100000">
                      <a:srgbClr val="FFC000"/>
                    </a:gs>
                  </a:gsLst>
                  <a:lin ang="0" scaled="0"/>
                </a:gradFill>
                <a:latin typeface="Metropolis Black" panose="00000A00000000000000" pitchFamily="50" charset="0"/>
              </a:rPr>
              <a:t>DE RÉALISATION </a:t>
            </a:r>
          </a:p>
          <a:p>
            <a:pPr algn="r"/>
            <a:r>
              <a:rPr lang="fr-FR" sz="2000" b="1" dirty="0">
                <a:gradFill>
                  <a:gsLst>
                    <a:gs pos="53000">
                      <a:srgbClr val="E84E0E"/>
                    </a:gs>
                    <a:gs pos="100000">
                      <a:srgbClr val="FFC000"/>
                    </a:gs>
                  </a:gsLst>
                  <a:lin ang="0" scaled="0"/>
                </a:gradFill>
                <a:latin typeface="Metropolis Black" panose="00000A00000000000000" pitchFamily="50" charset="0"/>
              </a:rPr>
              <a:t>DES PROJETS</a:t>
            </a:r>
          </a:p>
        </p:txBody>
      </p:sp>
      <p:sp>
        <p:nvSpPr>
          <p:cNvPr id="24" name="ZoneTexte 23"/>
          <p:cNvSpPr txBox="1"/>
          <p:nvPr/>
        </p:nvSpPr>
        <p:spPr>
          <a:xfrm>
            <a:off x="4884177" y="8172134"/>
            <a:ext cx="1766849" cy="1200329"/>
          </a:xfrm>
          <a:prstGeom prst="rect">
            <a:avLst/>
          </a:prstGeom>
          <a:noFill/>
          <a:ln>
            <a:noFill/>
          </a:ln>
        </p:spPr>
        <p:txBody>
          <a:bodyPr wrap="square" rtlCol="0">
            <a:spAutoFit/>
          </a:bodyPr>
          <a:lstStyle/>
          <a:p>
            <a:r>
              <a:rPr lang="fr-FR" sz="7200" b="1" dirty="0">
                <a:solidFill>
                  <a:srgbClr val="FBBD4B"/>
                </a:solidFill>
                <a:latin typeface="Metropolis Light" panose="00000500000000000000" pitchFamily="50" charset="0"/>
              </a:rPr>
              <a:t>05</a:t>
            </a:r>
            <a:endParaRPr lang="fr-FR" sz="8000" b="1" dirty="0">
              <a:solidFill>
                <a:srgbClr val="FBBD4B"/>
              </a:solidFill>
              <a:latin typeface="Metropolis Light" panose="00000500000000000000" pitchFamily="50" charset="0"/>
            </a:endParaRPr>
          </a:p>
        </p:txBody>
      </p:sp>
      <p:sp>
        <p:nvSpPr>
          <p:cNvPr id="25" name="object 12"/>
          <p:cNvSpPr txBox="1"/>
          <p:nvPr/>
        </p:nvSpPr>
        <p:spPr>
          <a:xfrm>
            <a:off x="658700" y="2392062"/>
            <a:ext cx="5209731" cy="948186"/>
          </a:xfrm>
          <a:prstGeom prst="rect">
            <a:avLst/>
          </a:prstGeom>
        </p:spPr>
        <p:txBody>
          <a:bodyPr vert="horz" wrap="square" lIns="0" tIns="11408" rIns="0" bIns="0" rtlCol="0">
            <a:spAutoFit/>
          </a:bodyPr>
          <a:lstStyle>
            <a:defPPr lvl="0">
              <a:defRPr lang="fr-FR"/>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a:lstStyle>
          <a:p>
            <a:pPr marL="1320263" marR="498326" algn="r" defTabSz="864565">
              <a:lnSpc>
                <a:spcPct val="90300"/>
              </a:lnSpc>
              <a:spcBef>
                <a:spcPts val="123"/>
              </a:spcBef>
              <a:defRPr/>
            </a:pPr>
            <a:r>
              <a:rPr lang="fr-FR" sz="1600" b="1" dirty="0">
                <a:latin typeface="Aeonik" panose="02010503030300000000" pitchFamily="50" charset="0"/>
                <a:cs typeface="Arial"/>
              </a:rPr>
              <a:t>Nous disposons d’experts dédiés à la réussite de vos différents projets </a:t>
            </a:r>
          </a:p>
          <a:p>
            <a:pPr marL="1320263" marR="498326" algn="r" defTabSz="864565">
              <a:lnSpc>
                <a:spcPct val="90300"/>
              </a:lnSpc>
              <a:spcBef>
                <a:spcPts val="123"/>
              </a:spcBef>
              <a:defRPr/>
            </a:pPr>
            <a:endParaRPr lang="fr-CM" sz="1600" dirty="0">
              <a:latin typeface="Aeonik" panose="02010503030300000000" pitchFamily="50" charset="0"/>
              <a:cs typeface="Arial"/>
            </a:endParaRPr>
          </a:p>
          <a:p>
            <a:pPr marL="1320263" marR="498326" algn="r" defTabSz="864565">
              <a:spcBef>
                <a:spcPts val="123"/>
              </a:spcBef>
              <a:defRPr/>
            </a:pPr>
            <a:r>
              <a:rPr lang="fr-CM" sz="1600" b="1" i="1" dirty="0">
                <a:latin typeface="Aeonik" panose="02010503030300000000" pitchFamily="50" charset="0"/>
                <a:cs typeface="Arial"/>
              </a:rPr>
              <a:t> </a:t>
            </a:r>
            <a:endParaRPr lang="fr-CM" sz="1600" b="1" i="1" dirty="0">
              <a:latin typeface="Aeonik TRIAL Light" panose="020B0403030300000000" pitchFamily="34" charset="0"/>
              <a:cs typeface="Arial"/>
            </a:endParaRPr>
          </a:p>
        </p:txBody>
      </p:sp>
      <p:grpSp>
        <p:nvGrpSpPr>
          <p:cNvPr id="26" name="Groupe 25"/>
          <p:cNvGrpSpPr/>
          <p:nvPr/>
        </p:nvGrpSpPr>
        <p:grpSpPr>
          <a:xfrm>
            <a:off x="1165235" y="3594875"/>
            <a:ext cx="4591614" cy="4806994"/>
            <a:chOff x="-240743" y="3041606"/>
            <a:chExt cx="5940572" cy="6165600"/>
          </a:xfrm>
        </p:grpSpPr>
        <p:sp>
          <p:nvSpPr>
            <p:cNvPr id="27" name="object 11"/>
            <p:cNvSpPr txBox="1"/>
            <p:nvPr/>
          </p:nvSpPr>
          <p:spPr>
            <a:xfrm>
              <a:off x="2039307" y="8497931"/>
              <a:ext cx="2763112" cy="709275"/>
            </a:xfrm>
            <a:prstGeom prst="rect">
              <a:avLst/>
            </a:prstGeom>
          </p:spPr>
          <p:txBody>
            <a:bodyPr vert="horz" wrap="square" lIns="0" tIns="11408" rIns="0" bIns="0" rtlCol="0">
              <a:spAutoFit/>
            </a:bodyPr>
            <a:lstStyle>
              <a:defPPr lvl="0">
                <a:defRPr lang="fr-FR"/>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a:lstStyle>
            <a:p>
              <a:pPr marL="12008" marR="4803">
                <a:lnSpc>
                  <a:spcPct val="109300"/>
                </a:lnSpc>
                <a:spcBef>
                  <a:spcPts val="90"/>
                </a:spcBef>
              </a:pPr>
              <a:r>
                <a:rPr lang="fr-FR" sz="1600" b="1" dirty="0">
                  <a:latin typeface="Aeonik" panose="02010503030300000000" pitchFamily="50" charset="0"/>
                  <a:cs typeface="Arial"/>
                </a:rPr>
                <a:t>Analyse</a:t>
              </a:r>
              <a:r>
                <a:rPr lang="fr-FR" sz="1600" b="1" spc="-5" dirty="0">
                  <a:latin typeface="Aeonik" panose="02010503030300000000" pitchFamily="50" charset="0"/>
                  <a:cs typeface="Arial"/>
                </a:rPr>
                <a:t> </a:t>
              </a:r>
              <a:r>
                <a:rPr lang="fr-FR" sz="1600" b="1" spc="-14" dirty="0">
                  <a:latin typeface="Aeonik" panose="02010503030300000000" pitchFamily="50" charset="0"/>
                  <a:cs typeface="Arial"/>
                </a:rPr>
                <a:t>chiffrée</a:t>
              </a:r>
              <a:r>
                <a:rPr lang="fr-FR" sz="1600" b="1" dirty="0">
                  <a:latin typeface="Aeonik" panose="02010503030300000000" pitchFamily="50" charset="0"/>
                  <a:cs typeface="Arial"/>
                </a:rPr>
                <a:t> </a:t>
              </a:r>
              <a:r>
                <a:rPr lang="fr-FR" sz="1600" b="1" spc="9" dirty="0">
                  <a:latin typeface="Aeonik" panose="02010503030300000000" pitchFamily="50" charset="0"/>
                  <a:cs typeface="Arial"/>
                </a:rPr>
                <a:t>et </a:t>
              </a:r>
              <a:r>
                <a:rPr lang="fr-FR" sz="1600" b="1" spc="14" dirty="0">
                  <a:latin typeface="Aeonik" panose="02010503030300000000" pitchFamily="50" charset="0"/>
                  <a:cs typeface="Arial"/>
                </a:rPr>
                <a:t> </a:t>
              </a:r>
              <a:r>
                <a:rPr lang="fr-FR" sz="1600" b="1" spc="9" dirty="0">
                  <a:latin typeface="Aeonik" panose="02010503030300000000" pitchFamily="50" charset="0"/>
                  <a:cs typeface="Arial"/>
                </a:rPr>
                <a:t>bilan</a:t>
              </a:r>
              <a:r>
                <a:rPr lang="fr-FR" sz="1600" b="1" spc="-33" dirty="0">
                  <a:latin typeface="Aeonik" panose="02010503030300000000" pitchFamily="50" charset="0"/>
                  <a:cs typeface="Arial"/>
                </a:rPr>
                <a:t> </a:t>
              </a:r>
              <a:r>
                <a:rPr lang="fr-FR" sz="1600" b="1" spc="5" dirty="0">
                  <a:latin typeface="Aeonik" panose="02010503030300000000" pitchFamily="50" charset="0"/>
                  <a:cs typeface="Arial"/>
                </a:rPr>
                <a:t>post-projet</a:t>
              </a:r>
              <a:endParaRPr lang="fr-FR" sz="1600" dirty="0">
                <a:latin typeface="Aeonik" panose="02010503030300000000" pitchFamily="50" charset="0"/>
                <a:cs typeface="Arial"/>
              </a:endParaRPr>
            </a:p>
          </p:txBody>
        </p:sp>
        <p:sp>
          <p:nvSpPr>
            <p:cNvPr id="28" name="object 12"/>
            <p:cNvSpPr txBox="1"/>
            <p:nvPr/>
          </p:nvSpPr>
          <p:spPr>
            <a:xfrm>
              <a:off x="2901622" y="5461661"/>
              <a:ext cx="2798207" cy="709275"/>
            </a:xfrm>
            <a:prstGeom prst="rect">
              <a:avLst/>
            </a:prstGeom>
          </p:spPr>
          <p:txBody>
            <a:bodyPr vert="horz" wrap="square" lIns="0" tIns="11408" rIns="0" bIns="0" rtlCol="0">
              <a:spAutoFit/>
            </a:bodyPr>
            <a:lstStyle>
              <a:defPPr lvl="0">
                <a:defRPr lang="fr-FR"/>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a:lstStyle>
            <a:p>
              <a:pPr marL="12008" marR="4803">
                <a:lnSpc>
                  <a:spcPct val="109300"/>
                </a:lnSpc>
                <a:spcBef>
                  <a:spcPts val="90"/>
                </a:spcBef>
              </a:pPr>
              <a:r>
                <a:rPr sz="1600" b="1" spc="5" dirty="0">
                  <a:latin typeface="Aeonik" panose="02010503030300000000" pitchFamily="50" charset="0"/>
                  <a:cs typeface="Arial"/>
                </a:rPr>
                <a:t>Proposition</a:t>
              </a:r>
              <a:r>
                <a:rPr sz="1600" b="1" spc="-85" dirty="0">
                  <a:latin typeface="Aeonik" panose="02010503030300000000" pitchFamily="50" charset="0"/>
                  <a:cs typeface="Arial"/>
                </a:rPr>
                <a:t> </a:t>
              </a:r>
              <a:r>
                <a:rPr sz="1600" b="1" spc="14" dirty="0">
                  <a:latin typeface="Aeonik" panose="02010503030300000000" pitchFamily="50" charset="0"/>
                  <a:cs typeface="Arial"/>
                </a:rPr>
                <a:t>de</a:t>
              </a:r>
              <a:r>
                <a:rPr lang="fr-FR" sz="1600" b="1" spc="14" dirty="0">
                  <a:latin typeface="Aeonik" panose="02010503030300000000" pitchFamily="50" charset="0"/>
                  <a:cs typeface="Arial"/>
                </a:rPr>
                <a:t> </a:t>
              </a:r>
              <a:r>
                <a:rPr sz="1600" b="1" spc="9" dirty="0">
                  <a:latin typeface="Aeonik" panose="02010503030300000000" pitchFamily="50" charset="0"/>
                  <a:cs typeface="Arial"/>
                </a:rPr>
                <a:t>solutions</a:t>
              </a:r>
              <a:r>
                <a:rPr lang="fr-FR" sz="1600" dirty="0">
                  <a:latin typeface="Aeonik" panose="02010503030300000000" pitchFamily="50" charset="0"/>
                  <a:cs typeface="Arial"/>
                </a:rPr>
                <a:t> </a:t>
              </a:r>
              <a:r>
                <a:rPr sz="1600" b="1" spc="5" dirty="0">
                  <a:latin typeface="Aeonik" panose="02010503030300000000" pitchFamily="50" charset="0"/>
                  <a:cs typeface="Arial"/>
                </a:rPr>
                <a:t>sur-</a:t>
              </a:r>
              <a:r>
                <a:rPr sz="1600" b="1" spc="5" dirty="0" err="1">
                  <a:latin typeface="Aeonik" panose="02010503030300000000" pitchFamily="50" charset="0"/>
                  <a:cs typeface="Arial"/>
                </a:rPr>
                <a:t>mesure</a:t>
              </a:r>
              <a:endParaRPr sz="1600" dirty="0">
                <a:latin typeface="Aeonik" panose="02010503030300000000" pitchFamily="50" charset="0"/>
                <a:cs typeface="Arial"/>
              </a:endParaRPr>
            </a:p>
          </p:txBody>
        </p:sp>
        <p:sp>
          <p:nvSpPr>
            <p:cNvPr id="29" name="object 14"/>
            <p:cNvSpPr txBox="1"/>
            <p:nvPr/>
          </p:nvSpPr>
          <p:spPr>
            <a:xfrm>
              <a:off x="2039307" y="3041606"/>
              <a:ext cx="3306138" cy="709275"/>
            </a:xfrm>
            <a:prstGeom prst="rect">
              <a:avLst/>
            </a:prstGeom>
          </p:spPr>
          <p:txBody>
            <a:bodyPr vert="horz" wrap="square" lIns="0" tIns="11408" rIns="0" bIns="0" rtlCol="0">
              <a:spAutoFit/>
            </a:bodyPr>
            <a:lstStyle>
              <a:defPPr lvl="0">
                <a:defRPr lang="fr-FR"/>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a:lstStyle>
            <a:p>
              <a:pPr marL="12008" marR="4803">
                <a:lnSpc>
                  <a:spcPct val="109300"/>
                </a:lnSpc>
                <a:spcBef>
                  <a:spcPts val="90"/>
                </a:spcBef>
              </a:pPr>
              <a:r>
                <a:rPr sz="1600" b="1" spc="-5" dirty="0">
                  <a:latin typeface="Aeonik" panose="02010503030300000000" pitchFamily="50" charset="0"/>
                  <a:cs typeface="Arial"/>
                </a:rPr>
                <a:t>Prise</a:t>
              </a:r>
              <a:r>
                <a:rPr sz="1600" b="1" spc="-33" dirty="0">
                  <a:latin typeface="Aeonik" panose="02010503030300000000" pitchFamily="50" charset="0"/>
                  <a:cs typeface="Arial"/>
                </a:rPr>
                <a:t> </a:t>
              </a:r>
              <a:r>
                <a:rPr sz="1600" b="1" spc="14" dirty="0">
                  <a:latin typeface="Aeonik" panose="02010503030300000000" pitchFamily="50" charset="0"/>
                  <a:cs typeface="Arial"/>
                </a:rPr>
                <a:t>en</a:t>
              </a:r>
              <a:r>
                <a:rPr sz="1600" b="1" spc="-28" dirty="0">
                  <a:latin typeface="Aeonik" panose="02010503030300000000" pitchFamily="50" charset="0"/>
                  <a:cs typeface="Arial"/>
                </a:rPr>
                <a:t> </a:t>
              </a:r>
              <a:r>
                <a:rPr sz="1600" b="1" spc="5" dirty="0">
                  <a:latin typeface="Aeonik" panose="02010503030300000000" pitchFamily="50" charset="0"/>
                  <a:cs typeface="Arial"/>
                </a:rPr>
                <a:t>charge </a:t>
              </a:r>
              <a:r>
                <a:rPr sz="1600" b="1" spc="-567" dirty="0">
                  <a:latin typeface="Aeonik" panose="02010503030300000000" pitchFamily="50" charset="0"/>
                  <a:cs typeface="Arial"/>
                </a:rPr>
                <a:t> </a:t>
              </a:r>
              <a:r>
                <a:rPr sz="1600" b="1" spc="14" dirty="0">
                  <a:latin typeface="Aeonik" panose="02010503030300000000" pitchFamily="50" charset="0"/>
                  <a:cs typeface="Arial"/>
                </a:rPr>
                <a:t>de </a:t>
              </a:r>
              <a:r>
                <a:rPr sz="1600" b="1" spc="-14" dirty="0">
                  <a:latin typeface="Aeonik" panose="02010503030300000000" pitchFamily="50" charset="0"/>
                  <a:cs typeface="Arial"/>
                </a:rPr>
                <a:t>votre </a:t>
              </a:r>
              <a:r>
                <a:rPr sz="1600" b="1" dirty="0">
                  <a:latin typeface="Aeonik" panose="02010503030300000000" pitchFamily="50" charset="0"/>
                  <a:cs typeface="Arial"/>
                </a:rPr>
                <a:t>projet </a:t>
              </a:r>
              <a:r>
                <a:rPr sz="1600" b="1" spc="5" dirty="0">
                  <a:latin typeface="Aeonik" panose="02010503030300000000" pitchFamily="50" charset="0"/>
                  <a:cs typeface="Arial"/>
                </a:rPr>
                <a:t> </a:t>
              </a:r>
              <a:r>
                <a:rPr sz="1600" b="1" spc="14" dirty="0">
                  <a:latin typeface="Aeonik" panose="02010503030300000000" pitchFamily="50" charset="0"/>
                  <a:cs typeface="Arial"/>
                </a:rPr>
                <a:t>dès</a:t>
              </a:r>
              <a:r>
                <a:rPr sz="1600" b="1" spc="-14" dirty="0">
                  <a:latin typeface="Aeonik" panose="02010503030300000000" pitchFamily="50" charset="0"/>
                  <a:cs typeface="Arial"/>
                </a:rPr>
                <a:t> </a:t>
              </a:r>
              <a:r>
                <a:rPr sz="1600" b="1" spc="9" dirty="0">
                  <a:latin typeface="Aeonik" panose="02010503030300000000" pitchFamily="50" charset="0"/>
                  <a:cs typeface="Arial"/>
                </a:rPr>
                <a:t>sa</a:t>
              </a:r>
              <a:r>
                <a:rPr sz="1600" b="1" spc="-14" dirty="0">
                  <a:latin typeface="Aeonik" panose="02010503030300000000" pitchFamily="50" charset="0"/>
                  <a:cs typeface="Arial"/>
                </a:rPr>
                <a:t> </a:t>
              </a:r>
              <a:r>
                <a:rPr sz="1600" b="1" spc="14" dirty="0">
                  <a:latin typeface="Aeonik" panose="02010503030300000000" pitchFamily="50" charset="0"/>
                  <a:cs typeface="Arial"/>
                </a:rPr>
                <a:t>genèse</a:t>
              </a:r>
              <a:endParaRPr sz="1600" dirty="0">
                <a:latin typeface="Aeonik" panose="02010503030300000000" pitchFamily="50" charset="0"/>
                <a:cs typeface="Arial"/>
              </a:endParaRPr>
            </a:p>
          </p:txBody>
        </p:sp>
        <p:sp>
          <p:nvSpPr>
            <p:cNvPr id="30" name="object 25"/>
            <p:cNvSpPr txBox="1"/>
            <p:nvPr/>
          </p:nvSpPr>
          <p:spPr>
            <a:xfrm>
              <a:off x="2901622" y="4200380"/>
              <a:ext cx="1669155" cy="709275"/>
            </a:xfrm>
            <a:prstGeom prst="rect">
              <a:avLst/>
            </a:prstGeom>
          </p:spPr>
          <p:txBody>
            <a:bodyPr vert="horz" wrap="square" lIns="0" tIns="11408" rIns="0" bIns="0" rtlCol="0">
              <a:spAutoFit/>
            </a:bodyPr>
            <a:lstStyle>
              <a:defPPr lvl="0">
                <a:defRPr lang="fr-FR"/>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a:lstStyle>
            <a:p>
              <a:pPr marL="12008" marR="4803">
                <a:lnSpc>
                  <a:spcPct val="109300"/>
                </a:lnSpc>
                <a:spcBef>
                  <a:spcPts val="90"/>
                </a:spcBef>
              </a:pPr>
              <a:r>
                <a:rPr sz="1600" b="1" spc="9" dirty="0">
                  <a:latin typeface="Aeonik" panose="02010503030300000000" pitchFamily="50" charset="0"/>
                  <a:cs typeface="Arial"/>
                </a:rPr>
                <a:t>Diagnostic </a:t>
              </a:r>
              <a:r>
                <a:rPr sz="1600" b="1" spc="14" dirty="0">
                  <a:latin typeface="Aeonik" panose="02010503030300000000" pitchFamily="50" charset="0"/>
                  <a:cs typeface="Arial"/>
                </a:rPr>
                <a:t> pe</a:t>
              </a:r>
              <a:r>
                <a:rPr sz="1600" b="1" spc="-24" dirty="0">
                  <a:latin typeface="Aeonik" panose="02010503030300000000" pitchFamily="50" charset="0"/>
                  <a:cs typeface="Arial"/>
                </a:rPr>
                <a:t>r</a:t>
              </a:r>
              <a:r>
                <a:rPr sz="1600" b="1" spc="9" dirty="0">
                  <a:latin typeface="Aeonik" panose="02010503030300000000" pitchFamily="50" charset="0"/>
                  <a:cs typeface="Arial"/>
                </a:rPr>
                <a:t>sonnalisé</a:t>
              </a:r>
              <a:endParaRPr sz="1600" dirty="0">
                <a:latin typeface="Aeonik" panose="02010503030300000000" pitchFamily="50" charset="0"/>
                <a:cs typeface="Arial"/>
              </a:endParaRPr>
            </a:p>
          </p:txBody>
        </p:sp>
        <p:sp>
          <p:nvSpPr>
            <p:cNvPr id="31" name="Ellipse 30"/>
            <p:cNvSpPr/>
            <p:nvPr/>
          </p:nvSpPr>
          <p:spPr>
            <a:xfrm>
              <a:off x="1081207" y="4398544"/>
              <a:ext cx="227633" cy="227633"/>
            </a:xfrm>
            <a:prstGeom prst="ellipse">
              <a:avLst/>
            </a:prstGeom>
            <a:solidFill>
              <a:srgbClr val="FBB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lvl="0">
                <a:defRPr lang="fr-FR"/>
              </a:defPPr>
              <a:lvl1pPr marL="0" lvl="0" algn="l" defTabSz="914400" rtl="0" eaLnBrk="1" latinLnBrk="0" hangingPunct="1">
                <a:defRPr sz="1800" kern="1200">
                  <a:solidFill>
                    <a:schemeClr val="lt1"/>
                  </a:solidFill>
                  <a:latin typeface="+mn-lt"/>
                  <a:ea typeface="+mn-ea"/>
                  <a:cs typeface="+mn-cs"/>
                </a:defRPr>
              </a:lvl1pPr>
              <a:lvl2pPr marL="457200" lvl="1" algn="l" defTabSz="914400" rtl="0" eaLnBrk="1" latinLnBrk="0" hangingPunct="1">
                <a:defRPr sz="1800" kern="1200">
                  <a:solidFill>
                    <a:schemeClr val="lt1"/>
                  </a:solidFill>
                  <a:latin typeface="+mn-lt"/>
                  <a:ea typeface="+mn-ea"/>
                  <a:cs typeface="+mn-cs"/>
                </a:defRPr>
              </a:lvl2pPr>
              <a:lvl3pPr marL="914400" lvl="2" algn="l" defTabSz="914400" rtl="0" eaLnBrk="1" latinLnBrk="0" hangingPunct="1">
                <a:defRPr sz="1800" kern="1200">
                  <a:solidFill>
                    <a:schemeClr val="lt1"/>
                  </a:solidFill>
                  <a:latin typeface="+mn-lt"/>
                  <a:ea typeface="+mn-ea"/>
                  <a:cs typeface="+mn-cs"/>
                </a:defRPr>
              </a:lvl3pPr>
              <a:lvl4pPr marL="1371600" lvl="3" algn="l" defTabSz="914400" rtl="0" eaLnBrk="1" latinLnBrk="0" hangingPunct="1">
                <a:defRPr sz="1800" kern="1200">
                  <a:solidFill>
                    <a:schemeClr val="lt1"/>
                  </a:solidFill>
                  <a:latin typeface="+mn-lt"/>
                  <a:ea typeface="+mn-ea"/>
                  <a:cs typeface="+mn-cs"/>
                </a:defRPr>
              </a:lvl4pPr>
              <a:lvl5pPr marL="1828800" lvl="4" algn="l" defTabSz="914400" rtl="0" eaLnBrk="1" latinLnBrk="0" hangingPunct="1">
                <a:defRPr sz="1800" kern="1200">
                  <a:solidFill>
                    <a:schemeClr val="lt1"/>
                  </a:solidFill>
                  <a:latin typeface="+mn-lt"/>
                  <a:ea typeface="+mn-ea"/>
                  <a:cs typeface="+mn-cs"/>
                </a:defRPr>
              </a:lvl5pPr>
              <a:lvl6pPr marL="2286000" lvl="5" algn="l" defTabSz="914400" rtl="0" eaLnBrk="1" latinLnBrk="0" hangingPunct="1">
                <a:defRPr sz="1800" kern="1200">
                  <a:solidFill>
                    <a:schemeClr val="lt1"/>
                  </a:solidFill>
                  <a:latin typeface="+mn-lt"/>
                  <a:ea typeface="+mn-ea"/>
                  <a:cs typeface="+mn-cs"/>
                </a:defRPr>
              </a:lvl6pPr>
              <a:lvl7pPr marL="2743200" lvl="6" algn="l" defTabSz="914400" rtl="0" eaLnBrk="1" latinLnBrk="0" hangingPunct="1">
                <a:defRPr sz="1800" kern="1200">
                  <a:solidFill>
                    <a:schemeClr val="lt1"/>
                  </a:solidFill>
                  <a:latin typeface="+mn-lt"/>
                  <a:ea typeface="+mn-ea"/>
                  <a:cs typeface="+mn-cs"/>
                </a:defRPr>
              </a:lvl7pPr>
              <a:lvl8pPr marL="3200400" lvl="7" algn="l" defTabSz="914400" rtl="0" eaLnBrk="1" latinLnBrk="0" hangingPunct="1">
                <a:defRPr sz="1800" kern="1200">
                  <a:solidFill>
                    <a:schemeClr val="lt1"/>
                  </a:solidFill>
                  <a:latin typeface="+mn-lt"/>
                  <a:ea typeface="+mn-ea"/>
                  <a:cs typeface="+mn-cs"/>
                </a:defRPr>
              </a:lvl8pPr>
              <a:lvl9pPr marL="3657600" lvl="8" algn="l" defTabSz="914400" rtl="0" eaLnBrk="1" latinLnBrk="0" hangingPunct="1">
                <a:defRPr sz="1800" kern="1200">
                  <a:solidFill>
                    <a:schemeClr val="lt1"/>
                  </a:solidFill>
                  <a:latin typeface="+mn-lt"/>
                  <a:ea typeface="+mn-ea"/>
                  <a:cs typeface="+mn-cs"/>
                </a:defRPr>
              </a:lvl9pPr>
            </a:lstStyle>
            <a:p>
              <a:pPr algn="ctr"/>
              <a:endParaRPr lang="fr-FR" sz="1702"/>
            </a:p>
          </p:txBody>
        </p:sp>
        <p:pic>
          <p:nvPicPr>
            <p:cNvPr id="32" name="Image 3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0743" y="3472307"/>
              <a:ext cx="1699552" cy="5266316"/>
            </a:xfrm>
            <a:prstGeom prst="rect">
              <a:avLst/>
            </a:prstGeom>
          </p:spPr>
        </p:pic>
        <p:sp>
          <p:nvSpPr>
            <p:cNvPr id="33" name="Ellipse 32"/>
            <p:cNvSpPr/>
            <p:nvPr/>
          </p:nvSpPr>
          <p:spPr>
            <a:xfrm>
              <a:off x="688940" y="4190508"/>
              <a:ext cx="769869" cy="775967"/>
            </a:xfrm>
            <a:prstGeom prst="ellipse">
              <a:avLst/>
            </a:prstGeom>
            <a:solidFill>
              <a:srgbClr val="EC5C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lvl="0">
                <a:defRPr lang="fr-FR"/>
              </a:defPPr>
              <a:lvl1pPr marL="0" lvl="0" algn="l" defTabSz="914400" rtl="0" eaLnBrk="1" latinLnBrk="0" hangingPunct="1">
                <a:defRPr sz="1800" kern="1200">
                  <a:solidFill>
                    <a:schemeClr val="lt1"/>
                  </a:solidFill>
                  <a:latin typeface="+mn-lt"/>
                  <a:ea typeface="+mn-ea"/>
                  <a:cs typeface="+mn-cs"/>
                </a:defRPr>
              </a:lvl1pPr>
              <a:lvl2pPr marL="457200" lvl="1" algn="l" defTabSz="914400" rtl="0" eaLnBrk="1" latinLnBrk="0" hangingPunct="1">
                <a:defRPr sz="1800" kern="1200">
                  <a:solidFill>
                    <a:schemeClr val="lt1"/>
                  </a:solidFill>
                  <a:latin typeface="+mn-lt"/>
                  <a:ea typeface="+mn-ea"/>
                  <a:cs typeface="+mn-cs"/>
                </a:defRPr>
              </a:lvl2pPr>
              <a:lvl3pPr marL="914400" lvl="2" algn="l" defTabSz="914400" rtl="0" eaLnBrk="1" latinLnBrk="0" hangingPunct="1">
                <a:defRPr sz="1800" kern="1200">
                  <a:solidFill>
                    <a:schemeClr val="lt1"/>
                  </a:solidFill>
                  <a:latin typeface="+mn-lt"/>
                  <a:ea typeface="+mn-ea"/>
                  <a:cs typeface="+mn-cs"/>
                </a:defRPr>
              </a:lvl3pPr>
              <a:lvl4pPr marL="1371600" lvl="3" algn="l" defTabSz="914400" rtl="0" eaLnBrk="1" latinLnBrk="0" hangingPunct="1">
                <a:defRPr sz="1800" kern="1200">
                  <a:solidFill>
                    <a:schemeClr val="lt1"/>
                  </a:solidFill>
                  <a:latin typeface="+mn-lt"/>
                  <a:ea typeface="+mn-ea"/>
                  <a:cs typeface="+mn-cs"/>
                </a:defRPr>
              </a:lvl4pPr>
              <a:lvl5pPr marL="1828800" lvl="4" algn="l" defTabSz="914400" rtl="0" eaLnBrk="1" latinLnBrk="0" hangingPunct="1">
                <a:defRPr sz="1800" kern="1200">
                  <a:solidFill>
                    <a:schemeClr val="lt1"/>
                  </a:solidFill>
                  <a:latin typeface="+mn-lt"/>
                  <a:ea typeface="+mn-ea"/>
                  <a:cs typeface="+mn-cs"/>
                </a:defRPr>
              </a:lvl5pPr>
              <a:lvl6pPr marL="2286000" lvl="5" algn="l" defTabSz="914400" rtl="0" eaLnBrk="1" latinLnBrk="0" hangingPunct="1">
                <a:defRPr sz="1800" kern="1200">
                  <a:solidFill>
                    <a:schemeClr val="lt1"/>
                  </a:solidFill>
                  <a:latin typeface="+mn-lt"/>
                  <a:ea typeface="+mn-ea"/>
                  <a:cs typeface="+mn-cs"/>
                </a:defRPr>
              </a:lvl6pPr>
              <a:lvl7pPr marL="2743200" lvl="6" algn="l" defTabSz="914400" rtl="0" eaLnBrk="1" latinLnBrk="0" hangingPunct="1">
                <a:defRPr sz="1800" kern="1200">
                  <a:solidFill>
                    <a:schemeClr val="lt1"/>
                  </a:solidFill>
                  <a:latin typeface="+mn-lt"/>
                  <a:ea typeface="+mn-ea"/>
                  <a:cs typeface="+mn-cs"/>
                </a:defRPr>
              </a:lvl7pPr>
              <a:lvl8pPr marL="3200400" lvl="7" algn="l" defTabSz="914400" rtl="0" eaLnBrk="1" latinLnBrk="0" hangingPunct="1">
                <a:defRPr sz="1800" kern="1200">
                  <a:solidFill>
                    <a:schemeClr val="lt1"/>
                  </a:solidFill>
                  <a:latin typeface="+mn-lt"/>
                  <a:ea typeface="+mn-ea"/>
                  <a:cs typeface="+mn-cs"/>
                </a:defRPr>
              </a:lvl8pPr>
              <a:lvl9pPr marL="3657600" lvl="8" algn="l" defTabSz="914400" rtl="0" eaLnBrk="1" latinLnBrk="0" hangingPunct="1">
                <a:defRPr sz="1800" kern="1200">
                  <a:solidFill>
                    <a:schemeClr val="lt1"/>
                  </a:solidFill>
                  <a:latin typeface="+mn-lt"/>
                  <a:ea typeface="+mn-ea"/>
                  <a:cs typeface="+mn-cs"/>
                </a:defRPr>
              </a:lvl9pPr>
            </a:lstStyle>
            <a:p>
              <a:pPr algn="ctr"/>
              <a:endParaRPr lang="fr-FR" sz="1702"/>
            </a:p>
          </p:txBody>
        </p:sp>
        <p:sp>
          <p:nvSpPr>
            <p:cNvPr id="34" name="Ellipse 33"/>
            <p:cNvSpPr/>
            <p:nvPr/>
          </p:nvSpPr>
          <p:spPr>
            <a:xfrm>
              <a:off x="666856" y="6516814"/>
              <a:ext cx="954029" cy="939425"/>
            </a:xfrm>
            <a:prstGeom prst="ellipse">
              <a:avLst/>
            </a:prstGeom>
            <a:solidFill>
              <a:srgbClr val="EC5C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lvl="0">
                <a:defRPr lang="fr-FR"/>
              </a:defPPr>
              <a:lvl1pPr marL="0" lvl="0" algn="l" defTabSz="914400" rtl="0" eaLnBrk="1" latinLnBrk="0" hangingPunct="1">
                <a:defRPr sz="1800" kern="1200">
                  <a:solidFill>
                    <a:schemeClr val="lt1"/>
                  </a:solidFill>
                  <a:latin typeface="+mn-lt"/>
                  <a:ea typeface="+mn-ea"/>
                  <a:cs typeface="+mn-cs"/>
                </a:defRPr>
              </a:lvl1pPr>
              <a:lvl2pPr marL="457200" lvl="1" algn="l" defTabSz="914400" rtl="0" eaLnBrk="1" latinLnBrk="0" hangingPunct="1">
                <a:defRPr sz="1800" kern="1200">
                  <a:solidFill>
                    <a:schemeClr val="lt1"/>
                  </a:solidFill>
                  <a:latin typeface="+mn-lt"/>
                  <a:ea typeface="+mn-ea"/>
                  <a:cs typeface="+mn-cs"/>
                </a:defRPr>
              </a:lvl2pPr>
              <a:lvl3pPr marL="914400" lvl="2" algn="l" defTabSz="914400" rtl="0" eaLnBrk="1" latinLnBrk="0" hangingPunct="1">
                <a:defRPr sz="1800" kern="1200">
                  <a:solidFill>
                    <a:schemeClr val="lt1"/>
                  </a:solidFill>
                  <a:latin typeface="+mn-lt"/>
                  <a:ea typeface="+mn-ea"/>
                  <a:cs typeface="+mn-cs"/>
                </a:defRPr>
              </a:lvl3pPr>
              <a:lvl4pPr marL="1371600" lvl="3" algn="l" defTabSz="914400" rtl="0" eaLnBrk="1" latinLnBrk="0" hangingPunct="1">
                <a:defRPr sz="1800" kern="1200">
                  <a:solidFill>
                    <a:schemeClr val="lt1"/>
                  </a:solidFill>
                  <a:latin typeface="+mn-lt"/>
                  <a:ea typeface="+mn-ea"/>
                  <a:cs typeface="+mn-cs"/>
                </a:defRPr>
              </a:lvl4pPr>
              <a:lvl5pPr marL="1828800" lvl="4" algn="l" defTabSz="914400" rtl="0" eaLnBrk="1" latinLnBrk="0" hangingPunct="1">
                <a:defRPr sz="1800" kern="1200">
                  <a:solidFill>
                    <a:schemeClr val="lt1"/>
                  </a:solidFill>
                  <a:latin typeface="+mn-lt"/>
                  <a:ea typeface="+mn-ea"/>
                  <a:cs typeface="+mn-cs"/>
                </a:defRPr>
              </a:lvl5pPr>
              <a:lvl6pPr marL="2286000" lvl="5" algn="l" defTabSz="914400" rtl="0" eaLnBrk="1" latinLnBrk="0" hangingPunct="1">
                <a:defRPr sz="1800" kern="1200">
                  <a:solidFill>
                    <a:schemeClr val="lt1"/>
                  </a:solidFill>
                  <a:latin typeface="+mn-lt"/>
                  <a:ea typeface="+mn-ea"/>
                  <a:cs typeface="+mn-cs"/>
                </a:defRPr>
              </a:lvl6pPr>
              <a:lvl7pPr marL="2743200" lvl="6" algn="l" defTabSz="914400" rtl="0" eaLnBrk="1" latinLnBrk="0" hangingPunct="1">
                <a:defRPr sz="1800" kern="1200">
                  <a:solidFill>
                    <a:schemeClr val="lt1"/>
                  </a:solidFill>
                  <a:latin typeface="+mn-lt"/>
                  <a:ea typeface="+mn-ea"/>
                  <a:cs typeface="+mn-cs"/>
                </a:defRPr>
              </a:lvl7pPr>
              <a:lvl8pPr marL="3200400" lvl="7" algn="l" defTabSz="914400" rtl="0" eaLnBrk="1" latinLnBrk="0" hangingPunct="1">
                <a:defRPr sz="1800" kern="1200">
                  <a:solidFill>
                    <a:schemeClr val="lt1"/>
                  </a:solidFill>
                  <a:latin typeface="+mn-lt"/>
                  <a:ea typeface="+mn-ea"/>
                  <a:cs typeface="+mn-cs"/>
                </a:defRPr>
              </a:lvl8pPr>
              <a:lvl9pPr marL="3657600" lvl="8" algn="l" defTabSz="914400" rtl="0" eaLnBrk="1" latinLnBrk="0" hangingPunct="1">
                <a:defRPr sz="1800" kern="1200">
                  <a:solidFill>
                    <a:schemeClr val="lt1"/>
                  </a:solidFill>
                  <a:latin typeface="+mn-lt"/>
                  <a:ea typeface="+mn-ea"/>
                  <a:cs typeface="+mn-cs"/>
                </a:defRPr>
              </a:lvl9pPr>
            </a:lstStyle>
            <a:p>
              <a:pPr algn="ctr"/>
              <a:endParaRPr lang="fr-FR" sz="1702"/>
            </a:p>
          </p:txBody>
        </p:sp>
        <p:sp>
          <p:nvSpPr>
            <p:cNvPr id="35" name="Ellipse 34"/>
            <p:cNvSpPr/>
            <p:nvPr/>
          </p:nvSpPr>
          <p:spPr>
            <a:xfrm>
              <a:off x="853425" y="5264042"/>
              <a:ext cx="954029" cy="956371"/>
            </a:xfrm>
            <a:prstGeom prst="ellipse">
              <a:avLst/>
            </a:prstGeom>
            <a:solidFill>
              <a:srgbClr val="EC5C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lvl="0">
                <a:defRPr lang="fr-FR"/>
              </a:defPPr>
              <a:lvl1pPr marL="0" lvl="0" algn="l" defTabSz="914400" rtl="0" eaLnBrk="1" latinLnBrk="0" hangingPunct="1">
                <a:defRPr sz="1800" kern="1200">
                  <a:solidFill>
                    <a:schemeClr val="lt1"/>
                  </a:solidFill>
                  <a:latin typeface="+mn-lt"/>
                  <a:ea typeface="+mn-ea"/>
                  <a:cs typeface="+mn-cs"/>
                </a:defRPr>
              </a:lvl1pPr>
              <a:lvl2pPr marL="457200" lvl="1" algn="l" defTabSz="914400" rtl="0" eaLnBrk="1" latinLnBrk="0" hangingPunct="1">
                <a:defRPr sz="1800" kern="1200">
                  <a:solidFill>
                    <a:schemeClr val="lt1"/>
                  </a:solidFill>
                  <a:latin typeface="+mn-lt"/>
                  <a:ea typeface="+mn-ea"/>
                  <a:cs typeface="+mn-cs"/>
                </a:defRPr>
              </a:lvl2pPr>
              <a:lvl3pPr marL="914400" lvl="2" algn="l" defTabSz="914400" rtl="0" eaLnBrk="1" latinLnBrk="0" hangingPunct="1">
                <a:defRPr sz="1800" kern="1200">
                  <a:solidFill>
                    <a:schemeClr val="lt1"/>
                  </a:solidFill>
                  <a:latin typeface="+mn-lt"/>
                  <a:ea typeface="+mn-ea"/>
                  <a:cs typeface="+mn-cs"/>
                </a:defRPr>
              </a:lvl3pPr>
              <a:lvl4pPr marL="1371600" lvl="3" algn="l" defTabSz="914400" rtl="0" eaLnBrk="1" latinLnBrk="0" hangingPunct="1">
                <a:defRPr sz="1800" kern="1200">
                  <a:solidFill>
                    <a:schemeClr val="lt1"/>
                  </a:solidFill>
                  <a:latin typeface="+mn-lt"/>
                  <a:ea typeface="+mn-ea"/>
                  <a:cs typeface="+mn-cs"/>
                </a:defRPr>
              </a:lvl4pPr>
              <a:lvl5pPr marL="1828800" lvl="4" algn="l" defTabSz="914400" rtl="0" eaLnBrk="1" latinLnBrk="0" hangingPunct="1">
                <a:defRPr sz="1800" kern="1200">
                  <a:solidFill>
                    <a:schemeClr val="lt1"/>
                  </a:solidFill>
                  <a:latin typeface="+mn-lt"/>
                  <a:ea typeface="+mn-ea"/>
                  <a:cs typeface="+mn-cs"/>
                </a:defRPr>
              </a:lvl5pPr>
              <a:lvl6pPr marL="2286000" lvl="5" algn="l" defTabSz="914400" rtl="0" eaLnBrk="1" latinLnBrk="0" hangingPunct="1">
                <a:defRPr sz="1800" kern="1200">
                  <a:solidFill>
                    <a:schemeClr val="lt1"/>
                  </a:solidFill>
                  <a:latin typeface="+mn-lt"/>
                  <a:ea typeface="+mn-ea"/>
                  <a:cs typeface="+mn-cs"/>
                </a:defRPr>
              </a:lvl6pPr>
              <a:lvl7pPr marL="2743200" lvl="6" algn="l" defTabSz="914400" rtl="0" eaLnBrk="1" latinLnBrk="0" hangingPunct="1">
                <a:defRPr sz="1800" kern="1200">
                  <a:solidFill>
                    <a:schemeClr val="lt1"/>
                  </a:solidFill>
                  <a:latin typeface="+mn-lt"/>
                  <a:ea typeface="+mn-ea"/>
                  <a:cs typeface="+mn-cs"/>
                </a:defRPr>
              </a:lvl7pPr>
              <a:lvl8pPr marL="3200400" lvl="7" algn="l" defTabSz="914400" rtl="0" eaLnBrk="1" latinLnBrk="0" hangingPunct="1">
                <a:defRPr sz="1800" kern="1200">
                  <a:solidFill>
                    <a:schemeClr val="lt1"/>
                  </a:solidFill>
                  <a:latin typeface="+mn-lt"/>
                  <a:ea typeface="+mn-ea"/>
                  <a:cs typeface="+mn-cs"/>
                </a:defRPr>
              </a:lvl8pPr>
              <a:lvl9pPr marL="3657600" lvl="8" algn="l" defTabSz="914400" rtl="0" eaLnBrk="1" latinLnBrk="0" hangingPunct="1">
                <a:defRPr sz="1800" kern="1200">
                  <a:solidFill>
                    <a:schemeClr val="lt1"/>
                  </a:solidFill>
                  <a:latin typeface="+mn-lt"/>
                  <a:ea typeface="+mn-ea"/>
                  <a:cs typeface="+mn-cs"/>
                </a:defRPr>
              </a:lvl9pPr>
            </a:lstStyle>
            <a:p>
              <a:pPr algn="ctr"/>
              <a:endParaRPr lang="fr-FR" sz="1702"/>
            </a:p>
          </p:txBody>
        </p:sp>
        <p:cxnSp>
          <p:nvCxnSpPr>
            <p:cNvPr id="36" name="Connecteur en angle 35"/>
            <p:cNvCxnSpPr/>
            <p:nvPr/>
          </p:nvCxnSpPr>
          <p:spPr>
            <a:xfrm flipV="1">
              <a:off x="489151" y="3288698"/>
              <a:ext cx="1308041" cy="434849"/>
            </a:xfrm>
            <a:prstGeom prst="bentConnector3">
              <a:avLst>
                <a:gd name="adj1" fmla="val -82"/>
              </a:avLst>
            </a:prstGeom>
            <a:ln w="28575">
              <a:solidFill>
                <a:srgbClr val="EC600C"/>
              </a:solidFill>
            </a:ln>
          </p:spPr>
          <p:style>
            <a:lnRef idx="1">
              <a:schemeClr val="accent1"/>
            </a:lnRef>
            <a:fillRef idx="0">
              <a:schemeClr val="accent1"/>
            </a:fillRef>
            <a:effectRef idx="0">
              <a:schemeClr val="accent1"/>
            </a:effectRef>
            <a:fontRef idx="minor">
              <a:schemeClr val="tx1"/>
            </a:fontRef>
          </p:style>
        </p:cxnSp>
        <p:cxnSp>
          <p:nvCxnSpPr>
            <p:cNvPr id="37" name="Connecteur en angle 36"/>
            <p:cNvCxnSpPr/>
            <p:nvPr/>
          </p:nvCxnSpPr>
          <p:spPr>
            <a:xfrm>
              <a:off x="429239" y="8428206"/>
              <a:ext cx="1175316" cy="545839"/>
            </a:xfrm>
            <a:prstGeom prst="bentConnector3">
              <a:avLst>
                <a:gd name="adj1" fmla="val 1375"/>
              </a:avLst>
            </a:prstGeom>
            <a:ln w="28575">
              <a:solidFill>
                <a:srgbClr val="EC600C"/>
              </a:solidFill>
            </a:ln>
          </p:spPr>
          <p:style>
            <a:lnRef idx="1">
              <a:schemeClr val="accent1"/>
            </a:lnRef>
            <a:fillRef idx="0">
              <a:schemeClr val="accent1"/>
            </a:fillRef>
            <a:effectRef idx="0">
              <a:schemeClr val="accent1"/>
            </a:effectRef>
            <a:fontRef idx="minor">
              <a:schemeClr val="tx1"/>
            </a:fontRef>
          </p:style>
        </p:cxnSp>
        <p:cxnSp>
          <p:nvCxnSpPr>
            <p:cNvPr id="38" name="Connecteur droit 37"/>
            <p:cNvCxnSpPr>
              <a:cxnSpLocks/>
            </p:cNvCxnSpPr>
            <p:nvPr/>
          </p:nvCxnSpPr>
          <p:spPr>
            <a:xfrm flipH="1" flipV="1">
              <a:off x="1604555" y="7135108"/>
              <a:ext cx="786305" cy="21850"/>
            </a:xfrm>
            <a:prstGeom prst="line">
              <a:avLst/>
            </a:prstGeom>
            <a:ln w="28575">
              <a:solidFill>
                <a:srgbClr val="EC600C"/>
              </a:solidFill>
            </a:ln>
          </p:spPr>
          <p:style>
            <a:lnRef idx="1">
              <a:schemeClr val="accent1"/>
            </a:lnRef>
            <a:fillRef idx="0">
              <a:schemeClr val="accent1"/>
            </a:fillRef>
            <a:effectRef idx="0">
              <a:schemeClr val="accent1"/>
            </a:effectRef>
            <a:fontRef idx="minor">
              <a:schemeClr val="tx1"/>
            </a:fontRef>
          </p:style>
        </p:cxnSp>
        <p:cxnSp>
          <p:nvCxnSpPr>
            <p:cNvPr id="39" name="Connecteur droit 38"/>
            <p:cNvCxnSpPr/>
            <p:nvPr/>
          </p:nvCxnSpPr>
          <p:spPr>
            <a:xfrm flipH="1" flipV="1">
              <a:off x="1775364" y="5846075"/>
              <a:ext cx="777613" cy="3665"/>
            </a:xfrm>
            <a:prstGeom prst="line">
              <a:avLst/>
            </a:prstGeom>
            <a:ln w="28575">
              <a:solidFill>
                <a:srgbClr val="EC600C"/>
              </a:solidFill>
            </a:ln>
          </p:spPr>
          <p:style>
            <a:lnRef idx="1">
              <a:schemeClr val="accent1"/>
            </a:lnRef>
            <a:fillRef idx="0">
              <a:schemeClr val="accent1"/>
            </a:fillRef>
            <a:effectRef idx="0">
              <a:schemeClr val="accent1"/>
            </a:effectRef>
            <a:fontRef idx="minor">
              <a:schemeClr val="tx1"/>
            </a:fontRef>
          </p:style>
        </p:cxnSp>
        <p:cxnSp>
          <p:nvCxnSpPr>
            <p:cNvPr id="40" name="Connecteur droit 39"/>
            <p:cNvCxnSpPr>
              <a:endCxn id="33" idx="6"/>
            </p:cNvCxnSpPr>
            <p:nvPr/>
          </p:nvCxnSpPr>
          <p:spPr>
            <a:xfrm flipH="1">
              <a:off x="1458809" y="4572373"/>
              <a:ext cx="1243100" cy="6119"/>
            </a:xfrm>
            <a:prstGeom prst="line">
              <a:avLst/>
            </a:prstGeom>
            <a:ln w="28575">
              <a:solidFill>
                <a:srgbClr val="EC600C"/>
              </a:solidFill>
            </a:ln>
          </p:spPr>
          <p:style>
            <a:lnRef idx="1">
              <a:schemeClr val="accent1"/>
            </a:lnRef>
            <a:fillRef idx="0">
              <a:schemeClr val="accent1"/>
            </a:fillRef>
            <a:effectRef idx="0">
              <a:schemeClr val="accent1"/>
            </a:effectRef>
            <a:fontRef idx="minor">
              <a:schemeClr val="tx1"/>
            </a:fontRef>
          </p:style>
        </p:cxnSp>
        <p:sp>
          <p:nvSpPr>
            <p:cNvPr id="41" name="object 12"/>
            <p:cNvSpPr txBox="1"/>
            <p:nvPr/>
          </p:nvSpPr>
          <p:spPr>
            <a:xfrm>
              <a:off x="2701909" y="6746964"/>
              <a:ext cx="2858282" cy="709275"/>
            </a:xfrm>
            <a:prstGeom prst="rect">
              <a:avLst/>
            </a:prstGeom>
          </p:spPr>
          <p:txBody>
            <a:bodyPr vert="horz" wrap="square" lIns="0" tIns="11408" rIns="0" bIns="0" rtlCol="0">
              <a:spAutoFit/>
            </a:bodyPr>
            <a:lstStyle>
              <a:defPPr lvl="0">
                <a:defRPr lang="fr-FR"/>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a:lstStyle>
            <a:p>
              <a:pPr marL="12008" marR="4803">
                <a:lnSpc>
                  <a:spcPct val="109300"/>
                </a:lnSpc>
                <a:spcBef>
                  <a:spcPts val="90"/>
                </a:spcBef>
              </a:pPr>
              <a:r>
                <a:rPr lang="fr-FR" sz="1600" b="1" spc="5" dirty="0">
                  <a:latin typeface="Aeonik" panose="02010503030300000000" pitchFamily="50" charset="0"/>
                  <a:cs typeface="Arial"/>
                </a:rPr>
                <a:t>Organisation et gestion opérationnelle</a:t>
              </a:r>
              <a:endParaRPr sz="1600" dirty="0">
                <a:latin typeface="Aeonik" panose="02010503030300000000" pitchFamily="50" charset="0"/>
                <a:cs typeface="Arial"/>
              </a:endParaRPr>
            </a:p>
          </p:txBody>
        </p:sp>
        <p:sp>
          <p:nvSpPr>
            <p:cNvPr id="42" name="Ellipse 41"/>
            <p:cNvSpPr/>
            <p:nvPr/>
          </p:nvSpPr>
          <p:spPr>
            <a:xfrm>
              <a:off x="204349" y="3707729"/>
              <a:ext cx="597006" cy="555787"/>
            </a:xfrm>
            <a:prstGeom prst="ellipse">
              <a:avLst/>
            </a:prstGeom>
            <a:solidFill>
              <a:srgbClr val="EC5C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lvl="0">
                <a:defRPr lang="fr-FR"/>
              </a:defPPr>
              <a:lvl1pPr marL="0" lvl="0" algn="l" defTabSz="914400" rtl="0" eaLnBrk="1" latinLnBrk="0" hangingPunct="1">
                <a:defRPr sz="1800" kern="1200">
                  <a:solidFill>
                    <a:schemeClr val="lt1"/>
                  </a:solidFill>
                  <a:latin typeface="+mn-lt"/>
                  <a:ea typeface="+mn-ea"/>
                  <a:cs typeface="+mn-cs"/>
                </a:defRPr>
              </a:lvl1pPr>
              <a:lvl2pPr marL="457200" lvl="1" algn="l" defTabSz="914400" rtl="0" eaLnBrk="1" latinLnBrk="0" hangingPunct="1">
                <a:defRPr sz="1800" kern="1200">
                  <a:solidFill>
                    <a:schemeClr val="lt1"/>
                  </a:solidFill>
                  <a:latin typeface="+mn-lt"/>
                  <a:ea typeface="+mn-ea"/>
                  <a:cs typeface="+mn-cs"/>
                </a:defRPr>
              </a:lvl2pPr>
              <a:lvl3pPr marL="914400" lvl="2" algn="l" defTabSz="914400" rtl="0" eaLnBrk="1" latinLnBrk="0" hangingPunct="1">
                <a:defRPr sz="1800" kern="1200">
                  <a:solidFill>
                    <a:schemeClr val="lt1"/>
                  </a:solidFill>
                  <a:latin typeface="+mn-lt"/>
                  <a:ea typeface="+mn-ea"/>
                  <a:cs typeface="+mn-cs"/>
                </a:defRPr>
              </a:lvl3pPr>
              <a:lvl4pPr marL="1371600" lvl="3" algn="l" defTabSz="914400" rtl="0" eaLnBrk="1" latinLnBrk="0" hangingPunct="1">
                <a:defRPr sz="1800" kern="1200">
                  <a:solidFill>
                    <a:schemeClr val="lt1"/>
                  </a:solidFill>
                  <a:latin typeface="+mn-lt"/>
                  <a:ea typeface="+mn-ea"/>
                  <a:cs typeface="+mn-cs"/>
                </a:defRPr>
              </a:lvl4pPr>
              <a:lvl5pPr marL="1828800" lvl="4" algn="l" defTabSz="914400" rtl="0" eaLnBrk="1" latinLnBrk="0" hangingPunct="1">
                <a:defRPr sz="1800" kern="1200">
                  <a:solidFill>
                    <a:schemeClr val="lt1"/>
                  </a:solidFill>
                  <a:latin typeface="+mn-lt"/>
                  <a:ea typeface="+mn-ea"/>
                  <a:cs typeface="+mn-cs"/>
                </a:defRPr>
              </a:lvl5pPr>
              <a:lvl6pPr marL="2286000" lvl="5" algn="l" defTabSz="914400" rtl="0" eaLnBrk="1" latinLnBrk="0" hangingPunct="1">
                <a:defRPr sz="1800" kern="1200">
                  <a:solidFill>
                    <a:schemeClr val="lt1"/>
                  </a:solidFill>
                  <a:latin typeface="+mn-lt"/>
                  <a:ea typeface="+mn-ea"/>
                  <a:cs typeface="+mn-cs"/>
                </a:defRPr>
              </a:lvl6pPr>
              <a:lvl7pPr marL="2743200" lvl="6" algn="l" defTabSz="914400" rtl="0" eaLnBrk="1" latinLnBrk="0" hangingPunct="1">
                <a:defRPr sz="1800" kern="1200">
                  <a:solidFill>
                    <a:schemeClr val="lt1"/>
                  </a:solidFill>
                  <a:latin typeface="+mn-lt"/>
                  <a:ea typeface="+mn-ea"/>
                  <a:cs typeface="+mn-cs"/>
                </a:defRPr>
              </a:lvl7pPr>
              <a:lvl8pPr marL="3200400" lvl="7" algn="l" defTabSz="914400" rtl="0" eaLnBrk="1" latinLnBrk="0" hangingPunct="1">
                <a:defRPr sz="1800" kern="1200">
                  <a:solidFill>
                    <a:schemeClr val="lt1"/>
                  </a:solidFill>
                  <a:latin typeface="+mn-lt"/>
                  <a:ea typeface="+mn-ea"/>
                  <a:cs typeface="+mn-cs"/>
                </a:defRPr>
              </a:lvl8pPr>
              <a:lvl9pPr marL="3657600" lvl="8" algn="l" defTabSz="914400" rtl="0" eaLnBrk="1" latinLnBrk="0" hangingPunct="1">
                <a:defRPr sz="1800" kern="1200">
                  <a:solidFill>
                    <a:schemeClr val="lt1"/>
                  </a:solidFill>
                  <a:latin typeface="+mn-lt"/>
                  <a:ea typeface="+mn-ea"/>
                  <a:cs typeface="+mn-cs"/>
                </a:defRPr>
              </a:lvl9pPr>
            </a:lstStyle>
            <a:p>
              <a:pPr algn="ctr"/>
              <a:endParaRPr lang="fr-FR" sz="1702"/>
            </a:p>
          </p:txBody>
        </p:sp>
        <p:sp>
          <p:nvSpPr>
            <p:cNvPr id="43" name="Ellipse 42"/>
            <p:cNvSpPr/>
            <p:nvPr/>
          </p:nvSpPr>
          <p:spPr>
            <a:xfrm>
              <a:off x="155006" y="7702401"/>
              <a:ext cx="675435" cy="710271"/>
            </a:xfrm>
            <a:prstGeom prst="ellipse">
              <a:avLst/>
            </a:prstGeom>
            <a:solidFill>
              <a:srgbClr val="EC5C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lvl="0">
                <a:defRPr lang="fr-FR"/>
              </a:defPPr>
              <a:lvl1pPr marL="0" lvl="0" algn="l" defTabSz="914400" rtl="0" eaLnBrk="1" latinLnBrk="0" hangingPunct="1">
                <a:defRPr sz="1800" kern="1200">
                  <a:solidFill>
                    <a:schemeClr val="lt1"/>
                  </a:solidFill>
                  <a:latin typeface="+mn-lt"/>
                  <a:ea typeface="+mn-ea"/>
                  <a:cs typeface="+mn-cs"/>
                </a:defRPr>
              </a:lvl1pPr>
              <a:lvl2pPr marL="457200" lvl="1" algn="l" defTabSz="914400" rtl="0" eaLnBrk="1" latinLnBrk="0" hangingPunct="1">
                <a:defRPr sz="1800" kern="1200">
                  <a:solidFill>
                    <a:schemeClr val="lt1"/>
                  </a:solidFill>
                  <a:latin typeface="+mn-lt"/>
                  <a:ea typeface="+mn-ea"/>
                  <a:cs typeface="+mn-cs"/>
                </a:defRPr>
              </a:lvl2pPr>
              <a:lvl3pPr marL="914400" lvl="2" algn="l" defTabSz="914400" rtl="0" eaLnBrk="1" latinLnBrk="0" hangingPunct="1">
                <a:defRPr sz="1800" kern="1200">
                  <a:solidFill>
                    <a:schemeClr val="lt1"/>
                  </a:solidFill>
                  <a:latin typeface="+mn-lt"/>
                  <a:ea typeface="+mn-ea"/>
                  <a:cs typeface="+mn-cs"/>
                </a:defRPr>
              </a:lvl3pPr>
              <a:lvl4pPr marL="1371600" lvl="3" algn="l" defTabSz="914400" rtl="0" eaLnBrk="1" latinLnBrk="0" hangingPunct="1">
                <a:defRPr sz="1800" kern="1200">
                  <a:solidFill>
                    <a:schemeClr val="lt1"/>
                  </a:solidFill>
                  <a:latin typeface="+mn-lt"/>
                  <a:ea typeface="+mn-ea"/>
                  <a:cs typeface="+mn-cs"/>
                </a:defRPr>
              </a:lvl4pPr>
              <a:lvl5pPr marL="1828800" lvl="4" algn="l" defTabSz="914400" rtl="0" eaLnBrk="1" latinLnBrk="0" hangingPunct="1">
                <a:defRPr sz="1800" kern="1200">
                  <a:solidFill>
                    <a:schemeClr val="lt1"/>
                  </a:solidFill>
                  <a:latin typeface="+mn-lt"/>
                  <a:ea typeface="+mn-ea"/>
                  <a:cs typeface="+mn-cs"/>
                </a:defRPr>
              </a:lvl5pPr>
              <a:lvl6pPr marL="2286000" lvl="5" algn="l" defTabSz="914400" rtl="0" eaLnBrk="1" latinLnBrk="0" hangingPunct="1">
                <a:defRPr sz="1800" kern="1200">
                  <a:solidFill>
                    <a:schemeClr val="lt1"/>
                  </a:solidFill>
                  <a:latin typeface="+mn-lt"/>
                  <a:ea typeface="+mn-ea"/>
                  <a:cs typeface="+mn-cs"/>
                </a:defRPr>
              </a:lvl6pPr>
              <a:lvl7pPr marL="2743200" lvl="6" algn="l" defTabSz="914400" rtl="0" eaLnBrk="1" latinLnBrk="0" hangingPunct="1">
                <a:defRPr sz="1800" kern="1200">
                  <a:solidFill>
                    <a:schemeClr val="lt1"/>
                  </a:solidFill>
                  <a:latin typeface="+mn-lt"/>
                  <a:ea typeface="+mn-ea"/>
                  <a:cs typeface="+mn-cs"/>
                </a:defRPr>
              </a:lvl7pPr>
              <a:lvl8pPr marL="3200400" lvl="7" algn="l" defTabSz="914400" rtl="0" eaLnBrk="1" latinLnBrk="0" hangingPunct="1">
                <a:defRPr sz="1800" kern="1200">
                  <a:solidFill>
                    <a:schemeClr val="lt1"/>
                  </a:solidFill>
                  <a:latin typeface="+mn-lt"/>
                  <a:ea typeface="+mn-ea"/>
                  <a:cs typeface="+mn-cs"/>
                </a:defRPr>
              </a:lvl8pPr>
              <a:lvl9pPr marL="3657600" lvl="8" algn="l" defTabSz="914400" rtl="0" eaLnBrk="1" latinLnBrk="0" hangingPunct="1">
                <a:defRPr sz="1800" kern="1200">
                  <a:solidFill>
                    <a:schemeClr val="lt1"/>
                  </a:solidFill>
                  <a:latin typeface="+mn-lt"/>
                  <a:ea typeface="+mn-ea"/>
                  <a:cs typeface="+mn-cs"/>
                </a:defRPr>
              </a:lvl9pPr>
            </a:lstStyle>
            <a:p>
              <a:pPr algn="ctr"/>
              <a:endParaRPr lang="fr-FR" sz="1702"/>
            </a:p>
          </p:txBody>
        </p:sp>
        <p:sp>
          <p:nvSpPr>
            <p:cNvPr id="44" name="ZoneTexte 15"/>
            <p:cNvSpPr txBox="1"/>
            <p:nvPr/>
          </p:nvSpPr>
          <p:spPr>
            <a:xfrm>
              <a:off x="293763" y="3694184"/>
              <a:ext cx="419100" cy="461665"/>
            </a:xfrm>
            <a:prstGeom prst="rect">
              <a:avLst/>
            </a:prstGeom>
            <a:noFill/>
          </p:spPr>
          <p:txBody>
            <a:bodyPr wrap="square" rtlCol="0">
              <a:spAutoFit/>
            </a:bodyPr>
            <a:lstStyle>
              <a:defPPr lvl="0">
                <a:defRPr lang="fr-FR"/>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a:lstStyle>
            <a:p>
              <a:r>
                <a:rPr lang="fr-FR" sz="2400" dirty="0">
                  <a:solidFill>
                    <a:schemeClr val="bg1"/>
                  </a:solidFill>
                  <a:latin typeface="Aeonik" panose="02010503030300000000" pitchFamily="50" charset="0"/>
                </a:rPr>
                <a:t>1</a:t>
              </a:r>
            </a:p>
          </p:txBody>
        </p:sp>
        <p:sp>
          <p:nvSpPr>
            <p:cNvPr id="45" name="ZoneTexte 46"/>
            <p:cNvSpPr txBox="1"/>
            <p:nvPr/>
          </p:nvSpPr>
          <p:spPr>
            <a:xfrm>
              <a:off x="827348" y="4212481"/>
              <a:ext cx="419100" cy="671098"/>
            </a:xfrm>
            <a:prstGeom prst="rect">
              <a:avLst/>
            </a:prstGeom>
            <a:noFill/>
          </p:spPr>
          <p:txBody>
            <a:bodyPr wrap="square" rtlCol="0">
              <a:spAutoFit/>
            </a:bodyPr>
            <a:lstStyle>
              <a:defPPr lvl="0">
                <a:defRPr lang="fr-FR"/>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a:lstStyle>
            <a:p>
              <a:r>
                <a:rPr lang="fr-FR" sz="2800" dirty="0">
                  <a:solidFill>
                    <a:schemeClr val="bg1"/>
                  </a:solidFill>
                  <a:latin typeface="Aeonik" panose="02010503030300000000" pitchFamily="50" charset="0"/>
                </a:rPr>
                <a:t>2</a:t>
              </a:r>
            </a:p>
          </p:txBody>
        </p:sp>
        <p:sp>
          <p:nvSpPr>
            <p:cNvPr id="46" name="ZoneTexte 48"/>
            <p:cNvSpPr txBox="1"/>
            <p:nvPr/>
          </p:nvSpPr>
          <p:spPr>
            <a:xfrm>
              <a:off x="1028913" y="5283392"/>
              <a:ext cx="419100" cy="707885"/>
            </a:xfrm>
            <a:prstGeom prst="rect">
              <a:avLst/>
            </a:prstGeom>
            <a:noFill/>
          </p:spPr>
          <p:txBody>
            <a:bodyPr wrap="square" rtlCol="0">
              <a:spAutoFit/>
            </a:bodyPr>
            <a:lstStyle>
              <a:defPPr lvl="0">
                <a:defRPr lang="fr-FR"/>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a:lstStyle>
            <a:p>
              <a:r>
                <a:rPr lang="fr-FR" sz="4000" dirty="0">
                  <a:solidFill>
                    <a:schemeClr val="bg1"/>
                  </a:solidFill>
                  <a:latin typeface="Aeonik" panose="02010503030300000000" pitchFamily="50" charset="0"/>
                </a:rPr>
                <a:t>3</a:t>
              </a:r>
            </a:p>
          </p:txBody>
        </p:sp>
        <p:sp>
          <p:nvSpPr>
            <p:cNvPr id="47" name="ZoneTexte 50"/>
            <p:cNvSpPr txBox="1"/>
            <p:nvPr/>
          </p:nvSpPr>
          <p:spPr>
            <a:xfrm>
              <a:off x="219689" y="7726299"/>
              <a:ext cx="419100" cy="671098"/>
            </a:xfrm>
            <a:prstGeom prst="rect">
              <a:avLst/>
            </a:prstGeom>
            <a:noFill/>
          </p:spPr>
          <p:txBody>
            <a:bodyPr wrap="square" rtlCol="0">
              <a:spAutoFit/>
            </a:bodyPr>
            <a:lstStyle>
              <a:defPPr lvl="0">
                <a:defRPr lang="fr-FR"/>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a:lstStyle>
            <a:p>
              <a:r>
                <a:rPr lang="fr-FR" sz="2800" dirty="0">
                  <a:solidFill>
                    <a:schemeClr val="bg1"/>
                  </a:solidFill>
                  <a:latin typeface="Aeonik" panose="02010503030300000000" pitchFamily="50" charset="0"/>
                </a:rPr>
                <a:t>5</a:t>
              </a:r>
            </a:p>
          </p:txBody>
        </p:sp>
        <p:sp>
          <p:nvSpPr>
            <p:cNvPr id="48" name="Rectangle 47"/>
            <p:cNvSpPr/>
            <p:nvPr/>
          </p:nvSpPr>
          <p:spPr>
            <a:xfrm>
              <a:off x="785805" y="6497363"/>
              <a:ext cx="497252" cy="707885"/>
            </a:xfrm>
            <a:prstGeom prst="rect">
              <a:avLst/>
            </a:prstGeom>
          </p:spPr>
          <p:txBody>
            <a:bodyPr wrap="none">
              <a:spAutoFit/>
            </a:bodyPr>
            <a:lstStyle/>
            <a:p>
              <a:pPr lvl="0"/>
              <a:r>
                <a:rPr lang="fr-CM" sz="4000" dirty="0">
                  <a:solidFill>
                    <a:prstClr val="white"/>
                  </a:solidFill>
                  <a:latin typeface="Aeonik" panose="02010503030300000000" pitchFamily="50" charset="0"/>
                </a:rPr>
                <a:t>4</a:t>
              </a:r>
              <a:endParaRPr lang="fr-FR" sz="4000" dirty="0">
                <a:solidFill>
                  <a:prstClr val="white"/>
                </a:solidFill>
                <a:latin typeface="Aeonik" panose="02010503030300000000" pitchFamily="50" charset="0"/>
              </a:endParaRPr>
            </a:p>
          </p:txBody>
        </p:sp>
      </p:grpSp>
      <p:sp>
        <p:nvSpPr>
          <p:cNvPr id="49" name="object 18"/>
          <p:cNvSpPr/>
          <p:nvPr/>
        </p:nvSpPr>
        <p:spPr>
          <a:xfrm>
            <a:off x="5283734" y="1343881"/>
            <a:ext cx="1006750" cy="45719"/>
          </a:xfrm>
          <a:custGeom>
            <a:avLst/>
            <a:gdLst/>
            <a:ahLst/>
            <a:cxnLst/>
            <a:rect l="l" t="t" r="r" b="b"/>
            <a:pathLst>
              <a:path w="1192529">
                <a:moveTo>
                  <a:pt x="0" y="0"/>
                </a:moveTo>
                <a:lnTo>
                  <a:pt x="1192089" y="0"/>
                </a:lnTo>
              </a:path>
            </a:pathLst>
          </a:custGeom>
          <a:ln w="28575">
            <a:solidFill>
              <a:srgbClr val="FF7900"/>
            </a:solidFill>
          </a:ln>
        </p:spPr>
        <p:txBody>
          <a:bodyPr wrap="square" lIns="0" tIns="0" rIns="0" bIns="0" rtlCol="0"/>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endParaRPr sz="1100" dirty="0"/>
          </a:p>
        </p:txBody>
      </p:sp>
      <p:pic>
        <p:nvPicPr>
          <p:cNvPr id="50" name="Image 4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50777" y="2219835"/>
            <a:ext cx="514422" cy="352474"/>
          </a:xfrm>
          <a:prstGeom prst="rect">
            <a:avLst/>
          </a:prstGeom>
        </p:spPr>
      </p:pic>
    </p:spTree>
    <p:extLst>
      <p:ext uri="{BB962C8B-B14F-4D97-AF65-F5344CB8AC3E}">
        <p14:creationId xmlns:p14="http://schemas.microsoft.com/office/powerpoint/2010/main" val="3898441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a:xfrm rot="10800000">
            <a:off x="1848904" y="2845685"/>
            <a:ext cx="2965644" cy="487856"/>
          </a:xfrm>
          <a:prstGeom prst="rect">
            <a:avLst/>
          </a:prstGeom>
          <a:gradFill flip="none" rotWithShape="1">
            <a:gsLst>
              <a:gs pos="53000">
                <a:srgbClr val="FBBD4B"/>
              </a:gs>
              <a:gs pos="0">
                <a:srgbClr val="EC600C"/>
              </a:gs>
              <a:gs pos="91000">
                <a:schemeClr val="bg1"/>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528">
              <a:solidFill>
                <a:prstClr val="white"/>
              </a:solidFill>
            </a:endParaRPr>
          </a:p>
        </p:txBody>
      </p:sp>
      <p:pic>
        <p:nvPicPr>
          <p:cNvPr id="20" name="Image 19"/>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rot="10594065">
            <a:off x="1110926" y="5658452"/>
            <a:ext cx="321784" cy="201839"/>
          </a:xfrm>
          <a:prstGeom prst="rect">
            <a:avLst/>
          </a:prstGeom>
        </p:spPr>
      </p:pic>
      <p:sp>
        <p:nvSpPr>
          <p:cNvPr id="27" name="Espace réservé du contenu 2"/>
          <p:cNvSpPr txBox="1">
            <a:spLocks/>
          </p:cNvSpPr>
          <p:nvPr/>
        </p:nvSpPr>
        <p:spPr>
          <a:xfrm>
            <a:off x="2241256" y="3984468"/>
            <a:ext cx="1538997" cy="339447"/>
          </a:xfrm>
          <a:solidFill>
            <a:srgbClr val="C32227"/>
          </a:solidFill>
        </p:spPr>
        <p:txBody>
          <a:bodyPr numCol="1">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endParaRPr lang="fr-FR" sz="938" b="1" dirty="0">
              <a:solidFill>
                <a:prstClr val="black"/>
              </a:solidFill>
              <a:latin typeface="Aeonik Black" panose="02010503030300000000" pitchFamily="50" charset="0"/>
              <a:ea typeface="Verdana" panose="020B0604030504040204" pitchFamily="34" charset="0"/>
              <a:cs typeface="Calibri Light" panose="020F0302020204030204" pitchFamily="34" charset="0"/>
            </a:endParaRPr>
          </a:p>
        </p:txBody>
      </p:sp>
      <p:grpSp>
        <p:nvGrpSpPr>
          <p:cNvPr id="23" name="object 2"/>
          <p:cNvGrpSpPr/>
          <p:nvPr/>
        </p:nvGrpSpPr>
        <p:grpSpPr>
          <a:xfrm>
            <a:off x="1406274" y="6248826"/>
            <a:ext cx="1089030" cy="935454"/>
            <a:chOff x="5618116" y="2268453"/>
            <a:chExt cx="2523718" cy="2198859"/>
          </a:xfrm>
        </p:grpSpPr>
        <p:sp>
          <p:nvSpPr>
            <p:cNvPr id="46" name="object 3"/>
            <p:cNvSpPr/>
            <p:nvPr/>
          </p:nvSpPr>
          <p:spPr>
            <a:xfrm>
              <a:off x="6643869" y="3093172"/>
              <a:ext cx="1497965" cy="1374140"/>
            </a:xfrm>
            <a:custGeom>
              <a:avLst/>
              <a:gdLst/>
              <a:ahLst/>
              <a:cxnLst/>
              <a:rect l="l" t="t" r="r" b="b"/>
              <a:pathLst>
                <a:path w="1497965" h="1374139">
                  <a:moveTo>
                    <a:pt x="1091872" y="0"/>
                  </a:moveTo>
                  <a:lnTo>
                    <a:pt x="0" y="0"/>
                  </a:lnTo>
                  <a:lnTo>
                    <a:pt x="0" y="73076"/>
                  </a:lnTo>
                  <a:lnTo>
                    <a:pt x="1091872" y="73076"/>
                  </a:lnTo>
                  <a:lnTo>
                    <a:pt x="1140961" y="76689"/>
                  </a:lnTo>
                  <a:lnTo>
                    <a:pt x="1187835" y="87183"/>
                  </a:lnTo>
                  <a:lnTo>
                    <a:pt x="1231976" y="104039"/>
                  </a:lnTo>
                  <a:lnTo>
                    <a:pt x="1272865" y="126739"/>
                  </a:lnTo>
                  <a:lnTo>
                    <a:pt x="1309984" y="154765"/>
                  </a:lnTo>
                  <a:lnTo>
                    <a:pt x="1342815" y="187596"/>
                  </a:lnTo>
                  <a:lnTo>
                    <a:pt x="1370840" y="224716"/>
                  </a:lnTo>
                  <a:lnTo>
                    <a:pt x="1393539" y="265605"/>
                  </a:lnTo>
                  <a:lnTo>
                    <a:pt x="1410394" y="309746"/>
                  </a:lnTo>
                  <a:lnTo>
                    <a:pt x="1420888" y="356618"/>
                  </a:lnTo>
                  <a:lnTo>
                    <a:pt x="1424501" y="405704"/>
                  </a:lnTo>
                  <a:lnTo>
                    <a:pt x="1424501" y="1373528"/>
                  </a:lnTo>
                  <a:lnTo>
                    <a:pt x="1497577" y="1373528"/>
                  </a:lnTo>
                  <a:lnTo>
                    <a:pt x="1497577" y="405704"/>
                  </a:lnTo>
                  <a:lnTo>
                    <a:pt x="1494842" y="358456"/>
                  </a:lnTo>
                  <a:lnTo>
                    <a:pt x="1486843" y="312792"/>
                  </a:lnTo>
                  <a:lnTo>
                    <a:pt x="1473887" y="269017"/>
                  </a:lnTo>
                  <a:lnTo>
                    <a:pt x="1456279" y="227441"/>
                  </a:lnTo>
                  <a:lnTo>
                    <a:pt x="1434326" y="188368"/>
                  </a:lnTo>
                  <a:lnTo>
                    <a:pt x="1408337" y="152105"/>
                  </a:lnTo>
                  <a:lnTo>
                    <a:pt x="1378616" y="118961"/>
                  </a:lnTo>
                  <a:lnTo>
                    <a:pt x="1345471" y="89240"/>
                  </a:lnTo>
                  <a:lnTo>
                    <a:pt x="1309209" y="63250"/>
                  </a:lnTo>
                  <a:lnTo>
                    <a:pt x="1270136" y="41298"/>
                  </a:lnTo>
                  <a:lnTo>
                    <a:pt x="1228559" y="23690"/>
                  </a:lnTo>
                  <a:lnTo>
                    <a:pt x="1184785" y="10733"/>
                  </a:lnTo>
                  <a:lnTo>
                    <a:pt x="1139120" y="2734"/>
                  </a:lnTo>
                  <a:lnTo>
                    <a:pt x="1091872" y="0"/>
                  </a:lnTo>
                  <a:close/>
                </a:path>
              </a:pathLst>
            </a:custGeom>
            <a:solidFill>
              <a:srgbClr val="5C5C5C"/>
            </a:solidFill>
          </p:spPr>
          <p:txBody>
            <a:bodyPr wrap="square" lIns="0" tIns="0" rIns="0" bIns="0" rtlCol="0"/>
            <a:lstStyle>
              <a:defPPr lvl="0">
                <a:defRPr lang="fr-FR"/>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a:lstStyle>
            <a:p>
              <a:endParaRPr>
                <a:solidFill>
                  <a:prstClr val="black"/>
                </a:solidFill>
              </a:endParaRPr>
            </a:p>
          </p:txBody>
        </p:sp>
        <p:sp>
          <p:nvSpPr>
            <p:cNvPr id="47" name="object 4"/>
            <p:cNvSpPr/>
            <p:nvPr/>
          </p:nvSpPr>
          <p:spPr>
            <a:xfrm>
              <a:off x="5618116" y="2268453"/>
              <a:ext cx="1703070" cy="1703070"/>
            </a:xfrm>
            <a:custGeom>
              <a:avLst/>
              <a:gdLst/>
              <a:ahLst/>
              <a:cxnLst/>
              <a:rect l="l" t="t" r="r" b="b"/>
              <a:pathLst>
                <a:path w="1703070" h="1703070">
                  <a:moveTo>
                    <a:pt x="851450" y="0"/>
                  </a:moveTo>
                  <a:lnTo>
                    <a:pt x="803133" y="1347"/>
                  </a:lnTo>
                  <a:lnTo>
                    <a:pt x="755524" y="5343"/>
                  </a:lnTo>
                  <a:lnTo>
                    <a:pt x="708693" y="11914"/>
                  </a:lnTo>
                  <a:lnTo>
                    <a:pt x="662714" y="20990"/>
                  </a:lnTo>
                  <a:lnTo>
                    <a:pt x="617657" y="32498"/>
                  </a:lnTo>
                  <a:lnTo>
                    <a:pt x="573595" y="46366"/>
                  </a:lnTo>
                  <a:lnTo>
                    <a:pt x="530599" y="62522"/>
                  </a:lnTo>
                  <a:lnTo>
                    <a:pt x="488742" y="80895"/>
                  </a:lnTo>
                  <a:lnTo>
                    <a:pt x="448095" y="101412"/>
                  </a:lnTo>
                  <a:lnTo>
                    <a:pt x="408730" y="124002"/>
                  </a:lnTo>
                  <a:lnTo>
                    <a:pt x="370719" y="148594"/>
                  </a:lnTo>
                  <a:lnTo>
                    <a:pt x="334134" y="175114"/>
                  </a:lnTo>
                  <a:lnTo>
                    <a:pt x="299047" y="203491"/>
                  </a:lnTo>
                  <a:lnTo>
                    <a:pt x="265530" y="233654"/>
                  </a:lnTo>
                  <a:lnTo>
                    <a:pt x="233654" y="265530"/>
                  </a:lnTo>
                  <a:lnTo>
                    <a:pt x="203491" y="299047"/>
                  </a:lnTo>
                  <a:lnTo>
                    <a:pt x="175114" y="334134"/>
                  </a:lnTo>
                  <a:lnTo>
                    <a:pt x="148594" y="370719"/>
                  </a:lnTo>
                  <a:lnTo>
                    <a:pt x="124002" y="408730"/>
                  </a:lnTo>
                  <a:lnTo>
                    <a:pt x="101412" y="448095"/>
                  </a:lnTo>
                  <a:lnTo>
                    <a:pt x="80895" y="488742"/>
                  </a:lnTo>
                  <a:lnTo>
                    <a:pt x="62522" y="530599"/>
                  </a:lnTo>
                  <a:lnTo>
                    <a:pt x="46366" y="573595"/>
                  </a:lnTo>
                  <a:lnTo>
                    <a:pt x="32498" y="617657"/>
                  </a:lnTo>
                  <a:lnTo>
                    <a:pt x="20990" y="662714"/>
                  </a:lnTo>
                  <a:lnTo>
                    <a:pt x="11914" y="708693"/>
                  </a:lnTo>
                  <a:lnTo>
                    <a:pt x="5343" y="755524"/>
                  </a:lnTo>
                  <a:lnTo>
                    <a:pt x="1347" y="803133"/>
                  </a:lnTo>
                  <a:lnTo>
                    <a:pt x="0" y="851450"/>
                  </a:lnTo>
                  <a:lnTo>
                    <a:pt x="1347" y="899766"/>
                  </a:lnTo>
                  <a:lnTo>
                    <a:pt x="5343" y="947374"/>
                  </a:lnTo>
                  <a:lnTo>
                    <a:pt x="11914" y="994204"/>
                  </a:lnTo>
                  <a:lnTo>
                    <a:pt x="20990" y="1040183"/>
                  </a:lnTo>
                  <a:lnTo>
                    <a:pt x="32498" y="1085239"/>
                  </a:lnTo>
                  <a:lnTo>
                    <a:pt x="46366" y="1129301"/>
                  </a:lnTo>
                  <a:lnTo>
                    <a:pt x="62522" y="1172297"/>
                  </a:lnTo>
                  <a:lnTo>
                    <a:pt x="80895" y="1214154"/>
                  </a:lnTo>
                  <a:lnTo>
                    <a:pt x="101412" y="1254801"/>
                  </a:lnTo>
                  <a:lnTo>
                    <a:pt x="124002" y="1294165"/>
                  </a:lnTo>
                  <a:lnTo>
                    <a:pt x="148594" y="1332176"/>
                  </a:lnTo>
                  <a:lnTo>
                    <a:pt x="175114" y="1368761"/>
                  </a:lnTo>
                  <a:lnTo>
                    <a:pt x="203491" y="1403849"/>
                  </a:lnTo>
                  <a:lnTo>
                    <a:pt x="233654" y="1437366"/>
                  </a:lnTo>
                  <a:lnTo>
                    <a:pt x="265530" y="1469243"/>
                  </a:lnTo>
                  <a:lnTo>
                    <a:pt x="299047" y="1499405"/>
                  </a:lnTo>
                  <a:lnTo>
                    <a:pt x="334134" y="1527783"/>
                  </a:lnTo>
                  <a:lnTo>
                    <a:pt x="370719" y="1554304"/>
                  </a:lnTo>
                  <a:lnTo>
                    <a:pt x="408730" y="1578895"/>
                  </a:lnTo>
                  <a:lnTo>
                    <a:pt x="448095" y="1601486"/>
                  </a:lnTo>
                  <a:lnTo>
                    <a:pt x="488742" y="1622004"/>
                  </a:lnTo>
                  <a:lnTo>
                    <a:pt x="530599" y="1640377"/>
                  </a:lnTo>
                  <a:lnTo>
                    <a:pt x="573595" y="1656533"/>
                  </a:lnTo>
                  <a:lnTo>
                    <a:pt x="617657" y="1670402"/>
                  </a:lnTo>
                  <a:lnTo>
                    <a:pt x="662714" y="1681910"/>
                  </a:lnTo>
                  <a:lnTo>
                    <a:pt x="708693" y="1690985"/>
                  </a:lnTo>
                  <a:lnTo>
                    <a:pt x="755524" y="1697557"/>
                  </a:lnTo>
                  <a:lnTo>
                    <a:pt x="803133" y="1701553"/>
                  </a:lnTo>
                  <a:lnTo>
                    <a:pt x="851450" y="1702901"/>
                  </a:lnTo>
                  <a:lnTo>
                    <a:pt x="899767" y="1701553"/>
                  </a:lnTo>
                  <a:lnTo>
                    <a:pt x="947376" y="1697557"/>
                  </a:lnTo>
                  <a:lnTo>
                    <a:pt x="994207" y="1690985"/>
                  </a:lnTo>
                  <a:lnTo>
                    <a:pt x="1040186" y="1681910"/>
                  </a:lnTo>
                  <a:lnTo>
                    <a:pt x="1085243" y="1670402"/>
                  </a:lnTo>
                  <a:lnTo>
                    <a:pt x="1129305" y="1656533"/>
                  </a:lnTo>
                  <a:lnTo>
                    <a:pt x="1172301" y="1640377"/>
                  </a:lnTo>
                  <a:lnTo>
                    <a:pt x="1214158" y="1622004"/>
                  </a:lnTo>
                  <a:lnTo>
                    <a:pt x="1254805" y="1601486"/>
                  </a:lnTo>
                  <a:lnTo>
                    <a:pt x="1294170" y="1578895"/>
                  </a:lnTo>
                  <a:lnTo>
                    <a:pt x="1332181" y="1554304"/>
                  </a:lnTo>
                  <a:lnTo>
                    <a:pt x="1368766" y="1527783"/>
                  </a:lnTo>
                  <a:lnTo>
                    <a:pt x="1403853" y="1499405"/>
                  </a:lnTo>
                  <a:lnTo>
                    <a:pt x="1437370" y="1469243"/>
                  </a:lnTo>
                  <a:lnTo>
                    <a:pt x="1469246" y="1437366"/>
                  </a:lnTo>
                  <a:lnTo>
                    <a:pt x="1499409" y="1403849"/>
                  </a:lnTo>
                  <a:lnTo>
                    <a:pt x="1527786" y="1368761"/>
                  </a:lnTo>
                  <a:lnTo>
                    <a:pt x="1554306" y="1332176"/>
                  </a:lnTo>
                  <a:lnTo>
                    <a:pt x="1578898" y="1294165"/>
                  </a:lnTo>
                  <a:lnTo>
                    <a:pt x="1601488" y="1254801"/>
                  </a:lnTo>
                  <a:lnTo>
                    <a:pt x="1622005" y="1214154"/>
                  </a:lnTo>
                  <a:lnTo>
                    <a:pt x="1640378" y="1172297"/>
                  </a:lnTo>
                  <a:lnTo>
                    <a:pt x="1656534" y="1129301"/>
                  </a:lnTo>
                  <a:lnTo>
                    <a:pt x="1670402" y="1085239"/>
                  </a:lnTo>
                  <a:lnTo>
                    <a:pt x="1681910" y="1040183"/>
                  </a:lnTo>
                  <a:lnTo>
                    <a:pt x="1690986" y="994204"/>
                  </a:lnTo>
                  <a:lnTo>
                    <a:pt x="1697557" y="947374"/>
                  </a:lnTo>
                  <a:lnTo>
                    <a:pt x="1701553" y="899766"/>
                  </a:lnTo>
                  <a:lnTo>
                    <a:pt x="1702901" y="851450"/>
                  </a:lnTo>
                  <a:lnTo>
                    <a:pt x="1701553" y="803133"/>
                  </a:lnTo>
                  <a:lnTo>
                    <a:pt x="1697557" y="755524"/>
                  </a:lnTo>
                  <a:lnTo>
                    <a:pt x="1690986" y="708693"/>
                  </a:lnTo>
                  <a:lnTo>
                    <a:pt x="1681910" y="662714"/>
                  </a:lnTo>
                  <a:lnTo>
                    <a:pt x="1670402" y="617657"/>
                  </a:lnTo>
                  <a:lnTo>
                    <a:pt x="1656534" y="573595"/>
                  </a:lnTo>
                  <a:lnTo>
                    <a:pt x="1640378" y="530599"/>
                  </a:lnTo>
                  <a:lnTo>
                    <a:pt x="1622005" y="488742"/>
                  </a:lnTo>
                  <a:lnTo>
                    <a:pt x="1601488" y="448095"/>
                  </a:lnTo>
                  <a:lnTo>
                    <a:pt x="1578898" y="408730"/>
                  </a:lnTo>
                  <a:lnTo>
                    <a:pt x="1554306" y="370719"/>
                  </a:lnTo>
                  <a:lnTo>
                    <a:pt x="1527786" y="334134"/>
                  </a:lnTo>
                  <a:lnTo>
                    <a:pt x="1499409" y="299047"/>
                  </a:lnTo>
                  <a:lnTo>
                    <a:pt x="1469246" y="265530"/>
                  </a:lnTo>
                  <a:lnTo>
                    <a:pt x="1437370" y="233654"/>
                  </a:lnTo>
                  <a:lnTo>
                    <a:pt x="1403853" y="203491"/>
                  </a:lnTo>
                  <a:lnTo>
                    <a:pt x="1368766" y="175114"/>
                  </a:lnTo>
                  <a:lnTo>
                    <a:pt x="1332181" y="148594"/>
                  </a:lnTo>
                  <a:lnTo>
                    <a:pt x="1294170" y="124002"/>
                  </a:lnTo>
                  <a:lnTo>
                    <a:pt x="1254805" y="101412"/>
                  </a:lnTo>
                  <a:lnTo>
                    <a:pt x="1214158" y="80895"/>
                  </a:lnTo>
                  <a:lnTo>
                    <a:pt x="1172301" y="62522"/>
                  </a:lnTo>
                  <a:lnTo>
                    <a:pt x="1129305" y="46366"/>
                  </a:lnTo>
                  <a:lnTo>
                    <a:pt x="1085243" y="32498"/>
                  </a:lnTo>
                  <a:lnTo>
                    <a:pt x="1040186" y="20990"/>
                  </a:lnTo>
                  <a:lnTo>
                    <a:pt x="994207" y="11914"/>
                  </a:lnTo>
                  <a:lnTo>
                    <a:pt x="947376" y="5343"/>
                  </a:lnTo>
                  <a:lnTo>
                    <a:pt x="899767" y="1347"/>
                  </a:lnTo>
                  <a:lnTo>
                    <a:pt x="851450" y="0"/>
                  </a:lnTo>
                  <a:close/>
                </a:path>
              </a:pathLst>
            </a:custGeom>
            <a:solidFill>
              <a:srgbClr val="D0D0D0"/>
            </a:solidFill>
          </p:spPr>
          <p:txBody>
            <a:bodyPr wrap="square" lIns="0" tIns="0" rIns="0" bIns="0" rtlCol="0"/>
            <a:lstStyle>
              <a:defPPr lvl="0">
                <a:defRPr lang="fr-FR"/>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a:lstStyle>
            <a:p>
              <a:endParaRPr>
                <a:solidFill>
                  <a:prstClr val="black"/>
                </a:solidFill>
              </a:endParaRPr>
            </a:p>
          </p:txBody>
        </p:sp>
      </p:grpSp>
      <p:grpSp>
        <p:nvGrpSpPr>
          <p:cNvPr id="24" name="object 5"/>
          <p:cNvGrpSpPr/>
          <p:nvPr/>
        </p:nvGrpSpPr>
        <p:grpSpPr>
          <a:xfrm>
            <a:off x="1438464" y="6248826"/>
            <a:ext cx="3652018" cy="3689352"/>
            <a:chOff x="5489793" y="2094173"/>
            <a:chExt cx="8919353" cy="9214382"/>
          </a:xfrm>
        </p:grpSpPr>
        <p:sp>
          <p:nvSpPr>
            <p:cNvPr id="39" name="object 6"/>
            <p:cNvSpPr/>
            <p:nvPr/>
          </p:nvSpPr>
          <p:spPr>
            <a:xfrm>
              <a:off x="10050469" y="3693824"/>
              <a:ext cx="73660" cy="5602605"/>
            </a:xfrm>
            <a:custGeom>
              <a:avLst/>
              <a:gdLst/>
              <a:ahLst/>
              <a:cxnLst/>
              <a:rect l="l" t="t" r="r" b="b"/>
              <a:pathLst>
                <a:path w="73659" h="5602605">
                  <a:moveTo>
                    <a:pt x="73076" y="0"/>
                  </a:moveTo>
                  <a:lnTo>
                    <a:pt x="0" y="0"/>
                  </a:lnTo>
                  <a:lnTo>
                    <a:pt x="0" y="5602216"/>
                  </a:lnTo>
                  <a:lnTo>
                    <a:pt x="73076" y="5602216"/>
                  </a:lnTo>
                  <a:lnTo>
                    <a:pt x="73076" y="0"/>
                  </a:lnTo>
                  <a:close/>
                </a:path>
              </a:pathLst>
            </a:custGeom>
            <a:solidFill>
              <a:srgbClr val="A8A8A7"/>
            </a:solidFill>
          </p:spPr>
          <p:txBody>
            <a:bodyPr wrap="square" lIns="0" tIns="0" rIns="0" bIns="0" rtlCol="0"/>
            <a:lstStyle>
              <a:defPPr lvl="0">
                <a:defRPr lang="fr-FR"/>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a:lstStyle>
            <a:p>
              <a:endParaRPr>
                <a:solidFill>
                  <a:prstClr val="black"/>
                </a:solidFill>
              </a:endParaRPr>
            </a:p>
          </p:txBody>
        </p:sp>
        <p:sp>
          <p:nvSpPr>
            <p:cNvPr id="40" name="object 7"/>
            <p:cNvSpPr/>
            <p:nvPr/>
          </p:nvSpPr>
          <p:spPr>
            <a:xfrm>
              <a:off x="9194427" y="2094173"/>
              <a:ext cx="1785620" cy="1771014"/>
            </a:xfrm>
            <a:custGeom>
              <a:avLst/>
              <a:gdLst/>
              <a:ahLst/>
              <a:cxnLst/>
              <a:rect l="l" t="t" r="r" b="b"/>
              <a:pathLst>
                <a:path w="1785620" h="1771014">
                  <a:moveTo>
                    <a:pt x="892580" y="0"/>
                  </a:moveTo>
                  <a:lnTo>
                    <a:pt x="843606" y="1309"/>
                  </a:lnTo>
                  <a:lnTo>
                    <a:pt x="795323" y="5194"/>
                  </a:lnTo>
                  <a:lnTo>
                    <a:pt x="747798" y="11586"/>
                  </a:lnTo>
                  <a:lnTo>
                    <a:pt x="701100" y="20418"/>
                  </a:lnTo>
                  <a:lnTo>
                    <a:pt x="655296" y="31622"/>
                  </a:lnTo>
                  <a:lnTo>
                    <a:pt x="610455" y="45131"/>
                  </a:lnTo>
                  <a:lnTo>
                    <a:pt x="566645" y="60877"/>
                  </a:lnTo>
                  <a:lnTo>
                    <a:pt x="523933" y="78792"/>
                  </a:lnTo>
                  <a:lnTo>
                    <a:pt x="482388" y="98811"/>
                  </a:lnTo>
                  <a:lnTo>
                    <a:pt x="442077" y="120863"/>
                  </a:lnTo>
                  <a:lnTo>
                    <a:pt x="403070" y="144883"/>
                  </a:lnTo>
                  <a:lnTo>
                    <a:pt x="365433" y="170803"/>
                  </a:lnTo>
                  <a:lnTo>
                    <a:pt x="329236" y="198555"/>
                  </a:lnTo>
                  <a:lnTo>
                    <a:pt x="294545" y="228072"/>
                  </a:lnTo>
                  <a:lnTo>
                    <a:pt x="261430" y="259286"/>
                  </a:lnTo>
                  <a:lnTo>
                    <a:pt x="229958" y="292130"/>
                  </a:lnTo>
                  <a:lnTo>
                    <a:pt x="200197" y="326536"/>
                  </a:lnTo>
                  <a:lnTo>
                    <a:pt x="172216" y="362436"/>
                  </a:lnTo>
                  <a:lnTo>
                    <a:pt x="146081" y="399764"/>
                  </a:lnTo>
                  <a:lnTo>
                    <a:pt x="121863" y="438452"/>
                  </a:lnTo>
                  <a:lnTo>
                    <a:pt x="99628" y="478432"/>
                  </a:lnTo>
                  <a:lnTo>
                    <a:pt x="79444" y="519636"/>
                  </a:lnTo>
                  <a:lnTo>
                    <a:pt x="61380" y="561998"/>
                  </a:lnTo>
                  <a:lnTo>
                    <a:pt x="45504" y="605449"/>
                  </a:lnTo>
                  <a:lnTo>
                    <a:pt x="31883" y="649923"/>
                  </a:lnTo>
                  <a:lnTo>
                    <a:pt x="20587" y="695351"/>
                  </a:lnTo>
                  <a:lnTo>
                    <a:pt x="11682" y="741666"/>
                  </a:lnTo>
                  <a:lnTo>
                    <a:pt x="5237" y="788801"/>
                  </a:lnTo>
                  <a:lnTo>
                    <a:pt x="1320" y="836689"/>
                  </a:lnTo>
                  <a:lnTo>
                    <a:pt x="0" y="885261"/>
                  </a:lnTo>
                  <a:lnTo>
                    <a:pt x="1320" y="933832"/>
                  </a:lnTo>
                  <a:lnTo>
                    <a:pt x="5237" y="981719"/>
                  </a:lnTo>
                  <a:lnTo>
                    <a:pt x="11682" y="1028854"/>
                  </a:lnTo>
                  <a:lnTo>
                    <a:pt x="20587" y="1075170"/>
                  </a:lnTo>
                  <a:lnTo>
                    <a:pt x="31883" y="1120597"/>
                  </a:lnTo>
                  <a:lnTo>
                    <a:pt x="45504" y="1165071"/>
                  </a:lnTo>
                  <a:lnTo>
                    <a:pt x="61380" y="1208522"/>
                  </a:lnTo>
                  <a:lnTo>
                    <a:pt x="79444" y="1250883"/>
                  </a:lnTo>
                  <a:lnTo>
                    <a:pt x="99628" y="1292087"/>
                  </a:lnTo>
                  <a:lnTo>
                    <a:pt x="121863" y="1332066"/>
                  </a:lnTo>
                  <a:lnTo>
                    <a:pt x="146081" y="1370753"/>
                  </a:lnTo>
                  <a:lnTo>
                    <a:pt x="172216" y="1408081"/>
                  </a:lnTo>
                  <a:lnTo>
                    <a:pt x="200197" y="1443981"/>
                  </a:lnTo>
                  <a:lnTo>
                    <a:pt x="229958" y="1478386"/>
                  </a:lnTo>
                  <a:lnTo>
                    <a:pt x="261430" y="1511230"/>
                  </a:lnTo>
                  <a:lnTo>
                    <a:pt x="294545" y="1542443"/>
                  </a:lnTo>
                  <a:lnTo>
                    <a:pt x="329236" y="1571959"/>
                  </a:lnTo>
                  <a:lnTo>
                    <a:pt x="365433" y="1599711"/>
                  </a:lnTo>
                  <a:lnTo>
                    <a:pt x="403070" y="1625630"/>
                  </a:lnTo>
                  <a:lnTo>
                    <a:pt x="442077" y="1649650"/>
                  </a:lnTo>
                  <a:lnTo>
                    <a:pt x="482388" y="1671702"/>
                  </a:lnTo>
                  <a:lnTo>
                    <a:pt x="523933" y="1691720"/>
                  </a:lnTo>
                  <a:lnTo>
                    <a:pt x="566645" y="1709635"/>
                  </a:lnTo>
                  <a:lnTo>
                    <a:pt x="610455" y="1725381"/>
                  </a:lnTo>
                  <a:lnTo>
                    <a:pt x="655296" y="1738889"/>
                  </a:lnTo>
                  <a:lnTo>
                    <a:pt x="701100" y="1750093"/>
                  </a:lnTo>
                  <a:lnTo>
                    <a:pt x="747798" y="1758925"/>
                  </a:lnTo>
                  <a:lnTo>
                    <a:pt x="795323" y="1765317"/>
                  </a:lnTo>
                  <a:lnTo>
                    <a:pt x="843606" y="1769201"/>
                  </a:lnTo>
                  <a:lnTo>
                    <a:pt x="892580" y="1770511"/>
                  </a:lnTo>
                  <a:lnTo>
                    <a:pt x="941553" y="1769201"/>
                  </a:lnTo>
                  <a:lnTo>
                    <a:pt x="989836" y="1765317"/>
                  </a:lnTo>
                  <a:lnTo>
                    <a:pt x="1037361" y="1758925"/>
                  </a:lnTo>
                  <a:lnTo>
                    <a:pt x="1084059" y="1750093"/>
                  </a:lnTo>
                  <a:lnTo>
                    <a:pt x="1129863" y="1738889"/>
                  </a:lnTo>
                  <a:lnTo>
                    <a:pt x="1174704" y="1725381"/>
                  </a:lnTo>
                  <a:lnTo>
                    <a:pt x="1218515" y="1709635"/>
                  </a:lnTo>
                  <a:lnTo>
                    <a:pt x="1261227" y="1691720"/>
                  </a:lnTo>
                  <a:lnTo>
                    <a:pt x="1302772" y="1671702"/>
                  </a:lnTo>
                  <a:lnTo>
                    <a:pt x="1343082" y="1649650"/>
                  </a:lnTo>
                  <a:lnTo>
                    <a:pt x="1382090" y="1625630"/>
                  </a:lnTo>
                  <a:lnTo>
                    <a:pt x="1419726" y="1599711"/>
                  </a:lnTo>
                  <a:lnTo>
                    <a:pt x="1455924" y="1571959"/>
                  </a:lnTo>
                  <a:lnTo>
                    <a:pt x="1490614" y="1542443"/>
                  </a:lnTo>
                  <a:lnTo>
                    <a:pt x="1523729" y="1511230"/>
                  </a:lnTo>
                  <a:lnTo>
                    <a:pt x="1555201" y="1478386"/>
                  </a:lnTo>
                  <a:lnTo>
                    <a:pt x="1584962" y="1443981"/>
                  </a:lnTo>
                  <a:lnTo>
                    <a:pt x="1612944" y="1408081"/>
                  </a:lnTo>
                  <a:lnTo>
                    <a:pt x="1639078" y="1370753"/>
                  </a:lnTo>
                  <a:lnTo>
                    <a:pt x="1663297" y="1332066"/>
                  </a:lnTo>
                  <a:lnTo>
                    <a:pt x="1685532" y="1292087"/>
                  </a:lnTo>
                  <a:lnTo>
                    <a:pt x="1705715" y="1250883"/>
                  </a:lnTo>
                  <a:lnTo>
                    <a:pt x="1723779" y="1208522"/>
                  </a:lnTo>
                  <a:lnTo>
                    <a:pt x="1739656" y="1165071"/>
                  </a:lnTo>
                  <a:lnTo>
                    <a:pt x="1753276" y="1120597"/>
                  </a:lnTo>
                  <a:lnTo>
                    <a:pt x="1764573" y="1075170"/>
                  </a:lnTo>
                  <a:lnTo>
                    <a:pt x="1773477" y="1028854"/>
                  </a:lnTo>
                  <a:lnTo>
                    <a:pt x="1779922" y="981719"/>
                  </a:lnTo>
                  <a:lnTo>
                    <a:pt x="1783839" y="933832"/>
                  </a:lnTo>
                  <a:lnTo>
                    <a:pt x="1785160" y="885261"/>
                  </a:lnTo>
                  <a:lnTo>
                    <a:pt x="1783839" y="836689"/>
                  </a:lnTo>
                  <a:lnTo>
                    <a:pt x="1779922" y="788801"/>
                  </a:lnTo>
                  <a:lnTo>
                    <a:pt x="1773477" y="741666"/>
                  </a:lnTo>
                  <a:lnTo>
                    <a:pt x="1764573" y="695351"/>
                  </a:lnTo>
                  <a:lnTo>
                    <a:pt x="1753276" y="649923"/>
                  </a:lnTo>
                  <a:lnTo>
                    <a:pt x="1739656" y="605449"/>
                  </a:lnTo>
                  <a:lnTo>
                    <a:pt x="1723779" y="561998"/>
                  </a:lnTo>
                  <a:lnTo>
                    <a:pt x="1705715" y="519636"/>
                  </a:lnTo>
                  <a:lnTo>
                    <a:pt x="1685532" y="478432"/>
                  </a:lnTo>
                  <a:lnTo>
                    <a:pt x="1663297" y="438452"/>
                  </a:lnTo>
                  <a:lnTo>
                    <a:pt x="1639078" y="399764"/>
                  </a:lnTo>
                  <a:lnTo>
                    <a:pt x="1612944" y="362436"/>
                  </a:lnTo>
                  <a:lnTo>
                    <a:pt x="1584962" y="326536"/>
                  </a:lnTo>
                  <a:lnTo>
                    <a:pt x="1555201" y="292130"/>
                  </a:lnTo>
                  <a:lnTo>
                    <a:pt x="1523729" y="259286"/>
                  </a:lnTo>
                  <a:lnTo>
                    <a:pt x="1490614" y="228072"/>
                  </a:lnTo>
                  <a:lnTo>
                    <a:pt x="1455924" y="198555"/>
                  </a:lnTo>
                  <a:lnTo>
                    <a:pt x="1419726" y="170803"/>
                  </a:lnTo>
                  <a:lnTo>
                    <a:pt x="1382090" y="144883"/>
                  </a:lnTo>
                  <a:lnTo>
                    <a:pt x="1343082" y="120863"/>
                  </a:lnTo>
                  <a:lnTo>
                    <a:pt x="1302772" y="98811"/>
                  </a:lnTo>
                  <a:lnTo>
                    <a:pt x="1261227" y="78792"/>
                  </a:lnTo>
                  <a:lnTo>
                    <a:pt x="1218515" y="60877"/>
                  </a:lnTo>
                  <a:lnTo>
                    <a:pt x="1174704" y="45131"/>
                  </a:lnTo>
                  <a:lnTo>
                    <a:pt x="1129863" y="31622"/>
                  </a:lnTo>
                  <a:lnTo>
                    <a:pt x="1084059" y="20418"/>
                  </a:lnTo>
                  <a:lnTo>
                    <a:pt x="1037361" y="11586"/>
                  </a:lnTo>
                  <a:lnTo>
                    <a:pt x="989836" y="5194"/>
                  </a:lnTo>
                  <a:lnTo>
                    <a:pt x="941553" y="1309"/>
                  </a:lnTo>
                  <a:lnTo>
                    <a:pt x="892580" y="0"/>
                  </a:lnTo>
                  <a:close/>
                </a:path>
              </a:pathLst>
            </a:custGeom>
            <a:solidFill>
              <a:srgbClr val="D0D0D0"/>
            </a:solidFill>
          </p:spPr>
          <p:txBody>
            <a:bodyPr wrap="square" lIns="0" tIns="0" rIns="0" bIns="0" rtlCol="0"/>
            <a:lstStyle>
              <a:defPPr lvl="0">
                <a:defRPr lang="fr-FR"/>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a:lstStyle>
            <a:p>
              <a:endParaRPr>
                <a:solidFill>
                  <a:prstClr val="black"/>
                </a:solidFill>
              </a:endParaRPr>
            </a:p>
          </p:txBody>
        </p:sp>
        <p:sp>
          <p:nvSpPr>
            <p:cNvPr id="43" name="object 8"/>
            <p:cNvSpPr/>
            <p:nvPr/>
          </p:nvSpPr>
          <p:spPr>
            <a:xfrm>
              <a:off x="9704657" y="5542713"/>
              <a:ext cx="765175" cy="765175"/>
            </a:xfrm>
            <a:custGeom>
              <a:avLst/>
              <a:gdLst/>
              <a:ahLst/>
              <a:cxnLst/>
              <a:rect l="l" t="t" r="r" b="b"/>
              <a:pathLst>
                <a:path w="765175" h="765175">
                  <a:moveTo>
                    <a:pt x="382344" y="0"/>
                  </a:moveTo>
                  <a:lnTo>
                    <a:pt x="334383" y="2978"/>
                  </a:lnTo>
                  <a:lnTo>
                    <a:pt x="288200" y="11676"/>
                  </a:lnTo>
                  <a:lnTo>
                    <a:pt x="244153" y="25735"/>
                  </a:lnTo>
                  <a:lnTo>
                    <a:pt x="202600" y="44796"/>
                  </a:lnTo>
                  <a:lnTo>
                    <a:pt x="163901" y="68502"/>
                  </a:lnTo>
                  <a:lnTo>
                    <a:pt x="128412" y="96493"/>
                  </a:lnTo>
                  <a:lnTo>
                    <a:pt x="96493" y="128412"/>
                  </a:lnTo>
                  <a:lnTo>
                    <a:pt x="68502" y="163901"/>
                  </a:lnTo>
                  <a:lnTo>
                    <a:pt x="44796" y="202600"/>
                  </a:lnTo>
                  <a:lnTo>
                    <a:pt x="25735" y="244153"/>
                  </a:lnTo>
                  <a:lnTo>
                    <a:pt x="11676" y="288200"/>
                  </a:lnTo>
                  <a:lnTo>
                    <a:pt x="2978" y="334383"/>
                  </a:lnTo>
                  <a:lnTo>
                    <a:pt x="0" y="382344"/>
                  </a:lnTo>
                  <a:lnTo>
                    <a:pt x="2978" y="430305"/>
                  </a:lnTo>
                  <a:lnTo>
                    <a:pt x="11676" y="476488"/>
                  </a:lnTo>
                  <a:lnTo>
                    <a:pt x="25735" y="520535"/>
                  </a:lnTo>
                  <a:lnTo>
                    <a:pt x="44796" y="562087"/>
                  </a:lnTo>
                  <a:lnTo>
                    <a:pt x="68502" y="600787"/>
                  </a:lnTo>
                  <a:lnTo>
                    <a:pt x="96493" y="636275"/>
                  </a:lnTo>
                  <a:lnTo>
                    <a:pt x="128412" y="668194"/>
                  </a:lnTo>
                  <a:lnTo>
                    <a:pt x="163901" y="696186"/>
                  </a:lnTo>
                  <a:lnTo>
                    <a:pt x="202600" y="719891"/>
                  </a:lnTo>
                  <a:lnTo>
                    <a:pt x="244153" y="738953"/>
                  </a:lnTo>
                  <a:lnTo>
                    <a:pt x="288200" y="753011"/>
                  </a:lnTo>
                  <a:lnTo>
                    <a:pt x="334383" y="761709"/>
                  </a:lnTo>
                  <a:lnTo>
                    <a:pt x="382344" y="764688"/>
                  </a:lnTo>
                  <a:lnTo>
                    <a:pt x="430305" y="761709"/>
                  </a:lnTo>
                  <a:lnTo>
                    <a:pt x="476488" y="753011"/>
                  </a:lnTo>
                  <a:lnTo>
                    <a:pt x="520535" y="738953"/>
                  </a:lnTo>
                  <a:lnTo>
                    <a:pt x="562087" y="719891"/>
                  </a:lnTo>
                  <a:lnTo>
                    <a:pt x="600787" y="696186"/>
                  </a:lnTo>
                  <a:lnTo>
                    <a:pt x="636275" y="668194"/>
                  </a:lnTo>
                  <a:lnTo>
                    <a:pt x="668194" y="636275"/>
                  </a:lnTo>
                  <a:lnTo>
                    <a:pt x="696186" y="600787"/>
                  </a:lnTo>
                  <a:lnTo>
                    <a:pt x="719891" y="562087"/>
                  </a:lnTo>
                  <a:lnTo>
                    <a:pt x="738953" y="520535"/>
                  </a:lnTo>
                  <a:lnTo>
                    <a:pt x="753011" y="476488"/>
                  </a:lnTo>
                  <a:lnTo>
                    <a:pt x="761709" y="430305"/>
                  </a:lnTo>
                  <a:lnTo>
                    <a:pt x="764688" y="382344"/>
                  </a:lnTo>
                  <a:lnTo>
                    <a:pt x="761709" y="334383"/>
                  </a:lnTo>
                  <a:lnTo>
                    <a:pt x="753011" y="288200"/>
                  </a:lnTo>
                  <a:lnTo>
                    <a:pt x="738953" y="244153"/>
                  </a:lnTo>
                  <a:lnTo>
                    <a:pt x="719891" y="202600"/>
                  </a:lnTo>
                  <a:lnTo>
                    <a:pt x="696186" y="163901"/>
                  </a:lnTo>
                  <a:lnTo>
                    <a:pt x="668194" y="128412"/>
                  </a:lnTo>
                  <a:lnTo>
                    <a:pt x="636275" y="96493"/>
                  </a:lnTo>
                  <a:lnTo>
                    <a:pt x="600787" y="68502"/>
                  </a:lnTo>
                  <a:lnTo>
                    <a:pt x="562087" y="44796"/>
                  </a:lnTo>
                  <a:lnTo>
                    <a:pt x="520535" y="25735"/>
                  </a:lnTo>
                  <a:lnTo>
                    <a:pt x="476488" y="11676"/>
                  </a:lnTo>
                  <a:lnTo>
                    <a:pt x="430305" y="2978"/>
                  </a:lnTo>
                  <a:lnTo>
                    <a:pt x="382344" y="0"/>
                  </a:lnTo>
                  <a:close/>
                </a:path>
              </a:pathLst>
            </a:custGeom>
            <a:solidFill>
              <a:srgbClr val="FF7900"/>
            </a:solidFill>
          </p:spPr>
          <p:txBody>
            <a:bodyPr wrap="square" lIns="0" tIns="0" rIns="0" bIns="0" rtlCol="0"/>
            <a:lstStyle>
              <a:defPPr lvl="0">
                <a:defRPr lang="fr-FR"/>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a:lstStyle>
            <a:p>
              <a:endParaRPr>
                <a:solidFill>
                  <a:prstClr val="black"/>
                </a:solidFill>
              </a:endParaRPr>
            </a:p>
          </p:txBody>
        </p:sp>
        <p:sp>
          <p:nvSpPr>
            <p:cNvPr id="44" name="object 9"/>
            <p:cNvSpPr/>
            <p:nvPr/>
          </p:nvSpPr>
          <p:spPr>
            <a:xfrm>
              <a:off x="9704657" y="6984194"/>
              <a:ext cx="765175" cy="765175"/>
            </a:xfrm>
            <a:custGeom>
              <a:avLst/>
              <a:gdLst/>
              <a:ahLst/>
              <a:cxnLst/>
              <a:rect l="l" t="t" r="r" b="b"/>
              <a:pathLst>
                <a:path w="765175" h="765175">
                  <a:moveTo>
                    <a:pt x="382344" y="0"/>
                  </a:moveTo>
                  <a:lnTo>
                    <a:pt x="334383" y="2978"/>
                  </a:lnTo>
                  <a:lnTo>
                    <a:pt x="288200" y="11676"/>
                  </a:lnTo>
                  <a:lnTo>
                    <a:pt x="244153" y="25735"/>
                  </a:lnTo>
                  <a:lnTo>
                    <a:pt x="202600" y="44796"/>
                  </a:lnTo>
                  <a:lnTo>
                    <a:pt x="163901" y="68502"/>
                  </a:lnTo>
                  <a:lnTo>
                    <a:pt x="128412" y="96493"/>
                  </a:lnTo>
                  <a:lnTo>
                    <a:pt x="96493" y="128412"/>
                  </a:lnTo>
                  <a:lnTo>
                    <a:pt x="68502" y="163901"/>
                  </a:lnTo>
                  <a:lnTo>
                    <a:pt x="44796" y="202600"/>
                  </a:lnTo>
                  <a:lnTo>
                    <a:pt x="25735" y="244153"/>
                  </a:lnTo>
                  <a:lnTo>
                    <a:pt x="11676" y="288200"/>
                  </a:lnTo>
                  <a:lnTo>
                    <a:pt x="2978" y="334383"/>
                  </a:lnTo>
                  <a:lnTo>
                    <a:pt x="0" y="382344"/>
                  </a:lnTo>
                  <a:lnTo>
                    <a:pt x="2978" y="430305"/>
                  </a:lnTo>
                  <a:lnTo>
                    <a:pt x="11676" y="476488"/>
                  </a:lnTo>
                  <a:lnTo>
                    <a:pt x="25735" y="520535"/>
                  </a:lnTo>
                  <a:lnTo>
                    <a:pt x="44796" y="562087"/>
                  </a:lnTo>
                  <a:lnTo>
                    <a:pt x="68502" y="600787"/>
                  </a:lnTo>
                  <a:lnTo>
                    <a:pt x="96493" y="636275"/>
                  </a:lnTo>
                  <a:lnTo>
                    <a:pt x="128412" y="668194"/>
                  </a:lnTo>
                  <a:lnTo>
                    <a:pt x="163901" y="696186"/>
                  </a:lnTo>
                  <a:lnTo>
                    <a:pt x="202600" y="719891"/>
                  </a:lnTo>
                  <a:lnTo>
                    <a:pt x="244153" y="738953"/>
                  </a:lnTo>
                  <a:lnTo>
                    <a:pt x="288200" y="753011"/>
                  </a:lnTo>
                  <a:lnTo>
                    <a:pt x="334383" y="761709"/>
                  </a:lnTo>
                  <a:lnTo>
                    <a:pt x="382344" y="764688"/>
                  </a:lnTo>
                  <a:lnTo>
                    <a:pt x="430305" y="761709"/>
                  </a:lnTo>
                  <a:lnTo>
                    <a:pt x="476488" y="753011"/>
                  </a:lnTo>
                  <a:lnTo>
                    <a:pt x="520535" y="738953"/>
                  </a:lnTo>
                  <a:lnTo>
                    <a:pt x="562087" y="719891"/>
                  </a:lnTo>
                  <a:lnTo>
                    <a:pt x="600787" y="696186"/>
                  </a:lnTo>
                  <a:lnTo>
                    <a:pt x="636275" y="668194"/>
                  </a:lnTo>
                  <a:lnTo>
                    <a:pt x="668194" y="636275"/>
                  </a:lnTo>
                  <a:lnTo>
                    <a:pt x="696186" y="600787"/>
                  </a:lnTo>
                  <a:lnTo>
                    <a:pt x="719891" y="562087"/>
                  </a:lnTo>
                  <a:lnTo>
                    <a:pt x="738953" y="520535"/>
                  </a:lnTo>
                  <a:lnTo>
                    <a:pt x="753011" y="476488"/>
                  </a:lnTo>
                  <a:lnTo>
                    <a:pt x="761709" y="430305"/>
                  </a:lnTo>
                  <a:lnTo>
                    <a:pt x="764688" y="382344"/>
                  </a:lnTo>
                  <a:lnTo>
                    <a:pt x="761709" y="334383"/>
                  </a:lnTo>
                  <a:lnTo>
                    <a:pt x="753011" y="288200"/>
                  </a:lnTo>
                  <a:lnTo>
                    <a:pt x="738953" y="244153"/>
                  </a:lnTo>
                  <a:lnTo>
                    <a:pt x="719891" y="202600"/>
                  </a:lnTo>
                  <a:lnTo>
                    <a:pt x="696186" y="163901"/>
                  </a:lnTo>
                  <a:lnTo>
                    <a:pt x="668194" y="128412"/>
                  </a:lnTo>
                  <a:lnTo>
                    <a:pt x="636275" y="96493"/>
                  </a:lnTo>
                  <a:lnTo>
                    <a:pt x="600787" y="68502"/>
                  </a:lnTo>
                  <a:lnTo>
                    <a:pt x="562087" y="44796"/>
                  </a:lnTo>
                  <a:lnTo>
                    <a:pt x="520535" y="25735"/>
                  </a:lnTo>
                  <a:lnTo>
                    <a:pt x="476488" y="11676"/>
                  </a:lnTo>
                  <a:lnTo>
                    <a:pt x="430305" y="2978"/>
                  </a:lnTo>
                  <a:lnTo>
                    <a:pt x="382344" y="0"/>
                  </a:lnTo>
                  <a:close/>
                </a:path>
              </a:pathLst>
            </a:custGeom>
            <a:solidFill>
              <a:srgbClr val="A8A8A7"/>
            </a:solidFill>
          </p:spPr>
          <p:txBody>
            <a:bodyPr wrap="square" lIns="0" tIns="0" rIns="0" bIns="0" rtlCol="0"/>
            <a:lstStyle>
              <a:defPPr lvl="0">
                <a:defRPr lang="fr-FR"/>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a:lstStyle>
            <a:p>
              <a:endParaRPr>
                <a:solidFill>
                  <a:prstClr val="black"/>
                </a:solidFill>
              </a:endParaRPr>
            </a:p>
          </p:txBody>
        </p:sp>
        <p:pic>
          <p:nvPicPr>
            <p:cNvPr id="45" name="object 10"/>
            <p:cNvPicPr/>
            <p:nvPr/>
          </p:nvPicPr>
          <p:blipFill>
            <a:blip r:embed="rId3" cstate="print"/>
            <a:stretch>
              <a:fillRect/>
            </a:stretch>
          </p:blipFill>
          <p:spPr>
            <a:xfrm>
              <a:off x="5489793" y="4466701"/>
              <a:ext cx="8919353" cy="6841854"/>
            </a:xfrm>
            <a:prstGeom prst="rect">
              <a:avLst/>
            </a:prstGeom>
          </p:spPr>
        </p:pic>
      </p:grpSp>
      <p:sp>
        <p:nvSpPr>
          <p:cNvPr id="25" name="object 12"/>
          <p:cNvSpPr txBox="1"/>
          <p:nvPr/>
        </p:nvSpPr>
        <p:spPr>
          <a:xfrm>
            <a:off x="348030" y="7508403"/>
            <a:ext cx="2010040" cy="477054"/>
          </a:xfrm>
          <a:prstGeom prst="rect">
            <a:avLst/>
          </a:prstGeom>
        </p:spPr>
        <p:txBody>
          <a:bodyPr vert="horz" wrap="square" lIns="0" tIns="106680" rIns="0" bIns="0" rtlCol="0">
            <a:spAutoFit/>
          </a:bodyPr>
          <a:lstStyle>
            <a:defPPr lvl="0">
              <a:defRPr lang="fr-FR"/>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a:lstStyle>
          <a:p>
            <a:pPr marL="476250" marR="5080" indent="-464184">
              <a:spcBef>
                <a:spcPts val="840"/>
              </a:spcBef>
            </a:pPr>
            <a:r>
              <a:rPr sz="1200" b="1" dirty="0">
                <a:solidFill>
                  <a:prstClr val="black"/>
                </a:solidFill>
                <a:latin typeface="Aeonik" panose="02010503030300000000" pitchFamily="50" charset="0"/>
                <a:cs typeface="Arial"/>
              </a:rPr>
              <a:t>Une équipe d’experts  </a:t>
            </a:r>
            <a:r>
              <a:rPr sz="1200" b="1" dirty="0">
                <a:solidFill>
                  <a:srgbClr val="FF7900"/>
                </a:solidFill>
                <a:latin typeface="Aeonik" panose="02010503030300000000" pitchFamily="50" charset="0"/>
                <a:cs typeface="Arial"/>
              </a:rPr>
              <a:t>réactifs et engagés</a:t>
            </a:r>
            <a:endParaRPr sz="1200" dirty="0">
              <a:solidFill>
                <a:prstClr val="black"/>
              </a:solidFill>
              <a:latin typeface="Aeonik" panose="02010503030300000000" pitchFamily="50" charset="0"/>
              <a:cs typeface="Arial"/>
            </a:endParaRPr>
          </a:p>
        </p:txBody>
      </p:sp>
      <p:sp>
        <p:nvSpPr>
          <p:cNvPr id="26" name="object 13"/>
          <p:cNvSpPr txBox="1"/>
          <p:nvPr/>
        </p:nvSpPr>
        <p:spPr>
          <a:xfrm>
            <a:off x="4726" y="5841615"/>
            <a:ext cx="4090670" cy="323165"/>
          </a:xfrm>
          <a:prstGeom prst="rect">
            <a:avLst/>
          </a:prstGeom>
        </p:spPr>
        <p:txBody>
          <a:bodyPr vert="horz" wrap="square" lIns="0" tIns="106680" rIns="0" bIns="0" rtlCol="0">
            <a:spAutoFit/>
          </a:bodyPr>
          <a:lstStyle>
            <a:defPPr lvl="0">
              <a:defRPr lang="fr-FR"/>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a:lstStyle>
          <a:p>
            <a:pPr marL="12700" marR="5080" indent="554990">
              <a:spcBef>
                <a:spcPts val="840"/>
              </a:spcBef>
            </a:pPr>
            <a:r>
              <a:rPr sz="1400" b="1" dirty="0">
                <a:solidFill>
                  <a:prstClr val="black"/>
                </a:solidFill>
                <a:latin typeface="Aeonik" panose="02010503030300000000" pitchFamily="50" charset="0"/>
                <a:cs typeface="Arial"/>
              </a:rPr>
              <a:t>Notre savoir-faire</a:t>
            </a:r>
            <a:endParaRPr sz="1400" dirty="0">
              <a:solidFill>
                <a:prstClr val="black"/>
              </a:solidFill>
              <a:latin typeface="Aeonik" panose="02010503030300000000" pitchFamily="50" charset="0"/>
              <a:cs typeface="Arial"/>
            </a:endParaRPr>
          </a:p>
        </p:txBody>
      </p:sp>
      <p:sp>
        <p:nvSpPr>
          <p:cNvPr id="29" name="object 14"/>
          <p:cNvSpPr txBox="1"/>
          <p:nvPr/>
        </p:nvSpPr>
        <p:spPr>
          <a:xfrm>
            <a:off x="-457200" y="8237051"/>
            <a:ext cx="1810250" cy="754053"/>
          </a:xfrm>
          <a:prstGeom prst="rect">
            <a:avLst/>
          </a:prstGeom>
        </p:spPr>
        <p:txBody>
          <a:bodyPr vert="horz" wrap="square" lIns="0" tIns="106680" rIns="0" bIns="0" rtlCol="0">
            <a:spAutoFit/>
          </a:bodyPr>
          <a:lstStyle>
            <a:defPPr lvl="0">
              <a:defRPr lang="fr-FR"/>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a:lstStyle>
          <a:p>
            <a:pPr marL="790575" marR="5080" indent="-628650" algn="r">
              <a:spcBef>
                <a:spcPts val="840"/>
              </a:spcBef>
            </a:pPr>
            <a:r>
              <a:rPr sz="1400" b="1" dirty="0">
                <a:solidFill>
                  <a:prstClr val="black"/>
                </a:solidFill>
                <a:latin typeface="Aeonik" panose="02010503030300000000" pitchFamily="50" charset="0"/>
                <a:cs typeface="Arial"/>
              </a:rPr>
              <a:t>Des solutions  </a:t>
            </a:r>
            <a:r>
              <a:rPr lang="fr-FR" sz="1400" b="1" dirty="0">
                <a:solidFill>
                  <a:srgbClr val="FF7900"/>
                </a:solidFill>
                <a:latin typeface="Aeonik" panose="02010503030300000000" pitchFamily="50" charset="0"/>
                <a:cs typeface="Arial"/>
              </a:rPr>
              <a:t>P</a:t>
            </a:r>
            <a:r>
              <a:rPr sz="1400" b="1" dirty="0" err="1">
                <a:solidFill>
                  <a:srgbClr val="FF7900"/>
                </a:solidFill>
                <a:latin typeface="Aeonik" panose="02010503030300000000" pitchFamily="50" charset="0"/>
                <a:cs typeface="Arial"/>
              </a:rPr>
              <a:t>ackagé</a:t>
            </a:r>
            <a:r>
              <a:rPr lang="fr-CM" sz="1400" b="1" dirty="0">
                <a:solidFill>
                  <a:srgbClr val="FF7900"/>
                </a:solidFill>
                <a:latin typeface="Aeonik" panose="02010503030300000000" pitchFamily="50" charset="0"/>
                <a:cs typeface="Arial"/>
              </a:rPr>
              <a:t> </a:t>
            </a:r>
            <a:r>
              <a:rPr sz="1400" b="1" dirty="0" err="1">
                <a:solidFill>
                  <a:srgbClr val="FF7900"/>
                </a:solidFill>
                <a:latin typeface="Aeonik" panose="02010503030300000000" pitchFamily="50" charset="0"/>
                <a:cs typeface="Arial"/>
              </a:rPr>
              <a:t>ou</a:t>
            </a:r>
            <a:r>
              <a:rPr lang="fr-FR" sz="1400" b="1" dirty="0">
                <a:solidFill>
                  <a:srgbClr val="FF7900"/>
                </a:solidFill>
                <a:latin typeface="Aeonik" panose="02010503030300000000" pitchFamily="50" charset="0"/>
                <a:cs typeface="Arial"/>
              </a:rPr>
              <a:t> </a:t>
            </a:r>
            <a:r>
              <a:rPr sz="1400" b="1" dirty="0">
                <a:solidFill>
                  <a:srgbClr val="FF7900"/>
                </a:solidFill>
                <a:latin typeface="Aeonik" panose="02010503030300000000" pitchFamily="50" charset="0"/>
                <a:cs typeface="Arial"/>
              </a:rPr>
              <a:t>sur-</a:t>
            </a:r>
            <a:r>
              <a:rPr sz="1400" b="1" dirty="0" err="1">
                <a:solidFill>
                  <a:srgbClr val="FF7900"/>
                </a:solidFill>
                <a:latin typeface="Aeonik" panose="02010503030300000000" pitchFamily="50" charset="0"/>
                <a:cs typeface="Arial"/>
              </a:rPr>
              <a:t>mesure</a:t>
            </a:r>
            <a:endParaRPr sz="1400" dirty="0">
              <a:solidFill>
                <a:prstClr val="black"/>
              </a:solidFill>
              <a:latin typeface="Aeonik" panose="02010503030300000000" pitchFamily="50" charset="0"/>
              <a:cs typeface="Arial"/>
            </a:endParaRPr>
          </a:p>
        </p:txBody>
      </p:sp>
      <p:sp>
        <p:nvSpPr>
          <p:cNvPr id="32" name="object 15"/>
          <p:cNvSpPr txBox="1"/>
          <p:nvPr/>
        </p:nvSpPr>
        <p:spPr>
          <a:xfrm>
            <a:off x="5053761" y="7253763"/>
            <a:ext cx="1433638" cy="323165"/>
          </a:xfrm>
          <a:prstGeom prst="rect">
            <a:avLst/>
          </a:prstGeom>
        </p:spPr>
        <p:txBody>
          <a:bodyPr vert="horz" wrap="square" lIns="0" tIns="106680" rIns="0" bIns="0" rtlCol="0">
            <a:spAutoFit/>
          </a:bodyPr>
          <a:lstStyle>
            <a:defPPr lvl="0">
              <a:defRPr lang="fr-FR"/>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a:lstStyle>
          <a:p>
            <a:pPr marL="12700" marR="5080">
              <a:spcBef>
                <a:spcPts val="840"/>
              </a:spcBef>
            </a:pPr>
            <a:r>
              <a:rPr lang="en-US" sz="1400" b="1" dirty="0">
                <a:solidFill>
                  <a:prstClr val="black"/>
                </a:solidFill>
                <a:latin typeface="Aeonik" panose="02010503030300000000" pitchFamily="50" charset="0"/>
                <a:cs typeface="Arial"/>
              </a:rPr>
              <a:t>Nos </a:t>
            </a:r>
            <a:r>
              <a:rPr lang="en-US" sz="1400" b="1" dirty="0" err="1">
                <a:solidFill>
                  <a:prstClr val="black"/>
                </a:solidFill>
                <a:latin typeface="Aeonik" panose="02010503030300000000" pitchFamily="50" charset="0"/>
                <a:cs typeface="Arial"/>
              </a:rPr>
              <a:t>partenaires</a:t>
            </a:r>
            <a:r>
              <a:rPr lang="en-US" sz="1400" b="1" dirty="0">
                <a:solidFill>
                  <a:prstClr val="black"/>
                </a:solidFill>
                <a:latin typeface="Aeonik" panose="02010503030300000000" pitchFamily="50" charset="0"/>
                <a:cs typeface="Arial"/>
              </a:rPr>
              <a:t> </a:t>
            </a:r>
            <a:r>
              <a:rPr sz="1400" b="1" dirty="0">
                <a:solidFill>
                  <a:prstClr val="black"/>
                </a:solidFill>
                <a:latin typeface="Aeonik" panose="02010503030300000000" pitchFamily="50" charset="0"/>
                <a:cs typeface="Arial"/>
              </a:rPr>
              <a:t>  </a:t>
            </a:r>
            <a:endParaRPr sz="1400" dirty="0">
              <a:solidFill>
                <a:prstClr val="black"/>
              </a:solidFill>
              <a:latin typeface="Aeonik" panose="02010503030300000000" pitchFamily="50" charset="0"/>
              <a:cs typeface="Arial"/>
            </a:endParaRPr>
          </a:p>
        </p:txBody>
      </p:sp>
      <p:sp>
        <p:nvSpPr>
          <p:cNvPr id="33" name="object 16"/>
          <p:cNvSpPr txBox="1"/>
          <p:nvPr/>
        </p:nvSpPr>
        <p:spPr>
          <a:xfrm>
            <a:off x="3856183" y="6199562"/>
            <a:ext cx="1197578" cy="323165"/>
          </a:xfrm>
          <a:prstGeom prst="rect">
            <a:avLst/>
          </a:prstGeom>
        </p:spPr>
        <p:txBody>
          <a:bodyPr vert="horz" wrap="square" lIns="0" tIns="106680" rIns="0" bIns="0" rtlCol="0">
            <a:spAutoFit/>
          </a:bodyPr>
          <a:lstStyle>
            <a:defPPr lvl="0">
              <a:defRPr lang="fr-FR"/>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a:lstStyle>
          <a:p>
            <a:pPr marL="12700" marR="5080">
              <a:spcBef>
                <a:spcPts val="840"/>
              </a:spcBef>
            </a:pPr>
            <a:r>
              <a:rPr sz="1400" b="1" dirty="0" err="1">
                <a:solidFill>
                  <a:prstClr val="black"/>
                </a:solidFill>
                <a:latin typeface="Aeonik" panose="02010503030300000000" pitchFamily="50" charset="0"/>
                <a:cs typeface="Arial"/>
              </a:rPr>
              <a:t>L’innovation</a:t>
            </a:r>
            <a:endParaRPr sz="1400" dirty="0">
              <a:solidFill>
                <a:prstClr val="black"/>
              </a:solidFill>
              <a:latin typeface="Aeonik" panose="02010503030300000000" pitchFamily="50" charset="0"/>
              <a:cs typeface="Arial"/>
            </a:endParaRPr>
          </a:p>
        </p:txBody>
      </p:sp>
      <p:sp>
        <p:nvSpPr>
          <p:cNvPr id="34" name="object 17"/>
          <p:cNvSpPr txBox="1"/>
          <p:nvPr/>
        </p:nvSpPr>
        <p:spPr>
          <a:xfrm>
            <a:off x="5161834" y="8359928"/>
            <a:ext cx="1536678" cy="846386"/>
          </a:xfrm>
          <a:prstGeom prst="rect">
            <a:avLst/>
          </a:prstGeom>
        </p:spPr>
        <p:txBody>
          <a:bodyPr vert="horz" wrap="square" lIns="0" tIns="106680" rIns="0" bIns="0" rtlCol="0">
            <a:spAutoFit/>
          </a:bodyPr>
          <a:lstStyle>
            <a:defPPr lvl="0">
              <a:defRPr lang="fr-FR"/>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a:lstStyle>
          <a:p>
            <a:pPr marL="12700" marR="5080">
              <a:spcBef>
                <a:spcPts val="840"/>
              </a:spcBef>
            </a:pPr>
            <a:r>
              <a:rPr sz="1200" b="1" dirty="0">
                <a:solidFill>
                  <a:prstClr val="black"/>
                </a:solidFill>
                <a:latin typeface="Aeonik" panose="02010503030300000000" pitchFamily="50" charset="0"/>
                <a:cs typeface="Arial"/>
              </a:rPr>
              <a:t>Une prise en charge  complète de votre  projet et </a:t>
            </a:r>
            <a:r>
              <a:rPr sz="1200" b="1" dirty="0">
                <a:solidFill>
                  <a:srgbClr val="FF7900"/>
                </a:solidFill>
                <a:latin typeface="Aeonik" panose="02010503030300000000" pitchFamily="50" charset="0"/>
                <a:cs typeface="Arial"/>
              </a:rPr>
              <a:t>un suivi 100%  personnalisé</a:t>
            </a:r>
            <a:endParaRPr sz="1200" dirty="0">
              <a:solidFill>
                <a:prstClr val="black"/>
              </a:solidFill>
              <a:latin typeface="Aeonik" panose="02010503030300000000" pitchFamily="50" charset="0"/>
              <a:cs typeface="Arial"/>
            </a:endParaRPr>
          </a:p>
        </p:txBody>
      </p:sp>
      <p:sp>
        <p:nvSpPr>
          <p:cNvPr id="36" name="object 18"/>
          <p:cNvSpPr txBox="1"/>
          <p:nvPr/>
        </p:nvSpPr>
        <p:spPr>
          <a:xfrm>
            <a:off x="2388333" y="9132541"/>
            <a:ext cx="1609509" cy="772006"/>
          </a:xfrm>
          <a:prstGeom prst="rect">
            <a:avLst/>
          </a:prstGeom>
        </p:spPr>
        <p:txBody>
          <a:bodyPr vert="horz" wrap="square" lIns="0" tIns="154940" rIns="0" bIns="0" rtlCol="0">
            <a:spAutoFit/>
          </a:bodyPr>
          <a:lstStyle>
            <a:defPPr lvl="0">
              <a:defRPr lang="fr-FR"/>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a:lstStyle>
          <a:p>
            <a:pPr marL="280035" marR="5080" indent="-267970" algn="ctr">
              <a:spcBef>
                <a:spcPts val="1220"/>
              </a:spcBef>
              <a:tabLst>
                <a:tab pos="536575" algn="l"/>
              </a:tabLst>
            </a:pPr>
            <a:r>
              <a:rPr sz="2000" b="1" spc="-5" dirty="0">
                <a:solidFill>
                  <a:srgbClr val="FFFFFF"/>
                </a:solidFill>
                <a:latin typeface="Aeonik" panose="02010503030300000000" pitchFamily="50" charset="0"/>
                <a:cs typeface="Arial"/>
              </a:rPr>
              <a:t>6	bonnes  </a:t>
            </a:r>
            <a:r>
              <a:rPr sz="2000" b="1" spc="-20" dirty="0">
                <a:solidFill>
                  <a:srgbClr val="FF7900"/>
                </a:solidFill>
                <a:latin typeface="Aeonik" panose="02010503030300000000" pitchFamily="50" charset="0"/>
                <a:cs typeface="Arial"/>
              </a:rPr>
              <a:t>raisons</a:t>
            </a:r>
            <a:endParaRPr sz="2000" dirty="0">
              <a:solidFill>
                <a:prstClr val="black"/>
              </a:solidFill>
              <a:latin typeface="Aeonik" panose="02010503030300000000" pitchFamily="50" charset="0"/>
              <a:cs typeface="Arial"/>
            </a:endParaRPr>
          </a:p>
        </p:txBody>
      </p:sp>
      <p:sp>
        <p:nvSpPr>
          <p:cNvPr id="37" name="object 19"/>
          <p:cNvSpPr/>
          <p:nvPr/>
        </p:nvSpPr>
        <p:spPr>
          <a:xfrm>
            <a:off x="1557675" y="6361145"/>
            <a:ext cx="1981152" cy="415848"/>
          </a:xfrm>
          <a:custGeom>
            <a:avLst/>
            <a:gdLst/>
            <a:ahLst/>
            <a:cxnLst/>
            <a:rect l="l" t="t" r="r" b="b"/>
            <a:pathLst>
              <a:path w="4465320" h="1064260">
                <a:moveTo>
                  <a:pt x="586968" y="349910"/>
                </a:moveTo>
                <a:lnTo>
                  <a:pt x="583387" y="338899"/>
                </a:lnTo>
                <a:lnTo>
                  <a:pt x="578675" y="334835"/>
                </a:lnTo>
                <a:lnTo>
                  <a:pt x="538403" y="328079"/>
                </a:lnTo>
                <a:lnTo>
                  <a:pt x="538403" y="359600"/>
                </a:lnTo>
                <a:lnTo>
                  <a:pt x="476173" y="422998"/>
                </a:lnTo>
                <a:lnTo>
                  <a:pt x="474573" y="427875"/>
                </a:lnTo>
                <a:lnTo>
                  <a:pt x="487680" y="515747"/>
                </a:lnTo>
                <a:lnTo>
                  <a:pt x="475335" y="509600"/>
                </a:lnTo>
                <a:lnTo>
                  <a:pt x="410324" y="477240"/>
                </a:lnTo>
                <a:lnTo>
                  <a:pt x="407949" y="476694"/>
                </a:lnTo>
                <a:lnTo>
                  <a:pt x="403212" y="476694"/>
                </a:lnTo>
                <a:lnTo>
                  <a:pt x="400824" y="477240"/>
                </a:lnTo>
                <a:lnTo>
                  <a:pt x="323481" y="515747"/>
                </a:lnTo>
                <a:lnTo>
                  <a:pt x="336575" y="427875"/>
                </a:lnTo>
                <a:lnTo>
                  <a:pt x="334987" y="422998"/>
                </a:lnTo>
                <a:lnTo>
                  <a:pt x="272745" y="359600"/>
                </a:lnTo>
                <a:lnTo>
                  <a:pt x="360362" y="344893"/>
                </a:lnTo>
                <a:lnTo>
                  <a:pt x="364515" y="341884"/>
                </a:lnTo>
                <a:lnTo>
                  <a:pt x="405574" y="263105"/>
                </a:lnTo>
                <a:lnTo>
                  <a:pt x="446646" y="341884"/>
                </a:lnTo>
                <a:lnTo>
                  <a:pt x="450786" y="344893"/>
                </a:lnTo>
                <a:lnTo>
                  <a:pt x="538403" y="359600"/>
                </a:lnTo>
                <a:lnTo>
                  <a:pt x="538403" y="328079"/>
                </a:lnTo>
                <a:lnTo>
                  <a:pt x="468376" y="316318"/>
                </a:lnTo>
                <a:lnTo>
                  <a:pt x="440639" y="263105"/>
                </a:lnTo>
                <a:lnTo>
                  <a:pt x="416687" y="217144"/>
                </a:lnTo>
                <a:lnTo>
                  <a:pt x="411378" y="213918"/>
                </a:lnTo>
                <a:lnTo>
                  <a:pt x="399783" y="213918"/>
                </a:lnTo>
                <a:lnTo>
                  <a:pt x="394474" y="217144"/>
                </a:lnTo>
                <a:lnTo>
                  <a:pt x="342785" y="316318"/>
                </a:lnTo>
                <a:lnTo>
                  <a:pt x="232473" y="334835"/>
                </a:lnTo>
                <a:lnTo>
                  <a:pt x="227761" y="338899"/>
                </a:lnTo>
                <a:lnTo>
                  <a:pt x="224180" y="349910"/>
                </a:lnTo>
                <a:lnTo>
                  <a:pt x="225615" y="355968"/>
                </a:lnTo>
                <a:lnTo>
                  <a:pt x="303961" y="435775"/>
                </a:lnTo>
                <a:lnTo>
                  <a:pt x="287477" y="546404"/>
                </a:lnTo>
                <a:lnTo>
                  <a:pt x="289890" y="552132"/>
                </a:lnTo>
                <a:lnTo>
                  <a:pt x="299262" y="558939"/>
                </a:lnTo>
                <a:lnTo>
                  <a:pt x="305447" y="559460"/>
                </a:lnTo>
                <a:lnTo>
                  <a:pt x="393230" y="515747"/>
                </a:lnTo>
                <a:lnTo>
                  <a:pt x="405574" y="509600"/>
                </a:lnTo>
                <a:lnTo>
                  <a:pt x="502704" y="557974"/>
                </a:lnTo>
                <a:lnTo>
                  <a:pt x="505079" y="558520"/>
                </a:lnTo>
                <a:lnTo>
                  <a:pt x="510667" y="558520"/>
                </a:lnTo>
                <a:lnTo>
                  <a:pt x="513880" y="557504"/>
                </a:lnTo>
                <a:lnTo>
                  <a:pt x="521271" y="552132"/>
                </a:lnTo>
                <a:lnTo>
                  <a:pt x="523671" y="546404"/>
                </a:lnTo>
                <a:lnTo>
                  <a:pt x="519112" y="515747"/>
                </a:lnTo>
                <a:lnTo>
                  <a:pt x="507187" y="435775"/>
                </a:lnTo>
                <a:lnTo>
                  <a:pt x="585546" y="355968"/>
                </a:lnTo>
                <a:lnTo>
                  <a:pt x="586968" y="349910"/>
                </a:lnTo>
                <a:close/>
              </a:path>
              <a:path w="4465320" h="1064260">
                <a:moveTo>
                  <a:pt x="655535" y="378142"/>
                </a:moveTo>
                <a:lnTo>
                  <a:pt x="644131" y="324612"/>
                </a:lnTo>
                <a:lnTo>
                  <a:pt x="626224" y="283184"/>
                </a:lnTo>
                <a:lnTo>
                  <a:pt x="601510" y="246100"/>
                </a:lnTo>
                <a:lnTo>
                  <a:pt x="570852" y="214109"/>
                </a:lnTo>
                <a:lnTo>
                  <a:pt x="535076" y="187934"/>
                </a:lnTo>
                <a:lnTo>
                  <a:pt x="495046" y="168313"/>
                </a:lnTo>
                <a:lnTo>
                  <a:pt x="451599" y="156006"/>
                </a:lnTo>
                <a:lnTo>
                  <a:pt x="405587" y="151739"/>
                </a:lnTo>
                <a:lnTo>
                  <a:pt x="360514" y="155790"/>
                </a:lnTo>
                <a:lnTo>
                  <a:pt x="318084" y="167474"/>
                </a:lnTo>
                <a:lnTo>
                  <a:pt x="278980" y="186067"/>
                </a:lnTo>
                <a:lnTo>
                  <a:pt x="243941" y="210858"/>
                </a:lnTo>
                <a:lnTo>
                  <a:pt x="213664" y="241122"/>
                </a:lnTo>
                <a:lnTo>
                  <a:pt x="188874" y="276174"/>
                </a:lnTo>
                <a:lnTo>
                  <a:pt x="170281" y="315264"/>
                </a:lnTo>
                <a:lnTo>
                  <a:pt x="158610" y="357708"/>
                </a:lnTo>
                <a:lnTo>
                  <a:pt x="154559" y="402767"/>
                </a:lnTo>
                <a:lnTo>
                  <a:pt x="158610" y="447827"/>
                </a:lnTo>
                <a:lnTo>
                  <a:pt x="170281" y="490270"/>
                </a:lnTo>
                <a:lnTo>
                  <a:pt x="188874" y="529361"/>
                </a:lnTo>
                <a:lnTo>
                  <a:pt x="213664" y="564400"/>
                </a:lnTo>
                <a:lnTo>
                  <a:pt x="243941" y="594677"/>
                </a:lnTo>
                <a:lnTo>
                  <a:pt x="278980" y="619467"/>
                </a:lnTo>
                <a:lnTo>
                  <a:pt x="318084" y="638060"/>
                </a:lnTo>
                <a:lnTo>
                  <a:pt x="360514" y="649732"/>
                </a:lnTo>
                <a:lnTo>
                  <a:pt x="405587" y="653783"/>
                </a:lnTo>
                <a:lnTo>
                  <a:pt x="451599" y="649516"/>
                </a:lnTo>
                <a:lnTo>
                  <a:pt x="495046" y="637209"/>
                </a:lnTo>
                <a:lnTo>
                  <a:pt x="535076" y="617601"/>
                </a:lnTo>
                <a:lnTo>
                  <a:pt x="570852" y="591426"/>
                </a:lnTo>
                <a:lnTo>
                  <a:pt x="601510" y="559422"/>
                </a:lnTo>
                <a:lnTo>
                  <a:pt x="626224" y="522338"/>
                </a:lnTo>
                <a:lnTo>
                  <a:pt x="644144" y="480923"/>
                </a:lnTo>
                <a:lnTo>
                  <a:pt x="654418" y="435889"/>
                </a:lnTo>
                <a:lnTo>
                  <a:pt x="655535" y="427380"/>
                </a:lnTo>
                <a:lnTo>
                  <a:pt x="649554" y="419569"/>
                </a:lnTo>
                <a:lnTo>
                  <a:pt x="641045" y="418439"/>
                </a:lnTo>
                <a:lnTo>
                  <a:pt x="632523" y="417296"/>
                </a:lnTo>
                <a:lnTo>
                  <a:pt x="624713" y="423303"/>
                </a:lnTo>
                <a:lnTo>
                  <a:pt x="623582" y="431812"/>
                </a:lnTo>
                <a:lnTo>
                  <a:pt x="612736" y="476656"/>
                </a:lnTo>
                <a:lnTo>
                  <a:pt x="593280" y="517245"/>
                </a:lnTo>
                <a:lnTo>
                  <a:pt x="566318" y="552627"/>
                </a:lnTo>
                <a:lnTo>
                  <a:pt x="532968" y="581837"/>
                </a:lnTo>
                <a:lnTo>
                  <a:pt x="494322" y="603885"/>
                </a:lnTo>
                <a:lnTo>
                  <a:pt x="451497" y="617842"/>
                </a:lnTo>
                <a:lnTo>
                  <a:pt x="405587" y="622693"/>
                </a:lnTo>
                <a:lnTo>
                  <a:pt x="361315" y="618223"/>
                </a:lnTo>
                <a:lnTo>
                  <a:pt x="320052" y="605383"/>
                </a:lnTo>
                <a:lnTo>
                  <a:pt x="282702" y="585089"/>
                </a:lnTo>
                <a:lnTo>
                  <a:pt x="250139" y="558215"/>
                </a:lnTo>
                <a:lnTo>
                  <a:pt x="223253" y="525653"/>
                </a:lnTo>
                <a:lnTo>
                  <a:pt x="202958" y="488289"/>
                </a:lnTo>
                <a:lnTo>
                  <a:pt x="190119" y="447040"/>
                </a:lnTo>
                <a:lnTo>
                  <a:pt x="185635" y="402767"/>
                </a:lnTo>
                <a:lnTo>
                  <a:pt x="190119" y="358495"/>
                </a:lnTo>
                <a:lnTo>
                  <a:pt x="202958" y="317246"/>
                </a:lnTo>
                <a:lnTo>
                  <a:pt x="223253" y="279882"/>
                </a:lnTo>
                <a:lnTo>
                  <a:pt x="250139" y="247319"/>
                </a:lnTo>
                <a:lnTo>
                  <a:pt x="282702" y="220446"/>
                </a:lnTo>
                <a:lnTo>
                  <a:pt x="320052" y="200139"/>
                </a:lnTo>
                <a:lnTo>
                  <a:pt x="361315" y="187299"/>
                </a:lnTo>
                <a:lnTo>
                  <a:pt x="405587" y="182829"/>
                </a:lnTo>
                <a:lnTo>
                  <a:pt x="451497" y="187693"/>
                </a:lnTo>
                <a:lnTo>
                  <a:pt x="494322" y="201637"/>
                </a:lnTo>
                <a:lnTo>
                  <a:pt x="532968" y="223697"/>
                </a:lnTo>
                <a:lnTo>
                  <a:pt x="566318" y="252907"/>
                </a:lnTo>
                <a:lnTo>
                  <a:pt x="593280" y="288290"/>
                </a:lnTo>
                <a:lnTo>
                  <a:pt x="612736" y="328879"/>
                </a:lnTo>
                <a:lnTo>
                  <a:pt x="623582" y="373722"/>
                </a:lnTo>
                <a:lnTo>
                  <a:pt x="624713" y="382231"/>
                </a:lnTo>
                <a:lnTo>
                  <a:pt x="632536" y="388226"/>
                </a:lnTo>
                <a:lnTo>
                  <a:pt x="649541" y="385965"/>
                </a:lnTo>
                <a:lnTo>
                  <a:pt x="655535" y="378142"/>
                </a:lnTo>
                <a:close/>
              </a:path>
              <a:path w="4465320" h="1064260">
                <a:moveTo>
                  <a:pt x="811149" y="962177"/>
                </a:moveTo>
                <a:lnTo>
                  <a:pt x="802462" y="941184"/>
                </a:lnTo>
                <a:lnTo>
                  <a:pt x="801420" y="938682"/>
                </a:lnTo>
                <a:lnTo>
                  <a:pt x="676630" y="637413"/>
                </a:lnTo>
                <a:lnTo>
                  <a:pt x="667537" y="633641"/>
                </a:lnTo>
                <a:lnTo>
                  <a:pt x="651675" y="640219"/>
                </a:lnTo>
                <a:lnTo>
                  <a:pt x="647903" y="649300"/>
                </a:lnTo>
                <a:lnTo>
                  <a:pt x="767778" y="938682"/>
                </a:lnTo>
                <a:lnTo>
                  <a:pt x="654456" y="905852"/>
                </a:lnTo>
                <a:lnTo>
                  <a:pt x="647001" y="908926"/>
                </a:lnTo>
                <a:lnTo>
                  <a:pt x="590092" y="1012291"/>
                </a:lnTo>
                <a:lnTo>
                  <a:pt x="466839" y="714730"/>
                </a:lnTo>
                <a:lnTo>
                  <a:pt x="464997" y="710285"/>
                </a:lnTo>
                <a:lnTo>
                  <a:pt x="511733" y="697420"/>
                </a:lnTo>
                <a:lnTo>
                  <a:pt x="539572" y="684872"/>
                </a:lnTo>
                <a:lnTo>
                  <a:pt x="594956" y="652043"/>
                </a:lnTo>
                <a:lnTo>
                  <a:pt x="630237" y="620750"/>
                </a:lnTo>
                <a:lnTo>
                  <a:pt x="660476" y="584542"/>
                </a:lnTo>
                <a:lnTo>
                  <a:pt x="685063" y="544029"/>
                </a:lnTo>
                <a:lnTo>
                  <a:pt x="703376" y="499821"/>
                </a:lnTo>
                <a:lnTo>
                  <a:pt x="714819" y="452526"/>
                </a:lnTo>
                <a:lnTo>
                  <a:pt x="718769" y="402767"/>
                </a:lnTo>
                <a:lnTo>
                  <a:pt x="715365" y="356552"/>
                </a:lnTo>
                <a:lnTo>
                  <a:pt x="705485" y="312407"/>
                </a:lnTo>
                <a:lnTo>
                  <a:pt x="689622" y="270852"/>
                </a:lnTo>
                <a:lnTo>
                  <a:pt x="687679" y="267360"/>
                </a:lnTo>
                <a:lnTo>
                  <a:pt x="687679" y="402767"/>
                </a:lnTo>
                <a:lnTo>
                  <a:pt x="683983" y="448462"/>
                </a:lnTo>
                <a:lnTo>
                  <a:pt x="673277" y="491832"/>
                </a:lnTo>
                <a:lnTo>
                  <a:pt x="656145" y="532295"/>
                </a:lnTo>
                <a:lnTo>
                  <a:pt x="633183" y="569264"/>
                </a:lnTo>
                <a:lnTo>
                  <a:pt x="604964" y="602157"/>
                </a:lnTo>
                <a:lnTo>
                  <a:pt x="572071" y="630377"/>
                </a:lnTo>
                <a:lnTo>
                  <a:pt x="535114" y="653338"/>
                </a:lnTo>
                <a:lnTo>
                  <a:pt x="494652" y="670471"/>
                </a:lnTo>
                <a:lnTo>
                  <a:pt x="451269" y="681177"/>
                </a:lnTo>
                <a:lnTo>
                  <a:pt x="405574" y="684872"/>
                </a:lnTo>
                <a:lnTo>
                  <a:pt x="359879" y="681177"/>
                </a:lnTo>
                <a:lnTo>
                  <a:pt x="316509" y="670471"/>
                </a:lnTo>
                <a:lnTo>
                  <a:pt x="276034" y="653338"/>
                </a:lnTo>
                <a:lnTo>
                  <a:pt x="239077" y="630377"/>
                </a:lnTo>
                <a:lnTo>
                  <a:pt x="222872" y="616470"/>
                </a:lnTo>
                <a:lnTo>
                  <a:pt x="206184" y="602157"/>
                </a:lnTo>
                <a:lnTo>
                  <a:pt x="177965" y="569264"/>
                </a:lnTo>
                <a:lnTo>
                  <a:pt x="155003" y="532295"/>
                </a:lnTo>
                <a:lnTo>
                  <a:pt x="137871" y="491832"/>
                </a:lnTo>
                <a:lnTo>
                  <a:pt x="127165" y="448462"/>
                </a:lnTo>
                <a:lnTo>
                  <a:pt x="123469" y="402767"/>
                </a:lnTo>
                <a:lnTo>
                  <a:pt x="127165" y="357073"/>
                </a:lnTo>
                <a:lnTo>
                  <a:pt x="137871" y="313690"/>
                </a:lnTo>
                <a:lnTo>
                  <a:pt x="155003" y="273227"/>
                </a:lnTo>
                <a:lnTo>
                  <a:pt x="177965" y="236258"/>
                </a:lnTo>
                <a:lnTo>
                  <a:pt x="206184" y="203377"/>
                </a:lnTo>
                <a:lnTo>
                  <a:pt x="239077" y="175158"/>
                </a:lnTo>
                <a:lnTo>
                  <a:pt x="276034" y="152196"/>
                </a:lnTo>
                <a:lnTo>
                  <a:pt x="316509" y="135064"/>
                </a:lnTo>
                <a:lnTo>
                  <a:pt x="359879" y="124358"/>
                </a:lnTo>
                <a:lnTo>
                  <a:pt x="405574" y="120662"/>
                </a:lnTo>
                <a:lnTo>
                  <a:pt x="451269" y="124358"/>
                </a:lnTo>
                <a:lnTo>
                  <a:pt x="494652" y="135064"/>
                </a:lnTo>
                <a:lnTo>
                  <a:pt x="535114" y="152196"/>
                </a:lnTo>
                <a:lnTo>
                  <a:pt x="572071" y="175158"/>
                </a:lnTo>
                <a:lnTo>
                  <a:pt x="604964" y="203377"/>
                </a:lnTo>
                <a:lnTo>
                  <a:pt x="633183" y="236258"/>
                </a:lnTo>
                <a:lnTo>
                  <a:pt x="656145" y="273227"/>
                </a:lnTo>
                <a:lnTo>
                  <a:pt x="673277" y="313690"/>
                </a:lnTo>
                <a:lnTo>
                  <a:pt x="683983" y="357073"/>
                </a:lnTo>
                <a:lnTo>
                  <a:pt x="687679" y="402767"/>
                </a:lnTo>
                <a:lnTo>
                  <a:pt x="687679" y="267360"/>
                </a:lnTo>
                <a:lnTo>
                  <a:pt x="668248" y="232346"/>
                </a:lnTo>
                <a:lnTo>
                  <a:pt x="641858" y="197396"/>
                </a:lnTo>
                <a:lnTo>
                  <a:pt x="610946" y="166484"/>
                </a:lnTo>
                <a:lnTo>
                  <a:pt x="575995" y="140093"/>
                </a:lnTo>
                <a:lnTo>
                  <a:pt x="540969" y="120662"/>
                </a:lnTo>
                <a:lnTo>
                  <a:pt x="537489" y="118719"/>
                </a:lnTo>
                <a:lnTo>
                  <a:pt x="495935" y="102857"/>
                </a:lnTo>
                <a:lnTo>
                  <a:pt x="451789" y="92976"/>
                </a:lnTo>
                <a:lnTo>
                  <a:pt x="405574" y="89573"/>
                </a:lnTo>
                <a:lnTo>
                  <a:pt x="359359" y="92976"/>
                </a:lnTo>
                <a:lnTo>
                  <a:pt x="315226" y="102857"/>
                </a:lnTo>
                <a:lnTo>
                  <a:pt x="273659" y="118719"/>
                </a:lnTo>
                <a:lnTo>
                  <a:pt x="235165" y="140093"/>
                </a:lnTo>
                <a:lnTo>
                  <a:pt x="200202" y="166484"/>
                </a:lnTo>
                <a:lnTo>
                  <a:pt x="169291" y="197396"/>
                </a:lnTo>
                <a:lnTo>
                  <a:pt x="142913" y="232346"/>
                </a:lnTo>
                <a:lnTo>
                  <a:pt x="121539" y="270852"/>
                </a:lnTo>
                <a:lnTo>
                  <a:pt x="105664" y="312407"/>
                </a:lnTo>
                <a:lnTo>
                  <a:pt x="95783" y="356552"/>
                </a:lnTo>
                <a:lnTo>
                  <a:pt x="92379" y="402767"/>
                </a:lnTo>
                <a:lnTo>
                  <a:pt x="96596" y="454126"/>
                </a:lnTo>
                <a:lnTo>
                  <a:pt x="108775" y="502831"/>
                </a:lnTo>
                <a:lnTo>
                  <a:pt x="128244" y="548195"/>
                </a:lnTo>
                <a:lnTo>
                  <a:pt x="154343" y="589572"/>
                </a:lnTo>
                <a:lnTo>
                  <a:pt x="0" y="962177"/>
                </a:lnTo>
                <a:lnTo>
                  <a:pt x="1079" y="968527"/>
                </a:lnTo>
                <a:lnTo>
                  <a:pt x="9042" y="977430"/>
                </a:lnTo>
                <a:lnTo>
                  <a:pt x="15227" y="979208"/>
                </a:lnTo>
                <a:lnTo>
                  <a:pt x="146431" y="941184"/>
                </a:lnTo>
                <a:lnTo>
                  <a:pt x="212178" y="1060589"/>
                </a:lnTo>
                <a:lnTo>
                  <a:pt x="217398" y="1063663"/>
                </a:lnTo>
                <a:lnTo>
                  <a:pt x="223901" y="1063637"/>
                </a:lnTo>
                <a:lnTo>
                  <a:pt x="229870" y="1063294"/>
                </a:lnTo>
                <a:lnTo>
                  <a:pt x="235115" y="1059586"/>
                </a:lnTo>
                <a:lnTo>
                  <a:pt x="254711" y="1012291"/>
                </a:lnTo>
                <a:lnTo>
                  <a:pt x="361175" y="755230"/>
                </a:lnTo>
                <a:lnTo>
                  <a:pt x="357416" y="746150"/>
                </a:lnTo>
                <a:lnTo>
                  <a:pt x="341553" y="739584"/>
                </a:lnTo>
                <a:lnTo>
                  <a:pt x="332460" y="743343"/>
                </a:lnTo>
                <a:lnTo>
                  <a:pt x="221056" y="1012291"/>
                </a:lnTo>
                <a:lnTo>
                  <a:pt x="181914" y="941184"/>
                </a:lnTo>
                <a:lnTo>
                  <a:pt x="180530" y="938682"/>
                </a:lnTo>
                <a:lnTo>
                  <a:pt x="164147" y="908926"/>
                </a:lnTo>
                <a:lnTo>
                  <a:pt x="156692" y="905852"/>
                </a:lnTo>
                <a:lnTo>
                  <a:pt x="43383" y="938682"/>
                </a:lnTo>
                <a:lnTo>
                  <a:pt x="176847" y="616470"/>
                </a:lnTo>
                <a:lnTo>
                  <a:pt x="213944" y="650303"/>
                </a:lnTo>
                <a:lnTo>
                  <a:pt x="256095" y="677913"/>
                </a:lnTo>
                <a:lnTo>
                  <a:pt x="302590" y="698563"/>
                </a:lnTo>
                <a:lnTo>
                  <a:pt x="352653" y="711492"/>
                </a:lnTo>
                <a:lnTo>
                  <a:pt x="405574" y="715962"/>
                </a:lnTo>
                <a:lnTo>
                  <a:pt x="412534" y="715886"/>
                </a:lnTo>
                <a:lnTo>
                  <a:pt x="419455" y="715645"/>
                </a:lnTo>
                <a:lnTo>
                  <a:pt x="426351" y="715264"/>
                </a:lnTo>
                <a:lnTo>
                  <a:pt x="433197" y="714730"/>
                </a:lnTo>
                <a:lnTo>
                  <a:pt x="576033" y="1059586"/>
                </a:lnTo>
                <a:lnTo>
                  <a:pt x="581291" y="1063294"/>
                </a:lnTo>
                <a:lnTo>
                  <a:pt x="587819" y="1063663"/>
                </a:lnTo>
                <a:lnTo>
                  <a:pt x="593750" y="1063663"/>
                </a:lnTo>
                <a:lnTo>
                  <a:pt x="598982" y="1060589"/>
                </a:lnTo>
                <a:lnTo>
                  <a:pt x="625576" y="1012291"/>
                </a:lnTo>
                <a:lnTo>
                  <a:pt x="664730" y="941184"/>
                </a:lnTo>
                <a:lnTo>
                  <a:pt x="795934" y="979208"/>
                </a:lnTo>
                <a:lnTo>
                  <a:pt x="802106" y="977430"/>
                </a:lnTo>
                <a:lnTo>
                  <a:pt x="810082" y="968527"/>
                </a:lnTo>
                <a:lnTo>
                  <a:pt x="811149" y="962177"/>
                </a:lnTo>
                <a:close/>
              </a:path>
              <a:path w="4465320" h="1064260">
                <a:moveTo>
                  <a:pt x="3830612" y="756043"/>
                </a:moveTo>
                <a:lnTo>
                  <a:pt x="3827221" y="745604"/>
                </a:lnTo>
                <a:lnTo>
                  <a:pt x="3822763" y="741781"/>
                </a:lnTo>
                <a:lnTo>
                  <a:pt x="3784650" y="735380"/>
                </a:lnTo>
                <a:lnTo>
                  <a:pt x="3784650" y="765213"/>
                </a:lnTo>
                <a:lnTo>
                  <a:pt x="3738740" y="811987"/>
                </a:lnTo>
                <a:lnTo>
                  <a:pt x="3737241" y="816597"/>
                </a:lnTo>
                <a:lnTo>
                  <a:pt x="3746893" y="881430"/>
                </a:lnTo>
                <a:lnTo>
                  <a:pt x="3688219" y="852208"/>
                </a:lnTo>
                <a:lnTo>
                  <a:pt x="3683368" y="852208"/>
                </a:lnTo>
                <a:lnTo>
                  <a:pt x="3624694" y="881430"/>
                </a:lnTo>
                <a:lnTo>
                  <a:pt x="3634346" y="816597"/>
                </a:lnTo>
                <a:lnTo>
                  <a:pt x="3632860" y="811974"/>
                </a:lnTo>
                <a:lnTo>
                  <a:pt x="3586937" y="765213"/>
                </a:lnTo>
                <a:lnTo>
                  <a:pt x="3651580" y="754367"/>
                </a:lnTo>
                <a:lnTo>
                  <a:pt x="3655504" y="751509"/>
                </a:lnTo>
                <a:lnTo>
                  <a:pt x="3685794" y="693381"/>
                </a:lnTo>
                <a:lnTo>
                  <a:pt x="3716083" y="751509"/>
                </a:lnTo>
                <a:lnTo>
                  <a:pt x="3720007" y="754367"/>
                </a:lnTo>
                <a:lnTo>
                  <a:pt x="3784650" y="765213"/>
                </a:lnTo>
                <a:lnTo>
                  <a:pt x="3784650" y="735380"/>
                </a:lnTo>
                <a:lnTo>
                  <a:pt x="3736657" y="727316"/>
                </a:lnTo>
                <a:lnTo>
                  <a:pt x="3718979" y="693381"/>
                </a:lnTo>
                <a:lnTo>
                  <a:pt x="3696309" y="649897"/>
                </a:lnTo>
                <a:lnTo>
                  <a:pt x="3691280" y="646849"/>
                </a:lnTo>
                <a:lnTo>
                  <a:pt x="3680307" y="646849"/>
                </a:lnTo>
                <a:lnTo>
                  <a:pt x="3675278" y="649897"/>
                </a:lnTo>
                <a:lnTo>
                  <a:pt x="3634930" y="727316"/>
                </a:lnTo>
                <a:lnTo>
                  <a:pt x="3548824" y="741781"/>
                </a:lnTo>
                <a:lnTo>
                  <a:pt x="3544366" y="745604"/>
                </a:lnTo>
                <a:lnTo>
                  <a:pt x="3540988" y="756043"/>
                </a:lnTo>
                <a:lnTo>
                  <a:pt x="3542322" y="761771"/>
                </a:lnTo>
                <a:lnTo>
                  <a:pt x="3603498" y="824064"/>
                </a:lnTo>
                <a:lnTo>
                  <a:pt x="3590620" y="910437"/>
                </a:lnTo>
                <a:lnTo>
                  <a:pt x="3592906" y="915860"/>
                </a:lnTo>
                <a:lnTo>
                  <a:pt x="3601770" y="922312"/>
                </a:lnTo>
                <a:lnTo>
                  <a:pt x="3607638" y="922782"/>
                </a:lnTo>
                <a:lnTo>
                  <a:pt x="3685794" y="883869"/>
                </a:lnTo>
                <a:lnTo>
                  <a:pt x="3761117" y="921372"/>
                </a:lnTo>
                <a:lnTo>
                  <a:pt x="3763365" y="921893"/>
                </a:lnTo>
                <a:lnTo>
                  <a:pt x="3768648" y="921893"/>
                </a:lnTo>
                <a:lnTo>
                  <a:pt x="3771684" y="920940"/>
                </a:lnTo>
                <a:lnTo>
                  <a:pt x="3778681" y="915860"/>
                </a:lnTo>
                <a:lnTo>
                  <a:pt x="3780955" y="910437"/>
                </a:lnTo>
                <a:lnTo>
                  <a:pt x="3777005" y="883869"/>
                </a:lnTo>
                <a:lnTo>
                  <a:pt x="3776637" y="881430"/>
                </a:lnTo>
                <a:lnTo>
                  <a:pt x="3768102" y="824064"/>
                </a:lnTo>
                <a:lnTo>
                  <a:pt x="3829266" y="761771"/>
                </a:lnTo>
                <a:lnTo>
                  <a:pt x="3830612" y="756043"/>
                </a:lnTo>
                <a:close/>
              </a:path>
              <a:path w="4465320" h="1064260">
                <a:moveTo>
                  <a:pt x="4147718" y="756043"/>
                </a:moveTo>
                <a:lnTo>
                  <a:pt x="4144327" y="745604"/>
                </a:lnTo>
                <a:lnTo>
                  <a:pt x="4139869" y="741781"/>
                </a:lnTo>
                <a:lnTo>
                  <a:pt x="4101757" y="735380"/>
                </a:lnTo>
                <a:lnTo>
                  <a:pt x="4101757" y="765213"/>
                </a:lnTo>
                <a:lnTo>
                  <a:pt x="4055846" y="811987"/>
                </a:lnTo>
                <a:lnTo>
                  <a:pt x="4054348" y="816597"/>
                </a:lnTo>
                <a:lnTo>
                  <a:pt x="4064000" y="881430"/>
                </a:lnTo>
                <a:lnTo>
                  <a:pt x="4007396" y="853236"/>
                </a:lnTo>
                <a:lnTo>
                  <a:pt x="4005148" y="852716"/>
                </a:lnTo>
                <a:lnTo>
                  <a:pt x="4000665" y="852716"/>
                </a:lnTo>
                <a:lnTo>
                  <a:pt x="3998404" y="853236"/>
                </a:lnTo>
                <a:lnTo>
                  <a:pt x="3941800" y="881430"/>
                </a:lnTo>
                <a:lnTo>
                  <a:pt x="3951452" y="816597"/>
                </a:lnTo>
                <a:lnTo>
                  <a:pt x="3949966" y="811974"/>
                </a:lnTo>
                <a:lnTo>
                  <a:pt x="3904043" y="765213"/>
                </a:lnTo>
                <a:lnTo>
                  <a:pt x="3968686" y="754367"/>
                </a:lnTo>
                <a:lnTo>
                  <a:pt x="3972610" y="751509"/>
                </a:lnTo>
                <a:lnTo>
                  <a:pt x="4002900" y="693381"/>
                </a:lnTo>
                <a:lnTo>
                  <a:pt x="4033189" y="751509"/>
                </a:lnTo>
                <a:lnTo>
                  <a:pt x="4037126" y="754367"/>
                </a:lnTo>
                <a:lnTo>
                  <a:pt x="4101757" y="765213"/>
                </a:lnTo>
                <a:lnTo>
                  <a:pt x="4101757" y="735380"/>
                </a:lnTo>
                <a:lnTo>
                  <a:pt x="4053763" y="727316"/>
                </a:lnTo>
                <a:lnTo>
                  <a:pt x="4036085" y="693381"/>
                </a:lnTo>
                <a:lnTo>
                  <a:pt x="4013416" y="649897"/>
                </a:lnTo>
                <a:lnTo>
                  <a:pt x="4008386" y="646849"/>
                </a:lnTo>
                <a:lnTo>
                  <a:pt x="3997414" y="646849"/>
                </a:lnTo>
                <a:lnTo>
                  <a:pt x="3992384" y="649897"/>
                </a:lnTo>
                <a:lnTo>
                  <a:pt x="3952036" y="727316"/>
                </a:lnTo>
                <a:lnTo>
                  <a:pt x="3865930" y="741781"/>
                </a:lnTo>
                <a:lnTo>
                  <a:pt x="3861473" y="745604"/>
                </a:lnTo>
                <a:lnTo>
                  <a:pt x="3858095" y="756043"/>
                </a:lnTo>
                <a:lnTo>
                  <a:pt x="3859428" y="761771"/>
                </a:lnTo>
                <a:lnTo>
                  <a:pt x="3920604" y="824064"/>
                </a:lnTo>
                <a:lnTo>
                  <a:pt x="3907726" y="910437"/>
                </a:lnTo>
                <a:lnTo>
                  <a:pt x="3910012" y="915860"/>
                </a:lnTo>
                <a:lnTo>
                  <a:pt x="3918877" y="922312"/>
                </a:lnTo>
                <a:lnTo>
                  <a:pt x="3924744" y="922782"/>
                </a:lnTo>
                <a:lnTo>
                  <a:pt x="4002900" y="883869"/>
                </a:lnTo>
                <a:lnTo>
                  <a:pt x="4078224" y="921372"/>
                </a:lnTo>
                <a:lnTo>
                  <a:pt x="4080472" y="921893"/>
                </a:lnTo>
                <a:lnTo>
                  <a:pt x="4085755" y="921893"/>
                </a:lnTo>
                <a:lnTo>
                  <a:pt x="4088790" y="920940"/>
                </a:lnTo>
                <a:lnTo>
                  <a:pt x="4095788" y="915860"/>
                </a:lnTo>
                <a:lnTo>
                  <a:pt x="4098074" y="910437"/>
                </a:lnTo>
                <a:lnTo>
                  <a:pt x="4094111" y="883869"/>
                </a:lnTo>
                <a:lnTo>
                  <a:pt x="4093756" y="881430"/>
                </a:lnTo>
                <a:lnTo>
                  <a:pt x="4085209" y="824064"/>
                </a:lnTo>
                <a:lnTo>
                  <a:pt x="4146372" y="761771"/>
                </a:lnTo>
                <a:lnTo>
                  <a:pt x="4147718" y="756043"/>
                </a:lnTo>
                <a:close/>
              </a:path>
              <a:path w="4465320" h="1064260">
                <a:moveTo>
                  <a:pt x="4148061" y="145148"/>
                </a:moveTo>
                <a:lnTo>
                  <a:pt x="4140644" y="99314"/>
                </a:lnTo>
                <a:lnTo>
                  <a:pt x="4120019" y="59474"/>
                </a:lnTo>
                <a:lnTo>
                  <a:pt x="4118635" y="58089"/>
                </a:lnTo>
                <a:lnTo>
                  <a:pt x="4118635" y="145148"/>
                </a:lnTo>
                <a:lnTo>
                  <a:pt x="4109529" y="190157"/>
                </a:lnTo>
                <a:lnTo>
                  <a:pt x="4084701" y="226949"/>
                </a:lnTo>
                <a:lnTo>
                  <a:pt x="4047909" y="251777"/>
                </a:lnTo>
                <a:lnTo>
                  <a:pt x="4002900" y="260883"/>
                </a:lnTo>
                <a:lnTo>
                  <a:pt x="3957891" y="251777"/>
                </a:lnTo>
                <a:lnTo>
                  <a:pt x="3921099" y="226949"/>
                </a:lnTo>
                <a:lnTo>
                  <a:pt x="3896271" y="190157"/>
                </a:lnTo>
                <a:lnTo>
                  <a:pt x="3887165" y="145148"/>
                </a:lnTo>
                <a:lnTo>
                  <a:pt x="3896271" y="100139"/>
                </a:lnTo>
                <a:lnTo>
                  <a:pt x="3921099" y="63347"/>
                </a:lnTo>
                <a:lnTo>
                  <a:pt x="3957891" y="38531"/>
                </a:lnTo>
                <a:lnTo>
                  <a:pt x="4002900" y="29413"/>
                </a:lnTo>
                <a:lnTo>
                  <a:pt x="4047909" y="38531"/>
                </a:lnTo>
                <a:lnTo>
                  <a:pt x="4084701" y="63347"/>
                </a:lnTo>
                <a:lnTo>
                  <a:pt x="4109529" y="100139"/>
                </a:lnTo>
                <a:lnTo>
                  <a:pt x="4118635" y="145148"/>
                </a:lnTo>
                <a:lnTo>
                  <a:pt x="4118635" y="58089"/>
                </a:lnTo>
                <a:lnTo>
                  <a:pt x="4089958" y="29413"/>
                </a:lnTo>
                <a:lnTo>
                  <a:pt x="4088574" y="28041"/>
                </a:lnTo>
                <a:lnTo>
                  <a:pt x="4048734" y="7404"/>
                </a:lnTo>
                <a:lnTo>
                  <a:pt x="4002900" y="0"/>
                </a:lnTo>
                <a:lnTo>
                  <a:pt x="3957066" y="7404"/>
                </a:lnTo>
                <a:lnTo>
                  <a:pt x="3917226" y="28041"/>
                </a:lnTo>
                <a:lnTo>
                  <a:pt x="3885793" y="59474"/>
                </a:lnTo>
                <a:lnTo>
                  <a:pt x="3865156" y="99314"/>
                </a:lnTo>
                <a:lnTo>
                  <a:pt x="3857739" y="145148"/>
                </a:lnTo>
                <a:lnTo>
                  <a:pt x="3865156" y="190982"/>
                </a:lnTo>
                <a:lnTo>
                  <a:pt x="3885793" y="230822"/>
                </a:lnTo>
                <a:lnTo>
                  <a:pt x="3917226" y="262267"/>
                </a:lnTo>
                <a:lnTo>
                  <a:pt x="3957066" y="282892"/>
                </a:lnTo>
                <a:lnTo>
                  <a:pt x="4002900" y="290309"/>
                </a:lnTo>
                <a:lnTo>
                  <a:pt x="4048734" y="282892"/>
                </a:lnTo>
                <a:lnTo>
                  <a:pt x="4088574" y="262267"/>
                </a:lnTo>
                <a:lnTo>
                  <a:pt x="4089958" y="260883"/>
                </a:lnTo>
                <a:lnTo>
                  <a:pt x="4120019" y="230822"/>
                </a:lnTo>
                <a:lnTo>
                  <a:pt x="4140644" y="190982"/>
                </a:lnTo>
                <a:lnTo>
                  <a:pt x="4148061" y="145148"/>
                </a:lnTo>
                <a:close/>
              </a:path>
              <a:path w="4465320" h="1064260">
                <a:moveTo>
                  <a:pt x="4254043" y="570877"/>
                </a:moveTo>
                <a:lnTo>
                  <a:pt x="4249991" y="525792"/>
                </a:lnTo>
                <a:lnTo>
                  <a:pt x="4238307" y="483336"/>
                </a:lnTo>
                <a:lnTo>
                  <a:pt x="4219714" y="444220"/>
                </a:lnTo>
                <a:lnTo>
                  <a:pt x="4194911" y="409155"/>
                </a:lnTo>
                <a:lnTo>
                  <a:pt x="4164622" y="378866"/>
                </a:lnTo>
                <a:lnTo>
                  <a:pt x="4129557" y="354063"/>
                </a:lnTo>
                <a:lnTo>
                  <a:pt x="4090441" y="335470"/>
                </a:lnTo>
                <a:lnTo>
                  <a:pt x="4047985" y="323786"/>
                </a:lnTo>
                <a:lnTo>
                  <a:pt x="4002900" y="319735"/>
                </a:lnTo>
                <a:lnTo>
                  <a:pt x="3957815" y="323786"/>
                </a:lnTo>
                <a:lnTo>
                  <a:pt x="3915359" y="335470"/>
                </a:lnTo>
                <a:lnTo>
                  <a:pt x="3876243" y="354063"/>
                </a:lnTo>
                <a:lnTo>
                  <a:pt x="3841178" y="378866"/>
                </a:lnTo>
                <a:lnTo>
                  <a:pt x="3810889" y="409155"/>
                </a:lnTo>
                <a:lnTo>
                  <a:pt x="3786098" y="444220"/>
                </a:lnTo>
                <a:lnTo>
                  <a:pt x="3767493" y="483336"/>
                </a:lnTo>
                <a:lnTo>
                  <a:pt x="3755809" y="525792"/>
                </a:lnTo>
                <a:lnTo>
                  <a:pt x="3751757" y="570877"/>
                </a:lnTo>
                <a:lnTo>
                  <a:pt x="3751757" y="579005"/>
                </a:lnTo>
                <a:lnTo>
                  <a:pt x="3758349" y="585584"/>
                </a:lnTo>
                <a:lnTo>
                  <a:pt x="3833431" y="585584"/>
                </a:lnTo>
                <a:lnTo>
                  <a:pt x="3840022" y="579005"/>
                </a:lnTo>
                <a:lnTo>
                  <a:pt x="3840022" y="562749"/>
                </a:lnTo>
                <a:lnTo>
                  <a:pt x="3833431" y="556158"/>
                </a:lnTo>
                <a:lnTo>
                  <a:pt x="3781666" y="556158"/>
                </a:lnTo>
                <a:lnTo>
                  <a:pt x="3790150" y="508355"/>
                </a:lnTo>
                <a:lnTo>
                  <a:pt x="3808323" y="464642"/>
                </a:lnTo>
                <a:lnTo>
                  <a:pt x="3834981" y="426224"/>
                </a:lnTo>
                <a:lnTo>
                  <a:pt x="3868966" y="394284"/>
                </a:lnTo>
                <a:lnTo>
                  <a:pt x="3909060" y="370001"/>
                </a:lnTo>
                <a:lnTo>
                  <a:pt x="3954107" y="354558"/>
                </a:lnTo>
                <a:lnTo>
                  <a:pt x="4002900" y="349148"/>
                </a:lnTo>
                <a:lnTo>
                  <a:pt x="4051693" y="354558"/>
                </a:lnTo>
                <a:lnTo>
                  <a:pt x="4096740" y="370001"/>
                </a:lnTo>
                <a:lnTo>
                  <a:pt x="4136834" y="394284"/>
                </a:lnTo>
                <a:lnTo>
                  <a:pt x="4170819" y="426224"/>
                </a:lnTo>
                <a:lnTo>
                  <a:pt x="4197477" y="464642"/>
                </a:lnTo>
                <a:lnTo>
                  <a:pt x="4215650" y="508355"/>
                </a:lnTo>
                <a:lnTo>
                  <a:pt x="4224147" y="556158"/>
                </a:lnTo>
                <a:lnTo>
                  <a:pt x="3876027" y="556158"/>
                </a:lnTo>
                <a:lnTo>
                  <a:pt x="3869436" y="562749"/>
                </a:lnTo>
                <a:lnTo>
                  <a:pt x="3869436" y="579005"/>
                </a:lnTo>
                <a:lnTo>
                  <a:pt x="3876027" y="585584"/>
                </a:lnTo>
                <a:lnTo>
                  <a:pt x="4247464" y="585584"/>
                </a:lnTo>
                <a:lnTo>
                  <a:pt x="4254043" y="579005"/>
                </a:lnTo>
                <a:lnTo>
                  <a:pt x="4254043" y="570877"/>
                </a:lnTo>
                <a:close/>
              </a:path>
              <a:path w="4465320" h="1064260">
                <a:moveTo>
                  <a:pt x="4464824" y="756043"/>
                </a:moveTo>
                <a:lnTo>
                  <a:pt x="4461434" y="745617"/>
                </a:lnTo>
                <a:lnTo>
                  <a:pt x="4456989" y="741768"/>
                </a:lnTo>
                <a:lnTo>
                  <a:pt x="4418863" y="735380"/>
                </a:lnTo>
                <a:lnTo>
                  <a:pt x="4418863" y="765200"/>
                </a:lnTo>
                <a:lnTo>
                  <a:pt x="4372953" y="811974"/>
                </a:lnTo>
                <a:lnTo>
                  <a:pt x="4371441" y="816597"/>
                </a:lnTo>
                <a:lnTo>
                  <a:pt x="4381106" y="881418"/>
                </a:lnTo>
                <a:lnTo>
                  <a:pt x="4324489" y="853236"/>
                </a:lnTo>
                <a:lnTo>
                  <a:pt x="4322254" y="852716"/>
                </a:lnTo>
                <a:lnTo>
                  <a:pt x="4317758" y="852716"/>
                </a:lnTo>
                <a:lnTo>
                  <a:pt x="4315511" y="853236"/>
                </a:lnTo>
                <a:lnTo>
                  <a:pt x="4258919" y="881418"/>
                </a:lnTo>
                <a:lnTo>
                  <a:pt x="4268571" y="816597"/>
                </a:lnTo>
                <a:lnTo>
                  <a:pt x="4267073" y="811974"/>
                </a:lnTo>
                <a:lnTo>
                  <a:pt x="4221150" y="765200"/>
                </a:lnTo>
                <a:lnTo>
                  <a:pt x="4285793" y="754354"/>
                </a:lnTo>
                <a:lnTo>
                  <a:pt x="4289717" y="751509"/>
                </a:lnTo>
                <a:lnTo>
                  <a:pt x="4320019" y="693381"/>
                </a:lnTo>
                <a:lnTo>
                  <a:pt x="4350309" y="751509"/>
                </a:lnTo>
                <a:lnTo>
                  <a:pt x="4354233" y="754354"/>
                </a:lnTo>
                <a:lnTo>
                  <a:pt x="4418863" y="765200"/>
                </a:lnTo>
                <a:lnTo>
                  <a:pt x="4418863" y="735380"/>
                </a:lnTo>
                <a:lnTo>
                  <a:pt x="4370870" y="727316"/>
                </a:lnTo>
                <a:lnTo>
                  <a:pt x="4353179" y="693381"/>
                </a:lnTo>
                <a:lnTo>
                  <a:pt x="4330522" y="649897"/>
                </a:lnTo>
                <a:lnTo>
                  <a:pt x="4325493" y="646836"/>
                </a:lnTo>
                <a:lnTo>
                  <a:pt x="4314520" y="646836"/>
                </a:lnTo>
                <a:lnTo>
                  <a:pt x="4309491" y="649897"/>
                </a:lnTo>
                <a:lnTo>
                  <a:pt x="4269143" y="727316"/>
                </a:lnTo>
                <a:lnTo>
                  <a:pt x="4183037" y="741768"/>
                </a:lnTo>
                <a:lnTo>
                  <a:pt x="4178566" y="745617"/>
                </a:lnTo>
                <a:lnTo>
                  <a:pt x="4175188" y="756043"/>
                </a:lnTo>
                <a:lnTo>
                  <a:pt x="4176547" y="761771"/>
                </a:lnTo>
                <a:lnTo>
                  <a:pt x="4237698" y="824077"/>
                </a:lnTo>
                <a:lnTo>
                  <a:pt x="4224845" y="910437"/>
                </a:lnTo>
                <a:lnTo>
                  <a:pt x="4227119" y="915847"/>
                </a:lnTo>
                <a:lnTo>
                  <a:pt x="4235983" y="922299"/>
                </a:lnTo>
                <a:lnTo>
                  <a:pt x="4241851" y="922794"/>
                </a:lnTo>
                <a:lnTo>
                  <a:pt x="4320006" y="883869"/>
                </a:lnTo>
                <a:lnTo>
                  <a:pt x="4395330" y="921372"/>
                </a:lnTo>
                <a:lnTo>
                  <a:pt x="4397565" y="921893"/>
                </a:lnTo>
                <a:lnTo>
                  <a:pt x="4402861" y="921893"/>
                </a:lnTo>
                <a:lnTo>
                  <a:pt x="4405896" y="920940"/>
                </a:lnTo>
                <a:lnTo>
                  <a:pt x="4412894" y="915847"/>
                </a:lnTo>
                <a:lnTo>
                  <a:pt x="4415167" y="910437"/>
                </a:lnTo>
                <a:lnTo>
                  <a:pt x="4411218" y="883869"/>
                </a:lnTo>
                <a:lnTo>
                  <a:pt x="4410849" y="881418"/>
                </a:lnTo>
                <a:lnTo>
                  <a:pt x="4402302" y="824077"/>
                </a:lnTo>
                <a:lnTo>
                  <a:pt x="4463478" y="761771"/>
                </a:lnTo>
                <a:lnTo>
                  <a:pt x="4464824" y="756043"/>
                </a:lnTo>
                <a:close/>
              </a:path>
            </a:pathLst>
          </a:custGeom>
          <a:solidFill>
            <a:srgbClr val="000000"/>
          </a:solidFill>
        </p:spPr>
        <p:txBody>
          <a:bodyPr wrap="square" lIns="0" tIns="0" rIns="0" bIns="0" rtlCol="0"/>
          <a:lstStyle>
            <a:defPPr lvl="0">
              <a:defRPr lang="fr-FR"/>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a:lstStyle>
          <a:p>
            <a:endParaRPr>
              <a:solidFill>
                <a:prstClr val="black"/>
              </a:solidFill>
            </a:endParaRPr>
          </a:p>
        </p:txBody>
      </p:sp>
      <p:sp>
        <p:nvSpPr>
          <p:cNvPr id="38" name="Rectangle 37"/>
          <p:cNvSpPr/>
          <p:nvPr/>
        </p:nvSpPr>
        <p:spPr>
          <a:xfrm>
            <a:off x="1988184" y="2794932"/>
            <a:ext cx="2978701" cy="1077218"/>
          </a:xfrm>
          <a:prstGeom prst="rect">
            <a:avLst/>
          </a:prstGeom>
        </p:spPr>
        <p:txBody>
          <a:bodyPr wrap="none">
            <a:spAutoFit/>
          </a:bodyPr>
          <a:lstStyle>
            <a:defPPr lvl="0">
              <a:defRPr lang="fr-FR"/>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a:lstStyle>
          <a:p>
            <a:pPr algn="ctr"/>
            <a:r>
              <a:rPr lang="fr-FR" sz="3200" b="1" dirty="0">
                <a:solidFill>
                  <a:prstClr val="black"/>
                </a:solidFill>
                <a:latin typeface="Metropolis Black" panose="00000A00000000000000" pitchFamily="50" charset="0"/>
              </a:rPr>
              <a:t>Pourquoi</a:t>
            </a:r>
            <a:r>
              <a:rPr lang="fr-FR" sz="3200" b="1" dirty="0">
                <a:gradFill>
                  <a:gsLst>
                    <a:gs pos="53000">
                      <a:srgbClr val="E84E0E"/>
                    </a:gs>
                    <a:gs pos="100000">
                      <a:srgbClr val="FFC000"/>
                    </a:gs>
                  </a:gsLst>
                  <a:lin ang="0" scaled="0"/>
                </a:gradFill>
                <a:latin typeface="Metropolis Black" panose="00000A00000000000000" pitchFamily="50" charset="0"/>
              </a:rPr>
              <a:t> </a:t>
            </a:r>
          </a:p>
          <a:p>
            <a:pPr algn="ctr"/>
            <a:r>
              <a:rPr lang="fr-FR" sz="3200" b="1" dirty="0">
                <a:gradFill>
                  <a:gsLst>
                    <a:gs pos="53000">
                      <a:srgbClr val="E84E0E"/>
                    </a:gs>
                    <a:gs pos="100000">
                      <a:srgbClr val="FFC000"/>
                    </a:gs>
                  </a:gsLst>
                  <a:lin ang="0" scaled="0"/>
                </a:gradFill>
                <a:latin typeface="Metropolis Black" panose="00000A00000000000000" pitchFamily="50" charset="0"/>
              </a:rPr>
              <a:t>nous choisir ?</a:t>
            </a:r>
            <a:endParaRPr lang="fr-FR" sz="3600" b="1" dirty="0">
              <a:gradFill>
                <a:gsLst>
                  <a:gs pos="53000">
                    <a:srgbClr val="E84E0E"/>
                  </a:gs>
                  <a:gs pos="100000">
                    <a:srgbClr val="FFC000"/>
                  </a:gs>
                </a:gsLst>
                <a:lin ang="0" scaled="0"/>
              </a:gradFill>
              <a:latin typeface="Metropolis Black" panose="00000A00000000000000" pitchFamily="50" charset="0"/>
            </a:endParaRPr>
          </a:p>
        </p:txBody>
      </p:sp>
      <p:sp>
        <p:nvSpPr>
          <p:cNvPr id="2" name="ZoneTexte 1">
            <a:extLst>
              <a:ext uri="{FF2B5EF4-FFF2-40B4-BE49-F238E27FC236}">
                <a16:creationId xmlns="" xmlns:a16="http://schemas.microsoft.com/office/drawing/2014/main" id="{F58D8107-D9B3-1A3A-EEF7-BBE36D3E5177}"/>
              </a:ext>
            </a:extLst>
          </p:cNvPr>
          <p:cNvSpPr txBox="1"/>
          <p:nvPr/>
        </p:nvSpPr>
        <p:spPr>
          <a:xfrm>
            <a:off x="5178789" y="166789"/>
            <a:ext cx="1766849" cy="1200329"/>
          </a:xfrm>
          <a:prstGeom prst="rect">
            <a:avLst/>
          </a:prstGeom>
          <a:noFill/>
          <a:ln>
            <a:noFill/>
          </a:ln>
        </p:spPr>
        <p:txBody>
          <a:bodyPr wrap="square" rtlCol="0">
            <a:spAutoFit/>
          </a:bodyPr>
          <a:lstStyle/>
          <a:p>
            <a:r>
              <a:rPr lang="fr-FR" sz="7200" b="1" dirty="0">
                <a:solidFill>
                  <a:srgbClr val="FBBD4B"/>
                </a:solidFill>
                <a:latin typeface="Metropolis Light" panose="00000500000000000000" pitchFamily="50" charset="0"/>
              </a:rPr>
              <a:t>06</a:t>
            </a:r>
            <a:endParaRPr lang="fr-FR" sz="8000" b="1" dirty="0">
              <a:solidFill>
                <a:srgbClr val="FBBD4B"/>
              </a:solidFill>
              <a:latin typeface="Metropolis Light" panose="00000500000000000000" pitchFamily="50" charset="0"/>
            </a:endParaRPr>
          </a:p>
        </p:txBody>
      </p:sp>
      <p:pic>
        <p:nvPicPr>
          <p:cNvPr id="35" name="Image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3" y="0"/>
            <a:ext cx="4189370" cy="2989797"/>
          </a:xfrm>
          <a:prstGeom prst="rect">
            <a:avLst/>
          </a:prstGeom>
        </p:spPr>
      </p:pic>
    </p:spTree>
    <p:extLst>
      <p:ext uri="{BB962C8B-B14F-4D97-AF65-F5344CB8AC3E}">
        <p14:creationId xmlns:p14="http://schemas.microsoft.com/office/powerpoint/2010/main" val="2544756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rotWithShape="1">
          <a:blip r:embed="rId2">
            <a:extLst>
              <a:ext uri="{28A0092B-C50C-407E-A947-70E740481C1C}">
                <a14:useLocalDpi xmlns:a14="http://schemas.microsoft.com/office/drawing/2010/main" val="0"/>
              </a:ext>
            </a:extLst>
          </a:blip>
          <a:srcRect r="47745"/>
          <a:stretch/>
        </p:blipFill>
        <p:spPr>
          <a:xfrm>
            <a:off x="5842529" y="820109"/>
            <a:ext cx="1027828" cy="738962"/>
          </a:xfrm>
          <a:prstGeom prst="rect">
            <a:avLst/>
          </a:prstGeom>
        </p:spPr>
      </p:pic>
      <p:sp>
        <p:nvSpPr>
          <p:cNvPr id="36" name="ZoneTexte 35"/>
          <p:cNvSpPr txBox="1"/>
          <p:nvPr/>
        </p:nvSpPr>
        <p:spPr>
          <a:xfrm>
            <a:off x="2716539" y="254028"/>
            <a:ext cx="3896406" cy="584775"/>
          </a:xfrm>
          <a:prstGeom prst="rect">
            <a:avLst/>
          </a:prstGeom>
          <a:noFill/>
          <a:ln>
            <a:noFill/>
          </a:ln>
        </p:spPr>
        <p:txBody>
          <a:bodyPr wrap="square" rtlCol="0">
            <a:spAutoFit/>
          </a:bodyPr>
          <a:lstStyle/>
          <a:p>
            <a:pPr algn="r"/>
            <a:r>
              <a:rPr lang="fr-FR" sz="1200" b="1" dirty="0">
                <a:gradFill>
                  <a:gsLst>
                    <a:gs pos="53000">
                      <a:srgbClr val="E84E0E"/>
                    </a:gs>
                    <a:gs pos="100000">
                      <a:srgbClr val="FFC000"/>
                    </a:gs>
                  </a:gsLst>
                  <a:lin ang="0" scaled="0"/>
                </a:gradFill>
                <a:latin typeface="Metropolis Black" panose="00000A00000000000000" pitchFamily="50" charset="0"/>
              </a:rPr>
              <a:t>CLIENTS NOUS AYANT FAIT</a:t>
            </a:r>
          </a:p>
          <a:p>
            <a:pPr algn="r"/>
            <a:r>
              <a:rPr lang="fr-FR" sz="2000" b="1" dirty="0">
                <a:solidFill>
                  <a:prstClr val="black"/>
                </a:solidFill>
                <a:latin typeface="Metropolis Black" panose="00000A00000000000000" pitchFamily="50" charset="0"/>
              </a:rPr>
              <a:t>CONFIANCE</a:t>
            </a:r>
          </a:p>
        </p:txBody>
      </p:sp>
      <p:pic>
        <p:nvPicPr>
          <p:cNvPr id="30" name="Image 29"/>
          <p:cNvPicPr>
            <a:picLocks noChangeAspect="1"/>
          </p:cNvPicPr>
          <p:nvPr/>
        </p:nvPicPr>
        <p:blipFill>
          <a:blip r:embed="rId3"/>
          <a:stretch>
            <a:fillRect/>
          </a:stretch>
        </p:blipFill>
        <p:spPr>
          <a:xfrm>
            <a:off x="2888210" y="3011076"/>
            <a:ext cx="1014318" cy="812262"/>
          </a:xfrm>
          <a:prstGeom prst="rect">
            <a:avLst/>
          </a:prstGeom>
        </p:spPr>
      </p:pic>
      <p:sp>
        <p:nvSpPr>
          <p:cNvPr id="31" name="object 4"/>
          <p:cNvSpPr/>
          <p:nvPr/>
        </p:nvSpPr>
        <p:spPr>
          <a:xfrm>
            <a:off x="4940548" y="3071718"/>
            <a:ext cx="1366785" cy="212023"/>
          </a:xfrm>
          <a:prstGeom prst="rect">
            <a:avLst/>
          </a:prstGeom>
          <a:blipFill>
            <a:blip r:embed="rId4" cstate="print"/>
            <a:stretch>
              <a:fillRect/>
            </a:stretch>
          </a:blipFill>
        </p:spPr>
        <p:txBody>
          <a:bodyPr wrap="square" lIns="0" tIns="0" rIns="0" bIns="0" rtlCol="0"/>
          <a:lstStyle/>
          <a:p>
            <a:endParaRPr sz="2105">
              <a:solidFill>
                <a:prstClr val="black"/>
              </a:solidFill>
            </a:endParaRPr>
          </a:p>
        </p:txBody>
      </p:sp>
      <p:pic>
        <p:nvPicPr>
          <p:cNvPr id="32" name="Image 31"/>
          <p:cNvPicPr>
            <a:picLocks noChangeAspect="1"/>
          </p:cNvPicPr>
          <p:nvPr/>
        </p:nvPicPr>
        <p:blipFill>
          <a:blip r:embed="rId5"/>
          <a:stretch>
            <a:fillRect/>
          </a:stretch>
        </p:blipFill>
        <p:spPr>
          <a:xfrm>
            <a:off x="5278366" y="3609222"/>
            <a:ext cx="846021" cy="846021"/>
          </a:xfrm>
          <a:prstGeom prst="rect">
            <a:avLst/>
          </a:prstGeom>
        </p:spPr>
      </p:pic>
      <p:sp>
        <p:nvSpPr>
          <p:cNvPr id="33" name="object 3"/>
          <p:cNvSpPr/>
          <p:nvPr/>
        </p:nvSpPr>
        <p:spPr>
          <a:xfrm>
            <a:off x="5278366" y="8861534"/>
            <a:ext cx="1090149" cy="331039"/>
          </a:xfrm>
          <a:prstGeom prst="rect">
            <a:avLst/>
          </a:prstGeom>
          <a:blipFill>
            <a:blip r:embed="rId6" cstate="print"/>
            <a:stretch>
              <a:fillRect/>
            </a:stretch>
          </a:blipFill>
        </p:spPr>
        <p:txBody>
          <a:bodyPr wrap="square" lIns="0" tIns="0" rIns="0" bIns="0" rtlCol="0"/>
          <a:lstStyle/>
          <a:p>
            <a:endParaRPr sz="2105">
              <a:solidFill>
                <a:prstClr val="black"/>
              </a:solidFill>
            </a:endParaRPr>
          </a:p>
        </p:txBody>
      </p:sp>
      <p:pic>
        <p:nvPicPr>
          <p:cNvPr id="37" name="Image 36"/>
          <p:cNvPicPr>
            <a:picLocks noChangeAspect="1"/>
          </p:cNvPicPr>
          <p:nvPr/>
        </p:nvPicPr>
        <p:blipFill>
          <a:blip r:embed="rId7"/>
          <a:stretch>
            <a:fillRect/>
          </a:stretch>
        </p:blipFill>
        <p:spPr>
          <a:xfrm>
            <a:off x="532757" y="2030405"/>
            <a:ext cx="966987" cy="514888"/>
          </a:xfrm>
          <a:prstGeom prst="rect">
            <a:avLst/>
          </a:prstGeom>
        </p:spPr>
      </p:pic>
      <p:pic>
        <p:nvPicPr>
          <p:cNvPr id="39" name="Image 38"/>
          <p:cNvPicPr>
            <a:picLocks noChangeAspect="1"/>
          </p:cNvPicPr>
          <p:nvPr/>
        </p:nvPicPr>
        <p:blipFill>
          <a:blip r:embed="rId8"/>
          <a:stretch>
            <a:fillRect/>
          </a:stretch>
        </p:blipFill>
        <p:spPr>
          <a:xfrm>
            <a:off x="3008795" y="1308576"/>
            <a:ext cx="808051" cy="621820"/>
          </a:xfrm>
          <a:prstGeom prst="rect">
            <a:avLst/>
          </a:prstGeom>
        </p:spPr>
      </p:pic>
      <p:pic>
        <p:nvPicPr>
          <p:cNvPr id="45" name="Logo Brasseries du Cameroun.png" descr="/Volumes/admin/Travaux 2015/Orangina/Ai/Logo Brasseries du Cameroun.png"/>
          <p:cNvPicPr>
            <a:picLocks noChangeAspect="1"/>
          </p:cNvPicPr>
          <p:nvPr/>
        </p:nvPicPr>
        <p:blipFill>
          <a:blip r:embed="rId9" r:link="rId10" cstate="print">
            <a:extLst>
              <a:ext uri="{28A0092B-C50C-407E-A947-70E740481C1C}">
                <a14:useLocalDpi xmlns:a14="http://schemas.microsoft.com/office/drawing/2010/main" val="0"/>
              </a:ext>
            </a:extLst>
          </a:blip>
          <a:srcRect/>
          <a:stretch>
            <a:fillRect/>
          </a:stretch>
        </p:blipFill>
        <p:spPr bwMode="auto">
          <a:xfrm>
            <a:off x="5180731" y="5399740"/>
            <a:ext cx="1104138" cy="4598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6" name="Image 45"/>
          <p:cNvPicPr>
            <a:picLocks noChangeAspect="1"/>
          </p:cNvPicPr>
          <p:nvPr/>
        </p:nvPicPr>
        <p:blipFill>
          <a:blip r:embed="rId11"/>
          <a:stretch>
            <a:fillRect/>
          </a:stretch>
        </p:blipFill>
        <p:spPr>
          <a:xfrm>
            <a:off x="593618" y="3658010"/>
            <a:ext cx="751555" cy="751555"/>
          </a:xfrm>
          <a:prstGeom prst="rect">
            <a:avLst/>
          </a:prstGeom>
        </p:spPr>
      </p:pic>
      <p:pic>
        <p:nvPicPr>
          <p:cNvPr id="47" name="Image 46"/>
          <p:cNvPicPr>
            <a:picLocks noChangeAspect="1"/>
          </p:cNvPicPr>
          <p:nvPr/>
        </p:nvPicPr>
        <p:blipFill>
          <a:blip r:embed="rId12"/>
          <a:stretch>
            <a:fillRect/>
          </a:stretch>
        </p:blipFill>
        <p:spPr>
          <a:xfrm>
            <a:off x="599417" y="2758143"/>
            <a:ext cx="687017" cy="687017"/>
          </a:xfrm>
          <a:prstGeom prst="rect">
            <a:avLst/>
          </a:prstGeom>
        </p:spPr>
      </p:pic>
      <p:pic>
        <p:nvPicPr>
          <p:cNvPr id="48" name="Image 47"/>
          <p:cNvPicPr>
            <a:picLocks noChangeAspect="1"/>
          </p:cNvPicPr>
          <p:nvPr/>
        </p:nvPicPr>
        <p:blipFill>
          <a:blip r:embed="rId13"/>
          <a:stretch>
            <a:fillRect/>
          </a:stretch>
        </p:blipFill>
        <p:spPr>
          <a:xfrm>
            <a:off x="5111737" y="2032899"/>
            <a:ext cx="1179280" cy="707568"/>
          </a:xfrm>
          <a:prstGeom prst="rect">
            <a:avLst/>
          </a:prstGeom>
        </p:spPr>
      </p:pic>
      <p:pic>
        <p:nvPicPr>
          <p:cNvPr id="49" name="Image 48"/>
          <p:cNvPicPr>
            <a:picLocks noChangeAspect="1"/>
          </p:cNvPicPr>
          <p:nvPr/>
        </p:nvPicPr>
        <p:blipFill>
          <a:blip r:embed="rId14"/>
          <a:stretch>
            <a:fillRect/>
          </a:stretch>
        </p:blipFill>
        <p:spPr>
          <a:xfrm>
            <a:off x="5180731" y="4539450"/>
            <a:ext cx="1041289" cy="801304"/>
          </a:xfrm>
          <a:prstGeom prst="rect">
            <a:avLst/>
          </a:prstGeom>
        </p:spPr>
      </p:pic>
      <p:pic>
        <p:nvPicPr>
          <p:cNvPr id="50" name="Image 49"/>
          <p:cNvPicPr>
            <a:picLocks noChangeAspect="1"/>
          </p:cNvPicPr>
          <p:nvPr/>
        </p:nvPicPr>
        <p:blipFill>
          <a:blip r:embed="rId15"/>
          <a:stretch>
            <a:fillRect/>
          </a:stretch>
        </p:blipFill>
        <p:spPr>
          <a:xfrm>
            <a:off x="3043783" y="5227075"/>
            <a:ext cx="847025" cy="847025"/>
          </a:xfrm>
          <a:prstGeom prst="rect">
            <a:avLst/>
          </a:prstGeom>
        </p:spPr>
      </p:pic>
      <p:pic>
        <p:nvPicPr>
          <p:cNvPr id="51" name="Image 50"/>
          <p:cNvPicPr>
            <a:picLocks noChangeAspect="1"/>
          </p:cNvPicPr>
          <p:nvPr/>
        </p:nvPicPr>
        <p:blipFill>
          <a:blip r:embed="rId16"/>
          <a:stretch>
            <a:fillRect/>
          </a:stretch>
        </p:blipFill>
        <p:spPr>
          <a:xfrm>
            <a:off x="2811221" y="4666214"/>
            <a:ext cx="1264852" cy="518914"/>
          </a:xfrm>
          <a:prstGeom prst="rect">
            <a:avLst/>
          </a:prstGeom>
        </p:spPr>
      </p:pic>
      <p:pic>
        <p:nvPicPr>
          <p:cNvPr id="52" name="Image 51"/>
          <p:cNvPicPr>
            <a:picLocks noChangeAspect="1"/>
          </p:cNvPicPr>
          <p:nvPr/>
        </p:nvPicPr>
        <p:blipFill>
          <a:blip r:embed="rId17"/>
          <a:stretch>
            <a:fillRect/>
          </a:stretch>
        </p:blipFill>
        <p:spPr>
          <a:xfrm>
            <a:off x="2757754" y="3811069"/>
            <a:ext cx="1310130" cy="871832"/>
          </a:xfrm>
          <a:prstGeom prst="rect">
            <a:avLst/>
          </a:prstGeom>
        </p:spPr>
      </p:pic>
      <p:pic>
        <p:nvPicPr>
          <p:cNvPr id="53" name="Image 52"/>
          <p:cNvPicPr>
            <a:picLocks noChangeAspect="1"/>
          </p:cNvPicPr>
          <p:nvPr/>
        </p:nvPicPr>
        <p:blipFill>
          <a:blip r:embed="rId18"/>
          <a:stretch>
            <a:fillRect/>
          </a:stretch>
        </p:blipFill>
        <p:spPr>
          <a:xfrm>
            <a:off x="419774" y="1181971"/>
            <a:ext cx="1570386" cy="810150"/>
          </a:xfrm>
          <a:prstGeom prst="rect">
            <a:avLst/>
          </a:prstGeom>
        </p:spPr>
      </p:pic>
      <p:pic>
        <p:nvPicPr>
          <p:cNvPr id="54" name="Picture 2" descr="Liste parions sport sur 1xBet au Cameroun : quels sports sont disponibles  pour parier ? | Pressecotedivoire"/>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970067" y="1308576"/>
            <a:ext cx="1537762" cy="624864"/>
          </a:xfrm>
          <a:prstGeom prst="rect">
            <a:avLst/>
          </a:prstGeom>
          <a:noFill/>
          <a:extLst>
            <a:ext uri="{909E8E84-426E-40dd-AFC4-6F175D3DCCD1}">
              <a14:hiddenFill xmlns="" xmlns:a14="http://schemas.microsoft.com/office/drawing/2010/main">
                <a:solidFill>
                  <a:srgbClr val="FFFFFF"/>
                </a:solidFill>
              </a14:hiddenFill>
            </a:ext>
          </a:extLst>
        </p:spPr>
      </p:pic>
      <p:pic>
        <p:nvPicPr>
          <p:cNvPr id="55" name="Image 54"/>
          <p:cNvPicPr>
            <a:picLocks noChangeAspect="1"/>
          </p:cNvPicPr>
          <p:nvPr/>
        </p:nvPicPr>
        <p:blipFill>
          <a:blip r:embed="rId20"/>
          <a:stretch>
            <a:fillRect/>
          </a:stretch>
        </p:blipFill>
        <p:spPr>
          <a:xfrm>
            <a:off x="300121" y="4679362"/>
            <a:ext cx="1618626" cy="426931"/>
          </a:xfrm>
          <a:prstGeom prst="rect">
            <a:avLst/>
          </a:prstGeom>
        </p:spPr>
      </p:pic>
      <p:pic>
        <p:nvPicPr>
          <p:cNvPr id="56" name="Image 55"/>
          <p:cNvPicPr>
            <a:picLocks noChangeAspect="1"/>
          </p:cNvPicPr>
          <p:nvPr/>
        </p:nvPicPr>
        <p:blipFill>
          <a:blip r:embed="rId21"/>
          <a:stretch>
            <a:fillRect/>
          </a:stretch>
        </p:blipFill>
        <p:spPr>
          <a:xfrm>
            <a:off x="3076092" y="2064331"/>
            <a:ext cx="673455" cy="812810"/>
          </a:xfrm>
          <a:prstGeom prst="rect">
            <a:avLst/>
          </a:prstGeom>
        </p:spPr>
      </p:pic>
      <p:pic>
        <p:nvPicPr>
          <p:cNvPr id="23" name="Picture 8" descr="OIM CANADA | Ottawa ON">
            <a:extLst>
              <a:ext uri="{FF2B5EF4-FFF2-40B4-BE49-F238E27FC236}">
                <a16:creationId xmlns="" xmlns:a16="http://schemas.microsoft.com/office/drawing/2014/main" id="{45968A3F-9E05-9603-4310-EE12AA28C04C}"/>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53766" y="5253788"/>
            <a:ext cx="1559916" cy="77995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4" descr="UCB | KADJI">
            <a:extLst>
              <a:ext uri="{FF2B5EF4-FFF2-40B4-BE49-F238E27FC236}">
                <a16:creationId xmlns="" xmlns:a16="http://schemas.microsoft.com/office/drawing/2014/main" id="{24750CBE-77F1-5FCA-9759-EC3D01FBEE32}"/>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098920" y="6110417"/>
            <a:ext cx="736750" cy="52625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2" descr="EY (entreprise) — Wikipédia">
            <a:extLst>
              <a:ext uri="{FF2B5EF4-FFF2-40B4-BE49-F238E27FC236}">
                <a16:creationId xmlns="" xmlns:a16="http://schemas.microsoft.com/office/drawing/2014/main" id="{E79253D5-CA0A-A386-8331-6C6769A68F05}"/>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120084" y="6742952"/>
            <a:ext cx="782444" cy="78244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a:extLst>
              <a:ext uri="{FF2B5EF4-FFF2-40B4-BE49-F238E27FC236}">
                <a16:creationId xmlns="" xmlns:a16="http://schemas.microsoft.com/office/drawing/2014/main" id="{4D8A50E0-722D-6A6A-AE15-490A54BDF992}"/>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854169" y="8887186"/>
            <a:ext cx="1659861" cy="27973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6" descr="Presentation - eGuce">
            <a:extLst>
              <a:ext uri="{FF2B5EF4-FFF2-40B4-BE49-F238E27FC236}">
                <a16:creationId xmlns="" xmlns:a16="http://schemas.microsoft.com/office/drawing/2014/main" id="{879694D1-413F-4DDE-7A27-B7C08AE86ABC}"/>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38605" y="6225931"/>
            <a:ext cx="727957" cy="119800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MISSION D'AMENAGEMENT ET D'EQUIPEMENT DES TERRAINS URBAINS ...">
            <a:extLst>
              <a:ext uri="{FF2B5EF4-FFF2-40B4-BE49-F238E27FC236}">
                <a16:creationId xmlns="" xmlns:a16="http://schemas.microsoft.com/office/drawing/2014/main" id="{A1D96A98-A496-DE66-958D-6E49F3FD9814}"/>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35276" y="7699252"/>
            <a:ext cx="1031632" cy="77076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PAK - Port Autonome de Kribi - Home | Facebook">
            <a:extLst>
              <a:ext uri="{FF2B5EF4-FFF2-40B4-BE49-F238E27FC236}">
                <a16:creationId xmlns="" xmlns:a16="http://schemas.microsoft.com/office/drawing/2014/main" id="{45FCE8C5-4FCA-4EED-E517-1B81B071A1CF}"/>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386447" y="6198964"/>
            <a:ext cx="835573" cy="83557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6" descr="Armoiries du Cameroun — Wikipédia">
            <a:extLst>
              <a:ext uri="{FF2B5EF4-FFF2-40B4-BE49-F238E27FC236}">
                <a16:creationId xmlns="" xmlns:a16="http://schemas.microsoft.com/office/drawing/2014/main" id="{58C984CA-8642-40BF-C9D0-56AA4A962C17}"/>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312311" y="7373942"/>
            <a:ext cx="972558" cy="1103853"/>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532757" y="8642725"/>
            <a:ext cx="1242595" cy="768655"/>
          </a:xfrm>
          <a:prstGeom prst="rect">
            <a:avLst/>
          </a:prstGeom>
        </p:spPr>
      </p:pic>
      <p:pic>
        <p:nvPicPr>
          <p:cNvPr id="4" name="Image 3"/>
          <p:cNvPicPr>
            <a:picLocks noChangeAspect="1"/>
          </p:cNvPicPr>
          <p:nvPr/>
        </p:nvPicPr>
        <p:blipFill rotWithShape="1">
          <a:blip r:embed="rId31">
            <a:extLst>
              <a:ext uri="{28A0092B-C50C-407E-A947-70E740481C1C}">
                <a14:useLocalDpi xmlns:a14="http://schemas.microsoft.com/office/drawing/2010/main" val="0"/>
              </a:ext>
            </a:extLst>
          </a:blip>
          <a:srcRect l="22381" t="18677" r="22143" b="16984"/>
          <a:stretch/>
        </p:blipFill>
        <p:spPr>
          <a:xfrm>
            <a:off x="2999560" y="7933533"/>
            <a:ext cx="1008710" cy="658043"/>
          </a:xfrm>
          <a:prstGeom prst="rect">
            <a:avLst/>
          </a:prstGeom>
        </p:spPr>
      </p:pic>
      <p:pic>
        <p:nvPicPr>
          <p:cNvPr id="40" name="Image 39"/>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8693" y="0"/>
            <a:ext cx="4189370" cy="2989797"/>
          </a:xfrm>
          <a:prstGeom prst="rect">
            <a:avLst/>
          </a:prstGeom>
        </p:spPr>
      </p:pic>
      <p:grpSp>
        <p:nvGrpSpPr>
          <p:cNvPr id="41" name="Groupe 40"/>
          <p:cNvGrpSpPr/>
          <p:nvPr/>
        </p:nvGrpSpPr>
        <p:grpSpPr>
          <a:xfrm>
            <a:off x="579531" y="9466797"/>
            <a:ext cx="5523352" cy="169053"/>
            <a:chOff x="8039296" y="10219374"/>
            <a:chExt cx="5077424" cy="205879"/>
          </a:xfrm>
        </p:grpSpPr>
        <p:pic>
          <p:nvPicPr>
            <p:cNvPr id="42" name="object 47"/>
            <p:cNvPicPr/>
            <p:nvPr/>
          </p:nvPicPr>
          <p:blipFill>
            <a:blip r:embed="rId33" cstate="print"/>
            <a:stretch>
              <a:fillRect/>
            </a:stretch>
          </p:blipFill>
          <p:spPr>
            <a:xfrm>
              <a:off x="8802338" y="10243480"/>
              <a:ext cx="227234" cy="140970"/>
            </a:xfrm>
            <a:prstGeom prst="rect">
              <a:avLst/>
            </a:prstGeom>
          </p:spPr>
        </p:pic>
        <p:sp>
          <p:nvSpPr>
            <p:cNvPr id="43" name="object 48"/>
            <p:cNvSpPr txBox="1"/>
            <p:nvPr/>
          </p:nvSpPr>
          <p:spPr>
            <a:xfrm>
              <a:off x="9041687" y="10263723"/>
              <a:ext cx="550545" cy="135765"/>
            </a:xfrm>
            <a:prstGeom prst="rect">
              <a:avLst/>
            </a:prstGeom>
          </p:spPr>
          <p:txBody>
            <a:bodyPr vert="horz" wrap="square" lIns="0" tIns="3723"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3723">
                <a:spcBef>
                  <a:spcPts val="29"/>
                </a:spcBef>
              </a:pPr>
              <a:r>
                <a:rPr sz="700" b="1" spc="-3" dirty="0">
                  <a:solidFill>
                    <a:srgbClr val="211F1F"/>
                  </a:solidFill>
                  <a:cs typeface="Calibri"/>
                </a:rPr>
                <a:t>Kiosques urbain</a:t>
              </a:r>
              <a:endParaRPr sz="700" b="1">
                <a:solidFill>
                  <a:prstClr val="black"/>
                </a:solidFill>
                <a:cs typeface="Calibri"/>
              </a:endParaRPr>
            </a:p>
          </p:txBody>
        </p:sp>
        <p:grpSp>
          <p:nvGrpSpPr>
            <p:cNvPr id="44" name="object 49"/>
            <p:cNvGrpSpPr/>
            <p:nvPr/>
          </p:nvGrpSpPr>
          <p:grpSpPr>
            <a:xfrm>
              <a:off x="9743852" y="10270363"/>
              <a:ext cx="237183" cy="154890"/>
              <a:chOff x="4016946" y="10270363"/>
              <a:chExt cx="237183" cy="154890"/>
            </a:xfrm>
          </p:grpSpPr>
          <p:pic>
            <p:nvPicPr>
              <p:cNvPr id="71" name="object 50"/>
              <p:cNvPicPr/>
              <p:nvPr/>
            </p:nvPicPr>
            <p:blipFill>
              <a:blip r:embed="rId34" cstate="print"/>
              <a:stretch>
                <a:fillRect/>
              </a:stretch>
            </p:blipFill>
            <p:spPr>
              <a:xfrm>
                <a:off x="4091184" y="10270363"/>
                <a:ext cx="162945" cy="154890"/>
              </a:xfrm>
              <a:prstGeom prst="rect">
                <a:avLst/>
              </a:prstGeom>
            </p:spPr>
          </p:pic>
          <p:sp>
            <p:nvSpPr>
              <p:cNvPr id="72" name="object 51"/>
              <p:cNvSpPr/>
              <p:nvPr/>
            </p:nvSpPr>
            <p:spPr>
              <a:xfrm>
                <a:off x="4016946" y="10313210"/>
                <a:ext cx="34290" cy="33655"/>
              </a:xfrm>
              <a:custGeom>
                <a:avLst/>
                <a:gdLst/>
                <a:ahLst/>
                <a:cxnLst/>
                <a:rect l="l" t="t" r="r" b="b"/>
                <a:pathLst>
                  <a:path w="34289" h="33654">
                    <a:moveTo>
                      <a:pt x="26168" y="0"/>
                    </a:moveTo>
                    <a:lnTo>
                      <a:pt x="7537" y="0"/>
                    </a:lnTo>
                    <a:lnTo>
                      <a:pt x="0" y="7490"/>
                    </a:lnTo>
                    <a:lnTo>
                      <a:pt x="0" y="25994"/>
                    </a:lnTo>
                    <a:lnTo>
                      <a:pt x="7537" y="33486"/>
                    </a:lnTo>
                    <a:lnTo>
                      <a:pt x="26168" y="33486"/>
                    </a:lnTo>
                    <a:lnTo>
                      <a:pt x="33731" y="25994"/>
                    </a:lnTo>
                    <a:lnTo>
                      <a:pt x="33731" y="16743"/>
                    </a:lnTo>
                    <a:lnTo>
                      <a:pt x="33731" y="7490"/>
                    </a:lnTo>
                    <a:lnTo>
                      <a:pt x="26168" y="0"/>
                    </a:lnTo>
                    <a:close/>
                  </a:path>
                </a:pathLst>
              </a:custGeom>
              <a:solidFill>
                <a:srgbClr val="EB5B23"/>
              </a:solidFill>
            </p:spPr>
            <p:txBody>
              <a:bodyPr wrap="square" lIns="0" tIns="0" rIns="0" bIns="0" rtlCol="0"/>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endParaRPr sz="700" b="1">
                  <a:solidFill>
                    <a:prstClr val="black"/>
                  </a:solidFill>
                </a:endParaRPr>
              </a:p>
            </p:txBody>
          </p:sp>
        </p:grpSp>
        <p:sp>
          <p:nvSpPr>
            <p:cNvPr id="57" name="object 52"/>
            <p:cNvSpPr txBox="1"/>
            <p:nvPr/>
          </p:nvSpPr>
          <p:spPr>
            <a:xfrm>
              <a:off x="10008917" y="10274189"/>
              <a:ext cx="490854" cy="135765"/>
            </a:xfrm>
            <a:prstGeom prst="rect">
              <a:avLst/>
            </a:prstGeom>
          </p:spPr>
          <p:txBody>
            <a:bodyPr vert="horz" wrap="square" lIns="0" tIns="3723"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3723">
                <a:spcBef>
                  <a:spcPts val="29"/>
                </a:spcBef>
              </a:pPr>
              <a:r>
                <a:rPr sz="700" b="1" spc="-6" dirty="0">
                  <a:solidFill>
                    <a:srgbClr val="211F1F"/>
                  </a:solidFill>
                  <a:cs typeface="Calibri"/>
                </a:rPr>
                <a:t>Écran</a:t>
              </a:r>
              <a:r>
                <a:rPr sz="700" b="1" spc="-3" dirty="0">
                  <a:solidFill>
                    <a:srgbClr val="211F1F"/>
                  </a:solidFill>
                  <a:cs typeface="Calibri"/>
                </a:rPr>
                <a:t> </a:t>
              </a:r>
              <a:r>
                <a:rPr sz="700" b="1" spc="-7" dirty="0">
                  <a:solidFill>
                    <a:srgbClr val="211F1F"/>
                  </a:solidFill>
                  <a:cs typeface="Calibri"/>
                </a:rPr>
                <a:t>Outdoor</a:t>
              </a:r>
              <a:endParaRPr sz="700" b="1" dirty="0">
                <a:solidFill>
                  <a:prstClr val="black"/>
                </a:solidFill>
                <a:cs typeface="Calibri"/>
              </a:endParaRPr>
            </a:p>
          </p:txBody>
        </p:sp>
        <p:sp>
          <p:nvSpPr>
            <p:cNvPr id="58" name="object 53"/>
            <p:cNvSpPr txBox="1"/>
            <p:nvPr/>
          </p:nvSpPr>
          <p:spPr>
            <a:xfrm>
              <a:off x="10909648" y="10260249"/>
              <a:ext cx="440056" cy="135765"/>
            </a:xfrm>
            <a:prstGeom prst="rect">
              <a:avLst/>
            </a:prstGeom>
          </p:spPr>
          <p:txBody>
            <a:bodyPr vert="horz" wrap="square" lIns="0" tIns="3723"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3723">
                <a:spcBef>
                  <a:spcPts val="29"/>
                </a:spcBef>
              </a:pPr>
              <a:r>
                <a:rPr sz="700" b="1" spc="-4" dirty="0">
                  <a:solidFill>
                    <a:srgbClr val="211F1F"/>
                  </a:solidFill>
                  <a:cs typeface="Calibri"/>
                </a:rPr>
                <a:t>Cars </a:t>
              </a:r>
              <a:r>
                <a:rPr sz="700" b="1" spc="-3" dirty="0">
                  <a:solidFill>
                    <a:srgbClr val="211F1F"/>
                  </a:solidFill>
                  <a:cs typeface="Calibri"/>
                </a:rPr>
                <a:t>podium</a:t>
              </a:r>
              <a:endParaRPr sz="700" b="1">
                <a:solidFill>
                  <a:prstClr val="black"/>
                </a:solidFill>
                <a:cs typeface="Calibri"/>
              </a:endParaRPr>
            </a:p>
          </p:txBody>
        </p:sp>
        <p:sp>
          <p:nvSpPr>
            <p:cNvPr id="59" name="object 54"/>
            <p:cNvSpPr/>
            <p:nvPr/>
          </p:nvSpPr>
          <p:spPr>
            <a:xfrm>
              <a:off x="10633322" y="10284168"/>
              <a:ext cx="248920" cy="102870"/>
            </a:xfrm>
            <a:custGeom>
              <a:avLst/>
              <a:gdLst/>
              <a:ahLst/>
              <a:cxnLst/>
              <a:rect l="l" t="t" r="r" b="b"/>
              <a:pathLst>
                <a:path w="248920" h="102870">
                  <a:moveTo>
                    <a:pt x="33731" y="36537"/>
                  </a:moveTo>
                  <a:lnTo>
                    <a:pt x="26162" y="29044"/>
                  </a:lnTo>
                  <a:lnTo>
                    <a:pt x="7543" y="29044"/>
                  </a:lnTo>
                  <a:lnTo>
                    <a:pt x="0" y="36537"/>
                  </a:lnTo>
                  <a:lnTo>
                    <a:pt x="0" y="55041"/>
                  </a:lnTo>
                  <a:lnTo>
                    <a:pt x="7543" y="62534"/>
                  </a:lnTo>
                  <a:lnTo>
                    <a:pt x="26162" y="62534"/>
                  </a:lnTo>
                  <a:lnTo>
                    <a:pt x="33731" y="55041"/>
                  </a:lnTo>
                  <a:lnTo>
                    <a:pt x="33731" y="45796"/>
                  </a:lnTo>
                  <a:lnTo>
                    <a:pt x="33731" y="36537"/>
                  </a:lnTo>
                  <a:close/>
                </a:path>
                <a:path w="248920" h="102870">
                  <a:moveTo>
                    <a:pt x="141884" y="75057"/>
                  </a:moveTo>
                  <a:lnTo>
                    <a:pt x="141859" y="72859"/>
                  </a:lnTo>
                  <a:lnTo>
                    <a:pt x="141859" y="70573"/>
                  </a:lnTo>
                  <a:lnTo>
                    <a:pt x="140169" y="69532"/>
                  </a:lnTo>
                  <a:lnTo>
                    <a:pt x="133743" y="69723"/>
                  </a:lnTo>
                  <a:lnTo>
                    <a:pt x="132410" y="70815"/>
                  </a:lnTo>
                  <a:lnTo>
                    <a:pt x="132600" y="75209"/>
                  </a:lnTo>
                  <a:lnTo>
                    <a:pt x="133997" y="76149"/>
                  </a:lnTo>
                  <a:lnTo>
                    <a:pt x="137020" y="76149"/>
                  </a:lnTo>
                  <a:lnTo>
                    <a:pt x="140246" y="76174"/>
                  </a:lnTo>
                  <a:lnTo>
                    <a:pt x="141884" y="75057"/>
                  </a:lnTo>
                  <a:close/>
                </a:path>
                <a:path w="248920" h="102870">
                  <a:moveTo>
                    <a:pt x="248856" y="50850"/>
                  </a:moveTo>
                  <a:lnTo>
                    <a:pt x="245440" y="48641"/>
                  </a:lnTo>
                  <a:lnTo>
                    <a:pt x="242392" y="46774"/>
                  </a:lnTo>
                  <a:lnTo>
                    <a:pt x="242392" y="55067"/>
                  </a:lnTo>
                  <a:lnTo>
                    <a:pt x="242366" y="61671"/>
                  </a:lnTo>
                  <a:lnTo>
                    <a:pt x="241719" y="65481"/>
                  </a:lnTo>
                  <a:lnTo>
                    <a:pt x="235292" y="65481"/>
                  </a:lnTo>
                  <a:lnTo>
                    <a:pt x="235292" y="61671"/>
                  </a:lnTo>
                  <a:lnTo>
                    <a:pt x="242366" y="61671"/>
                  </a:lnTo>
                  <a:lnTo>
                    <a:pt x="242366" y="55067"/>
                  </a:lnTo>
                  <a:lnTo>
                    <a:pt x="237972" y="55067"/>
                  </a:lnTo>
                  <a:lnTo>
                    <a:pt x="227774" y="54914"/>
                  </a:lnTo>
                  <a:lnTo>
                    <a:pt x="228396" y="54940"/>
                  </a:lnTo>
                  <a:lnTo>
                    <a:pt x="228523" y="70993"/>
                  </a:lnTo>
                  <a:lnTo>
                    <a:pt x="229666" y="72161"/>
                  </a:lnTo>
                  <a:lnTo>
                    <a:pt x="235813" y="72212"/>
                  </a:lnTo>
                  <a:lnTo>
                    <a:pt x="241820" y="72212"/>
                  </a:lnTo>
                  <a:lnTo>
                    <a:pt x="241820" y="81876"/>
                  </a:lnTo>
                  <a:lnTo>
                    <a:pt x="237299" y="81876"/>
                  </a:lnTo>
                  <a:lnTo>
                    <a:pt x="232841" y="81953"/>
                  </a:lnTo>
                  <a:lnTo>
                    <a:pt x="227850" y="81788"/>
                  </a:lnTo>
                  <a:lnTo>
                    <a:pt x="227203" y="80594"/>
                  </a:lnTo>
                  <a:lnTo>
                    <a:pt x="226936" y="79844"/>
                  </a:lnTo>
                  <a:lnTo>
                    <a:pt x="223583" y="74663"/>
                  </a:lnTo>
                  <a:lnTo>
                    <a:pt x="222465" y="72936"/>
                  </a:lnTo>
                  <a:lnTo>
                    <a:pt x="221221" y="72199"/>
                  </a:lnTo>
                  <a:lnTo>
                    <a:pt x="221221" y="85039"/>
                  </a:lnTo>
                  <a:lnTo>
                    <a:pt x="221107" y="91059"/>
                  </a:lnTo>
                  <a:lnTo>
                    <a:pt x="216293" y="95770"/>
                  </a:lnTo>
                  <a:lnTo>
                    <a:pt x="204711" y="95745"/>
                  </a:lnTo>
                  <a:lnTo>
                    <a:pt x="200113" y="91059"/>
                  </a:lnTo>
                  <a:lnTo>
                    <a:pt x="200063" y="88506"/>
                  </a:lnTo>
                  <a:lnTo>
                    <a:pt x="200101" y="82105"/>
                  </a:lnTo>
                  <a:lnTo>
                    <a:pt x="200139" y="79273"/>
                  </a:lnTo>
                  <a:lnTo>
                    <a:pt x="204838" y="74663"/>
                  </a:lnTo>
                  <a:lnTo>
                    <a:pt x="216496" y="74739"/>
                  </a:lnTo>
                  <a:lnTo>
                    <a:pt x="221183" y="79476"/>
                  </a:lnTo>
                  <a:lnTo>
                    <a:pt x="221221" y="85039"/>
                  </a:lnTo>
                  <a:lnTo>
                    <a:pt x="221221" y="72199"/>
                  </a:lnTo>
                  <a:lnTo>
                    <a:pt x="215798" y="68948"/>
                  </a:lnTo>
                  <a:lnTo>
                    <a:pt x="208153" y="68300"/>
                  </a:lnTo>
                  <a:lnTo>
                    <a:pt x="200710" y="71412"/>
                  </a:lnTo>
                  <a:lnTo>
                    <a:pt x="198386" y="73126"/>
                  </a:lnTo>
                  <a:lnTo>
                    <a:pt x="196469" y="75679"/>
                  </a:lnTo>
                  <a:lnTo>
                    <a:pt x="192951" y="81978"/>
                  </a:lnTo>
                  <a:lnTo>
                    <a:pt x="193205" y="82105"/>
                  </a:lnTo>
                  <a:lnTo>
                    <a:pt x="191211" y="81953"/>
                  </a:lnTo>
                  <a:lnTo>
                    <a:pt x="190550" y="81902"/>
                  </a:lnTo>
                  <a:lnTo>
                    <a:pt x="188556" y="81762"/>
                  </a:lnTo>
                  <a:lnTo>
                    <a:pt x="188468" y="80962"/>
                  </a:lnTo>
                  <a:lnTo>
                    <a:pt x="188379" y="80594"/>
                  </a:lnTo>
                  <a:lnTo>
                    <a:pt x="188264" y="76149"/>
                  </a:lnTo>
                  <a:lnTo>
                    <a:pt x="188252" y="69659"/>
                  </a:lnTo>
                  <a:lnTo>
                    <a:pt x="188252" y="63728"/>
                  </a:lnTo>
                  <a:lnTo>
                    <a:pt x="188252" y="57429"/>
                  </a:lnTo>
                  <a:lnTo>
                    <a:pt x="188277" y="14859"/>
                  </a:lnTo>
                  <a:lnTo>
                    <a:pt x="188912" y="14287"/>
                  </a:lnTo>
                  <a:lnTo>
                    <a:pt x="190944" y="14389"/>
                  </a:lnTo>
                  <a:lnTo>
                    <a:pt x="193802" y="14566"/>
                  </a:lnTo>
                  <a:lnTo>
                    <a:pt x="196646" y="14566"/>
                  </a:lnTo>
                  <a:lnTo>
                    <a:pt x="201409" y="14287"/>
                  </a:lnTo>
                  <a:lnTo>
                    <a:pt x="201752" y="14859"/>
                  </a:lnTo>
                  <a:lnTo>
                    <a:pt x="201828" y="47574"/>
                  </a:lnTo>
                  <a:lnTo>
                    <a:pt x="202844" y="48641"/>
                  </a:lnTo>
                  <a:lnTo>
                    <a:pt x="208076" y="48653"/>
                  </a:lnTo>
                  <a:lnTo>
                    <a:pt x="214884" y="48666"/>
                  </a:lnTo>
                  <a:lnTo>
                    <a:pt x="218833" y="48666"/>
                  </a:lnTo>
                  <a:lnTo>
                    <a:pt x="233705" y="48666"/>
                  </a:lnTo>
                  <a:lnTo>
                    <a:pt x="240474" y="52311"/>
                  </a:lnTo>
                  <a:lnTo>
                    <a:pt x="242392" y="55067"/>
                  </a:lnTo>
                  <a:lnTo>
                    <a:pt x="242392" y="46774"/>
                  </a:lnTo>
                  <a:lnTo>
                    <a:pt x="232956" y="26695"/>
                  </a:lnTo>
                  <a:lnTo>
                    <a:pt x="229984" y="14287"/>
                  </a:lnTo>
                  <a:lnTo>
                    <a:pt x="229857" y="13766"/>
                  </a:lnTo>
                  <a:lnTo>
                    <a:pt x="229857" y="41897"/>
                  </a:lnTo>
                  <a:lnTo>
                    <a:pt x="208648" y="41897"/>
                  </a:lnTo>
                  <a:lnTo>
                    <a:pt x="208648" y="14541"/>
                  </a:lnTo>
                  <a:lnTo>
                    <a:pt x="212001" y="14541"/>
                  </a:lnTo>
                  <a:lnTo>
                    <a:pt x="215252" y="14287"/>
                  </a:lnTo>
                  <a:lnTo>
                    <a:pt x="218452" y="14617"/>
                  </a:lnTo>
                  <a:lnTo>
                    <a:pt x="221284" y="14859"/>
                  </a:lnTo>
                  <a:lnTo>
                    <a:pt x="223583" y="16548"/>
                  </a:lnTo>
                  <a:lnTo>
                    <a:pt x="226352" y="26987"/>
                  </a:lnTo>
                  <a:lnTo>
                    <a:pt x="227977" y="34112"/>
                  </a:lnTo>
                  <a:lnTo>
                    <a:pt x="229857" y="41897"/>
                  </a:lnTo>
                  <a:lnTo>
                    <a:pt x="229857" y="13766"/>
                  </a:lnTo>
                  <a:lnTo>
                    <a:pt x="229387" y="11811"/>
                  </a:lnTo>
                  <a:lnTo>
                    <a:pt x="224599" y="8039"/>
                  </a:lnTo>
                  <a:lnTo>
                    <a:pt x="199301" y="7937"/>
                  </a:lnTo>
                  <a:lnTo>
                    <a:pt x="188963" y="8039"/>
                  </a:lnTo>
                  <a:lnTo>
                    <a:pt x="187972" y="7543"/>
                  </a:lnTo>
                  <a:lnTo>
                    <a:pt x="188112" y="6400"/>
                  </a:lnTo>
                  <a:lnTo>
                    <a:pt x="188315" y="4940"/>
                  </a:lnTo>
                  <a:lnTo>
                    <a:pt x="188252" y="4165"/>
                  </a:lnTo>
                  <a:lnTo>
                    <a:pt x="188112" y="990"/>
                  </a:lnTo>
                  <a:lnTo>
                    <a:pt x="187198" y="101"/>
                  </a:lnTo>
                  <a:lnTo>
                    <a:pt x="182257" y="0"/>
                  </a:lnTo>
                  <a:lnTo>
                    <a:pt x="182257" y="63779"/>
                  </a:lnTo>
                  <a:lnTo>
                    <a:pt x="181444" y="69481"/>
                  </a:lnTo>
                  <a:lnTo>
                    <a:pt x="180454" y="69532"/>
                  </a:lnTo>
                  <a:lnTo>
                    <a:pt x="179387" y="69634"/>
                  </a:lnTo>
                  <a:lnTo>
                    <a:pt x="152768" y="69634"/>
                  </a:lnTo>
                  <a:lnTo>
                    <a:pt x="151930" y="69659"/>
                  </a:lnTo>
                  <a:lnTo>
                    <a:pt x="151079" y="69634"/>
                  </a:lnTo>
                  <a:lnTo>
                    <a:pt x="148323" y="69850"/>
                  </a:lnTo>
                  <a:lnTo>
                    <a:pt x="147091" y="70840"/>
                  </a:lnTo>
                  <a:lnTo>
                    <a:pt x="147091" y="74980"/>
                  </a:lnTo>
                  <a:lnTo>
                    <a:pt x="148399" y="75984"/>
                  </a:lnTo>
                  <a:lnTo>
                    <a:pt x="151498" y="76200"/>
                  </a:lnTo>
                  <a:lnTo>
                    <a:pt x="152590" y="76149"/>
                  </a:lnTo>
                  <a:lnTo>
                    <a:pt x="181762" y="76149"/>
                  </a:lnTo>
                  <a:lnTo>
                    <a:pt x="181686" y="80314"/>
                  </a:lnTo>
                  <a:lnTo>
                    <a:pt x="181571" y="81762"/>
                  </a:lnTo>
                  <a:lnTo>
                    <a:pt x="179806" y="81902"/>
                  </a:lnTo>
                  <a:lnTo>
                    <a:pt x="152412" y="81902"/>
                  </a:lnTo>
                  <a:lnTo>
                    <a:pt x="123875" y="81953"/>
                  </a:lnTo>
                  <a:lnTo>
                    <a:pt x="123151" y="81318"/>
                  </a:lnTo>
                  <a:lnTo>
                    <a:pt x="120891" y="74663"/>
                  </a:lnTo>
                  <a:lnTo>
                    <a:pt x="120256" y="72758"/>
                  </a:lnTo>
                  <a:lnTo>
                    <a:pt x="116967" y="70472"/>
                  </a:lnTo>
                  <a:lnTo>
                    <a:pt x="116967" y="90982"/>
                  </a:lnTo>
                  <a:lnTo>
                    <a:pt x="112331" y="95719"/>
                  </a:lnTo>
                  <a:lnTo>
                    <a:pt x="100698" y="95796"/>
                  </a:lnTo>
                  <a:lnTo>
                    <a:pt x="95859" y="90982"/>
                  </a:lnTo>
                  <a:lnTo>
                    <a:pt x="95783" y="88430"/>
                  </a:lnTo>
                  <a:lnTo>
                    <a:pt x="95846" y="82283"/>
                  </a:lnTo>
                  <a:lnTo>
                    <a:pt x="95872" y="79476"/>
                  </a:lnTo>
                  <a:lnTo>
                    <a:pt x="100634" y="74739"/>
                  </a:lnTo>
                  <a:lnTo>
                    <a:pt x="112191" y="74701"/>
                  </a:lnTo>
                  <a:lnTo>
                    <a:pt x="116878" y="79273"/>
                  </a:lnTo>
                  <a:lnTo>
                    <a:pt x="116967" y="90982"/>
                  </a:lnTo>
                  <a:lnTo>
                    <a:pt x="116967" y="70472"/>
                  </a:lnTo>
                  <a:lnTo>
                    <a:pt x="113919" y="68338"/>
                  </a:lnTo>
                  <a:lnTo>
                    <a:pt x="99491" y="68110"/>
                  </a:lnTo>
                  <a:lnTo>
                    <a:pt x="92887" y="72313"/>
                  </a:lnTo>
                  <a:lnTo>
                    <a:pt x="89687" y="81457"/>
                  </a:lnTo>
                  <a:lnTo>
                    <a:pt x="88519" y="82283"/>
                  </a:lnTo>
                  <a:lnTo>
                    <a:pt x="85852" y="81902"/>
                  </a:lnTo>
                  <a:lnTo>
                    <a:pt x="84785" y="81762"/>
                  </a:lnTo>
                  <a:lnTo>
                    <a:pt x="83413" y="81902"/>
                  </a:lnTo>
                  <a:lnTo>
                    <a:pt x="81610" y="81902"/>
                  </a:lnTo>
                  <a:lnTo>
                    <a:pt x="81483" y="64198"/>
                  </a:lnTo>
                  <a:lnTo>
                    <a:pt x="82245" y="63728"/>
                  </a:lnTo>
                  <a:lnTo>
                    <a:pt x="84162" y="63754"/>
                  </a:lnTo>
                  <a:lnTo>
                    <a:pt x="94627" y="63779"/>
                  </a:lnTo>
                  <a:lnTo>
                    <a:pt x="182257" y="63779"/>
                  </a:lnTo>
                  <a:lnTo>
                    <a:pt x="182257" y="0"/>
                  </a:lnTo>
                  <a:lnTo>
                    <a:pt x="181787" y="12"/>
                  </a:lnTo>
                  <a:lnTo>
                    <a:pt x="181787" y="7048"/>
                  </a:lnTo>
                  <a:lnTo>
                    <a:pt x="181787" y="56883"/>
                  </a:lnTo>
                  <a:lnTo>
                    <a:pt x="181076" y="57429"/>
                  </a:lnTo>
                  <a:lnTo>
                    <a:pt x="167068" y="57365"/>
                  </a:lnTo>
                  <a:lnTo>
                    <a:pt x="131508" y="57378"/>
                  </a:lnTo>
                  <a:lnTo>
                    <a:pt x="82194" y="57429"/>
                  </a:lnTo>
                  <a:lnTo>
                    <a:pt x="81534" y="56730"/>
                  </a:lnTo>
                  <a:lnTo>
                    <a:pt x="81534" y="6896"/>
                  </a:lnTo>
                  <a:lnTo>
                    <a:pt x="82296" y="6400"/>
                  </a:lnTo>
                  <a:lnTo>
                    <a:pt x="84531" y="6400"/>
                  </a:lnTo>
                  <a:lnTo>
                    <a:pt x="131686" y="6464"/>
                  </a:lnTo>
                  <a:lnTo>
                    <a:pt x="181140" y="6400"/>
                  </a:lnTo>
                  <a:lnTo>
                    <a:pt x="181787" y="7048"/>
                  </a:lnTo>
                  <a:lnTo>
                    <a:pt x="181787" y="12"/>
                  </a:lnTo>
                  <a:lnTo>
                    <a:pt x="180174" y="25"/>
                  </a:lnTo>
                  <a:lnTo>
                    <a:pt x="76149" y="25"/>
                  </a:lnTo>
                  <a:lnTo>
                    <a:pt x="74968" y="990"/>
                  </a:lnTo>
                  <a:lnTo>
                    <a:pt x="74879" y="87147"/>
                  </a:lnTo>
                  <a:lnTo>
                    <a:pt x="76225" y="88430"/>
                  </a:lnTo>
                  <a:lnTo>
                    <a:pt x="81826" y="88582"/>
                  </a:lnTo>
                  <a:lnTo>
                    <a:pt x="84582" y="88607"/>
                  </a:lnTo>
                  <a:lnTo>
                    <a:pt x="88925" y="88430"/>
                  </a:lnTo>
                  <a:lnTo>
                    <a:pt x="89636" y="88950"/>
                  </a:lnTo>
                  <a:lnTo>
                    <a:pt x="92811" y="97980"/>
                  </a:lnTo>
                  <a:lnTo>
                    <a:pt x="98996" y="102247"/>
                  </a:lnTo>
                  <a:lnTo>
                    <a:pt x="114147" y="102095"/>
                  </a:lnTo>
                  <a:lnTo>
                    <a:pt x="120294" y="97663"/>
                  </a:lnTo>
                  <a:lnTo>
                    <a:pt x="120916" y="95796"/>
                  </a:lnTo>
                  <a:lnTo>
                    <a:pt x="123228" y="88950"/>
                  </a:lnTo>
                  <a:lnTo>
                    <a:pt x="123901" y="88506"/>
                  </a:lnTo>
                  <a:lnTo>
                    <a:pt x="125387" y="88506"/>
                  </a:lnTo>
                  <a:lnTo>
                    <a:pt x="158496" y="88544"/>
                  </a:lnTo>
                  <a:lnTo>
                    <a:pt x="193078" y="88506"/>
                  </a:lnTo>
                  <a:lnTo>
                    <a:pt x="193776" y="88925"/>
                  </a:lnTo>
                  <a:lnTo>
                    <a:pt x="197065" y="98031"/>
                  </a:lnTo>
                  <a:lnTo>
                    <a:pt x="203022" y="102196"/>
                  </a:lnTo>
                  <a:lnTo>
                    <a:pt x="218274" y="102146"/>
                  </a:lnTo>
                  <a:lnTo>
                    <a:pt x="224383" y="97751"/>
                  </a:lnTo>
                  <a:lnTo>
                    <a:pt x="225056" y="95770"/>
                  </a:lnTo>
                  <a:lnTo>
                    <a:pt x="227482" y="88747"/>
                  </a:lnTo>
                  <a:lnTo>
                    <a:pt x="228269" y="88506"/>
                  </a:lnTo>
                  <a:lnTo>
                    <a:pt x="229666" y="88506"/>
                  </a:lnTo>
                  <a:lnTo>
                    <a:pt x="234073" y="88557"/>
                  </a:lnTo>
                  <a:lnTo>
                    <a:pt x="235851" y="88506"/>
                  </a:lnTo>
                  <a:lnTo>
                    <a:pt x="238518" y="88430"/>
                  </a:lnTo>
                  <a:lnTo>
                    <a:pt x="242963" y="88582"/>
                  </a:lnTo>
                  <a:lnTo>
                    <a:pt x="245338" y="88633"/>
                  </a:lnTo>
                  <a:lnTo>
                    <a:pt x="246443" y="88430"/>
                  </a:lnTo>
                  <a:lnTo>
                    <a:pt x="247396" y="88252"/>
                  </a:lnTo>
                  <a:lnTo>
                    <a:pt x="248856" y="86245"/>
                  </a:lnTo>
                  <a:lnTo>
                    <a:pt x="248856" y="81953"/>
                  </a:lnTo>
                  <a:lnTo>
                    <a:pt x="248856" y="72186"/>
                  </a:lnTo>
                  <a:lnTo>
                    <a:pt x="248856" y="65481"/>
                  </a:lnTo>
                  <a:lnTo>
                    <a:pt x="248856" y="61671"/>
                  </a:lnTo>
                  <a:lnTo>
                    <a:pt x="248856" y="55067"/>
                  </a:lnTo>
                  <a:lnTo>
                    <a:pt x="248856" y="50850"/>
                  </a:lnTo>
                  <a:close/>
                </a:path>
              </a:pathLst>
            </a:custGeom>
            <a:solidFill>
              <a:srgbClr val="EB5B23"/>
            </a:solidFill>
          </p:spPr>
          <p:txBody>
            <a:bodyPr wrap="square" lIns="0" tIns="0" rIns="0" bIns="0" rtlCol="0"/>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endParaRPr sz="700" b="1">
                <a:solidFill>
                  <a:prstClr val="black"/>
                </a:solidFill>
              </a:endParaRPr>
            </a:p>
          </p:txBody>
        </p:sp>
        <p:grpSp>
          <p:nvGrpSpPr>
            <p:cNvPr id="60" name="object 55"/>
            <p:cNvGrpSpPr/>
            <p:nvPr/>
          </p:nvGrpSpPr>
          <p:grpSpPr>
            <a:xfrm>
              <a:off x="8039296" y="10264940"/>
              <a:ext cx="236340" cy="136946"/>
              <a:chOff x="2312390" y="10264940"/>
              <a:chExt cx="236340" cy="136946"/>
            </a:xfrm>
          </p:grpSpPr>
          <p:pic>
            <p:nvPicPr>
              <p:cNvPr id="69" name="object 56"/>
              <p:cNvPicPr/>
              <p:nvPr/>
            </p:nvPicPr>
            <p:blipFill>
              <a:blip r:embed="rId35" cstate="print"/>
              <a:stretch>
                <a:fillRect/>
              </a:stretch>
            </p:blipFill>
            <p:spPr>
              <a:xfrm>
                <a:off x="2385167" y="10264940"/>
                <a:ext cx="163563" cy="136946"/>
              </a:xfrm>
              <a:prstGeom prst="rect">
                <a:avLst/>
              </a:prstGeom>
            </p:spPr>
          </p:pic>
          <p:sp>
            <p:nvSpPr>
              <p:cNvPr id="70" name="object 57"/>
              <p:cNvSpPr/>
              <p:nvPr/>
            </p:nvSpPr>
            <p:spPr>
              <a:xfrm>
                <a:off x="2312390" y="10308274"/>
                <a:ext cx="34290" cy="33655"/>
              </a:xfrm>
              <a:custGeom>
                <a:avLst/>
                <a:gdLst/>
                <a:ahLst/>
                <a:cxnLst/>
                <a:rect l="l" t="t" r="r" b="b"/>
                <a:pathLst>
                  <a:path w="34289" h="33654">
                    <a:moveTo>
                      <a:pt x="26168" y="0"/>
                    </a:moveTo>
                    <a:lnTo>
                      <a:pt x="7543" y="0"/>
                    </a:lnTo>
                    <a:lnTo>
                      <a:pt x="0" y="7466"/>
                    </a:lnTo>
                    <a:lnTo>
                      <a:pt x="0" y="25970"/>
                    </a:lnTo>
                    <a:lnTo>
                      <a:pt x="7543" y="33461"/>
                    </a:lnTo>
                    <a:lnTo>
                      <a:pt x="26168" y="33461"/>
                    </a:lnTo>
                    <a:lnTo>
                      <a:pt x="33712" y="25970"/>
                    </a:lnTo>
                    <a:lnTo>
                      <a:pt x="33712" y="16743"/>
                    </a:lnTo>
                    <a:lnTo>
                      <a:pt x="33712" y="7466"/>
                    </a:lnTo>
                    <a:lnTo>
                      <a:pt x="26168" y="0"/>
                    </a:lnTo>
                    <a:close/>
                  </a:path>
                </a:pathLst>
              </a:custGeom>
              <a:solidFill>
                <a:srgbClr val="EB5B23"/>
              </a:solidFill>
            </p:spPr>
            <p:txBody>
              <a:bodyPr wrap="square" lIns="0" tIns="0" rIns="0" bIns="0" rtlCol="0"/>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endParaRPr sz="700" b="1">
                  <a:solidFill>
                    <a:prstClr val="black"/>
                  </a:solidFill>
                </a:endParaRPr>
              </a:p>
            </p:txBody>
          </p:sp>
        </p:grpSp>
        <p:sp>
          <p:nvSpPr>
            <p:cNvPr id="61" name="object 58"/>
            <p:cNvSpPr txBox="1"/>
            <p:nvPr/>
          </p:nvSpPr>
          <p:spPr>
            <a:xfrm>
              <a:off x="8290792" y="10258117"/>
              <a:ext cx="436879" cy="135765"/>
            </a:xfrm>
            <a:prstGeom prst="rect">
              <a:avLst/>
            </a:prstGeom>
          </p:spPr>
          <p:txBody>
            <a:bodyPr vert="horz" wrap="square" lIns="0" tIns="3723"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3723">
                <a:spcBef>
                  <a:spcPts val="29"/>
                </a:spcBef>
              </a:pPr>
              <a:r>
                <a:rPr sz="700" b="1" spc="-6" dirty="0">
                  <a:solidFill>
                    <a:srgbClr val="211F1F"/>
                  </a:solidFill>
                  <a:cs typeface="Calibri"/>
                </a:rPr>
                <a:t>Écran</a:t>
              </a:r>
              <a:r>
                <a:rPr sz="700" b="1" spc="-4" dirty="0">
                  <a:solidFill>
                    <a:srgbClr val="211F1F"/>
                  </a:solidFill>
                  <a:cs typeface="Calibri"/>
                </a:rPr>
                <a:t> indoor</a:t>
              </a:r>
              <a:endParaRPr sz="700" b="1" dirty="0">
                <a:solidFill>
                  <a:prstClr val="black"/>
                </a:solidFill>
                <a:cs typeface="Calibri"/>
              </a:endParaRPr>
            </a:p>
          </p:txBody>
        </p:sp>
        <p:sp>
          <p:nvSpPr>
            <p:cNvPr id="62" name="object 59"/>
            <p:cNvSpPr txBox="1"/>
            <p:nvPr/>
          </p:nvSpPr>
          <p:spPr>
            <a:xfrm>
              <a:off x="11750975" y="10260249"/>
              <a:ext cx="635634" cy="135765"/>
            </a:xfrm>
            <a:prstGeom prst="rect">
              <a:avLst/>
            </a:prstGeom>
          </p:spPr>
          <p:txBody>
            <a:bodyPr vert="horz" wrap="square" lIns="0" tIns="3723"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3723">
                <a:spcBef>
                  <a:spcPts val="29"/>
                </a:spcBef>
              </a:pPr>
              <a:r>
                <a:rPr sz="700" b="1" spc="-3" dirty="0">
                  <a:solidFill>
                    <a:srgbClr val="211F1F"/>
                  </a:solidFill>
                  <a:cs typeface="Calibri"/>
                </a:rPr>
                <a:t>Solutions</a:t>
              </a:r>
              <a:r>
                <a:rPr sz="700" b="1" spc="2" dirty="0">
                  <a:solidFill>
                    <a:srgbClr val="211F1F"/>
                  </a:solidFill>
                  <a:cs typeface="Calibri"/>
                </a:rPr>
                <a:t> </a:t>
              </a:r>
              <a:r>
                <a:rPr sz="700" b="1" spc="-2" dirty="0">
                  <a:solidFill>
                    <a:srgbClr val="211F1F"/>
                  </a:solidFill>
                  <a:cs typeface="Calibri"/>
                </a:rPr>
                <a:t>Digitales</a:t>
              </a:r>
              <a:endParaRPr sz="700" b="1" dirty="0">
                <a:solidFill>
                  <a:prstClr val="black"/>
                </a:solidFill>
                <a:cs typeface="Calibri"/>
              </a:endParaRPr>
            </a:p>
          </p:txBody>
        </p:sp>
        <p:grpSp>
          <p:nvGrpSpPr>
            <p:cNvPr id="63" name="object 60"/>
            <p:cNvGrpSpPr/>
            <p:nvPr/>
          </p:nvGrpSpPr>
          <p:grpSpPr>
            <a:xfrm>
              <a:off x="11473137" y="10241155"/>
              <a:ext cx="260496" cy="156294"/>
              <a:chOff x="5746229" y="10241153"/>
              <a:chExt cx="260496" cy="156294"/>
            </a:xfrm>
          </p:grpSpPr>
          <p:sp>
            <p:nvSpPr>
              <p:cNvPr id="67" name="object 61"/>
              <p:cNvSpPr/>
              <p:nvPr/>
            </p:nvSpPr>
            <p:spPr>
              <a:xfrm>
                <a:off x="5746229" y="10313211"/>
                <a:ext cx="34290" cy="33655"/>
              </a:xfrm>
              <a:custGeom>
                <a:avLst/>
                <a:gdLst/>
                <a:ahLst/>
                <a:cxnLst/>
                <a:rect l="l" t="t" r="r" b="b"/>
                <a:pathLst>
                  <a:path w="34289" h="33654">
                    <a:moveTo>
                      <a:pt x="26193" y="0"/>
                    </a:moveTo>
                    <a:lnTo>
                      <a:pt x="7562" y="0"/>
                    </a:lnTo>
                    <a:lnTo>
                      <a:pt x="0" y="7490"/>
                    </a:lnTo>
                    <a:lnTo>
                      <a:pt x="0" y="25994"/>
                    </a:lnTo>
                    <a:lnTo>
                      <a:pt x="7562" y="33486"/>
                    </a:lnTo>
                    <a:lnTo>
                      <a:pt x="26193" y="33486"/>
                    </a:lnTo>
                    <a:lnTo>
                      <a:pt x="33731" y="25994"/>
                    </a:lnTo>
                    <a:lnTo>
                      <a:pt x="33731" y="16743"/>
                    </a:lnTo>
                    <a:lnTo>
                      <a:pt x="33731" y="7490"/>
                    </a:lnTo>
                    <a:lnTo>
                      <a:pt x="26193" y="0"/>
                    </a:lnTo>
                    <a:close/>
                  </a:path>
                </a:pathLst>
              </a:custGeom>
              <a:solidFill>
                <a:srgbClr val="EB5B23"/>
              </a:solidFill>
            </p:spPr>
            <p:txBody>
              <a:bodyPr wrap="square" lIns="0" tIns="0" rIns="0" bIns="0" rtlCol="0"/>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endParaRPr sz="700" b="1">
                  <a:solidFill>
                    <a:prstClr val="black"/>
                  </a:solidFill>
                </a:endParaRPr>
              </a:p>
            </p:txBody>
          </p:sp>
          <p:pic>
            <p:nvPicPr>
              <p:cNvPr id="68" name="object 62"/>
              <p:cNvPicPr/>
              <p:nvPr/>
            </p:nvPicPr>
            <p:blipFill>
              <a:blip r:embed="rId36" cstate="print"/>
              <a:stretch>
                <a:fillRect/>
              </a:stretch>
            </p:blipFill>
            <p:spPr>
              <a:xfrm>
                <a:off x="5815857" y="10241153"/>
                <a:ext cx="190868" cy="156294"/>
              </a:xfrm>
              <a:prstGeom prst="rect">
                <a:avLst/>
              </a:prstGeom>
            </p:spPr>
          </p:pic>
        </p:grpSp>
        <p:sp>
          <p:nvSpPr>
            <p:cNvPr id="64" name="object 63"/>
            <p:cNvSpPr/>
            <p:nvPr/>
          </p:nvSpPr>
          <p:spPr>
            <a:xfrm>
              <a:off x="12430156" y="10313212"/>
              <a:ext cx="34290" cy="33655"/>
            </a:xfrm>
            <a:custGeom>
              <a:avLst/>
              <a:gdLst/>
              <a:ahLst/>
              <a:cxnLst/>
              <a:rect l="l" t="t" r="r" b="b"/>
              <a:pathLst>
                <a:path w="34290" h="33654">
                  <a:moveTo>
                    <a:pt x="26161" y="0"/>
                  </a:moveTo>
                  <a:lnTo>
                    <a:pt x="7492" y="0"/>
                  </a:lnTo>
                  <a:lnTo>
                    <a:pt x="0" y="7490"/>
                  </a:lnTo>
                  <a:lnTo>
                    <a:pt x="0" y="25994"/>
                  </a:lnTo>
                  <a:lnTo>
                    <a:pt x="7492" y="33486"/>
                  </a:lnTo>
                  <a:lnTo>
                    <a:pt x="26161" y="33486"/>
                  </a:lnTo>
                  <a:lnTo>
                    <a:pt x="33718" y="25994"/>
                  </a:lnTo>
                  <a:lnTo>
                    <a:pt x="33718" y="16743"/>
                  </a:lnTo>
                  <a:lnTo>
                    <a:pt x="33718" y="7490"/>
                  </a:lnTo>
                  <a:lnTo>
                    <a:pt x="26161" y="0"/>
                  </a:lnTo>
                  <a:close/>
                </a:path>
              </a:pathLst>
            </a:custGeom>
            <a:solidFill>
              <a:srgbClr val="EB5B23"/>
            </a:solidFill>
          </p:spPr>
          <p:txBody>
            <a:bodyPr wrap="square" lIns="0" tIns="0" rIns="0" bIns="0" rtlCol="0"/>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endParaRPr sz="700" b="1">
                <a:solidFill>
                  <a:prstClr val="black"/>
                </a:solidFill>
              </a:endParaRPr>
            </a:p>
          </p:txBody>
        </p:sp>
        <p:sp>
          <p:nvSpPr>
            <p:cNvPr id="65" name="object 64"/>
            <p:cNvSpPr txBox="1"/>
            <p:nvPr/>
          </p:nvSpPr>
          <p:spPr>
            <a:xfrm>
              <a:off x="12632215" y="10260249"/>
              <a:ext cx="484505" cy="135765"/>
            </a:xfrm>
            <a:prstGeom prst="rect">
              <a:avLst/>
            </a:prstGeom>
          </p:spPr>
          <p:txBody>
            <a:bodyPr vert="horz" wrap="square" lIns="0" tIns="3723"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3723">
                <a:spcBef>
                  <a:spcPts val="29"/>
                </a:spcBef>
              </a:pPr>
              <a:r>
                <a:rPr sz="700" b="1" spc="-2" dirty="0">
                  <a:solidFill>
                    <a:srgbClr val="211F1F"/>
                  </a:solidFill>
                  <a:cs typeface="Calibri"/>
                </a:rPr>
                <a:t>Évènementiel</a:t>
              </a:r>
              <a:endParaRPr sz="700" b="1">
                <a:solidFill>
                  <a:prstClr val="black"/>
                </a:solidFill>
                <a:cs typeface="Calibri"/>
              </a:endParaRPr>
            </a:p>
          </p:txBody>
        </p:sp>
        <p:pic>
          <p:nvPicPr>
            <p:cNvPr id="66" name="object 65"/>
            <p:cNvPicPr/>
            <p:nvPr/>
          </p:nvPicPr>
          <p:blipFill>
            <a:blip r:embed="rId37" cstate="print"/>
            <a:stretch>
              <a:fillRect/>
            </a:stretch>
          </p:blipFill>
          <p:spPr>
            <a:xfrm>
              <a:off x="12495037" y="10219374"/>
              <a:ext cx="165242" cy="157460"/>
            </a:xfrm>
            <a:prstGeom prst="rect">
              <a:avLst/>
            </a:prstGeom>
          </p:spPr>
        </p:pic>
      </p:grpSp>
    </p:spTree>
    <p:extLst>
      <p:ext uri="{BB962C8B-B14F-4D97-AF65-F5344CB8AC3E}">
        <p14:creationId xmlns:p14="http://schemas.microsoft.com/office/powerpoint/2010/main" val="3168689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l="31205" t="1609"/>
          <a:stretch/>
        </p:blipFill>
        <p:spPr>
          <a:xfrm>
            <a:off x="-25400" y="-63500"/>
            <a:ext cx="7026945" cy="10061723"/>
          </a:xfrm>
          <a:prstGeom prst="rect">
            <a:avLst/>
          </a:prstGeom>
        </p:spPr>
      </p:pic>
      <p:sp>
        <p:nvSpPr>
          <p:cNvPr id="5" name="object 119"/>
          <p:cNvSpPr txBox="1"/>
          <p:nvPr/>
        </p:nvSpPr>
        <p:spPr>
          <a:xfrm>
            <a:off x="284498" y="6068316"/>
            <a:ext cx="4773150" cy="2035272"/>
          </a:xfrm>
          <a:prstGeom prst="rect">
            <a:avLst/>
          </a:prstGeom>
        </p:spPr>
        <p:txBody>
          <a:bodyPr vert="horz" wrap="square" lIns="0" tIns="3909" rIns="0" bIns="0" rtlCol="0">
            <a:spAutoFit/>
          </a:bodyPr>
          <a:lstStyle/>
          <a:p>
            <a:pPr marL="3537">
              <a:spcBef>
                <a:spcPts val="31"/>
              </a:spcBef>
              <a:tabLst>
                <a:tab pos="34062" algn="l"/>
              </a:tabLst>
            </a:pPr>
            <a:r>
              <a:rPr sz="1200" b="1" spc="2" dirty="0">
                <a:latin typeface="Aeonik" panose="02010503030300000000" pitchFamily="50" charset="0"/>
                <a:cs typeface="Tahoma"/>
              </a:rPr>
              <a:t>Douala</a:t>
            </a:r>
            <a:r>
              <a:rPr sz="1200" b="1" spc="-25" dirty="0">
                <a:latin typeface="Aeonik" panose="02010503030300000000" pitchFamily="50" charset="0"/>
                <a:cs typeface="Tahoma"/>
              </a:rPr>
              <a:t> </a:t>
            </a:r>
            <a:r>
              <a:rPr sz="1200" b="1" spc="3" dirty="0">
                <a:latin typeface="Aeonik" panose="02010503030300000000" pitchFamily="50" charset="0"/>
                <a:cs typeface="Tahoma"/>
              </a:rPr>
              <a:t>(Siège)</a:t>
            </a:r>
            <a:endParaRPr sz="1200" b="1" dirty="0">
              <a:latin typeface="Aeonik" panose="02010503030300000000" pitchFamily="50" charset="0"/>
              <a:cs typeface="Tahoma"/>
            </a:endParaRPr>
          </a:p>
          <a:p>
            <a:pPr marL="3723">
              <a:spcBef>
                <a:spcPts val="3"/>
              </a:spcBef>
            </a:pPr>
            <a:r>
              <a:rPr sz="1200" spc="4" dirty="0">
                <a:latin typeface="Aeonik" panose="02010503030300000000" pitchFamily="50" charset="0"/>
                <a:cs typeface="Calibri"/>
              </a:rPr>
              <a:t>999,</a:t>
            </a:r>
            <a:r>
              <a:rPr sz="1200" spc="15" dirty="0">
                <a:latin typeface="Aeonik" panose="02010503030300000000" pitchFamily="50" charset="0"/>
                <a:cs typeface="Calibri"/>
              </a:rPr>
              <a:t> </a:t>
            </a:r>
            <a:r>
              <a:rPr sz="1200" dirty="0">
                <a:latin typeface="Aeonik" panose="02010503030300000000" pitchFamily="50" charset="0"/>
                <a:cs typeface="Calibri"/>
              </a:rPr>
              <a:t>Rue</a:t>
            </a:r>
            <a:r>
              <a:rPr sz="1200" spc="16" dirty="0">
                <a:latin typeface="Aeonik" panose="02010503030300000000" pitchFamily="50" charset="0"/>
                <a:cs typeface="Calibri"/>
              </a:rPr>
              <a:t> </a:t>
            </a:r>
            <a:r>
              <a:rPr sz="1200" spc="-7" dirty="0">
                <a:latin typeface="Aeonik" panose="02010503030300000000" pitchFamily="50" charset="0"/>
                <a:cs typeface="Calibri"/>
              </a:rPr>
              <a:t>Tobie</a:t>
            </a:r>
            <a:r>
              <a:rPr sz="1200" spc="16" dirty="0">
                <a:latin typeface="Aeonik" panose="02010503030300000000" pitchFamily="50" charset="0"/>
                <a:cs typeface="Calibri"/>
              </a:rPr>
              <a:t> </a:t>
            </a:r>
            <a:r>
              <a:rPr sz="1200" spc="-4" dirty="0">
                <a:latin typeface="Aeonik" panose="02010503030300000000" pitchFamily="50" charset="0"/>
                <a:cs typeface="Calibri"/>
              </a:rPr>
              <a:t>Kuoh</a:t>
            </a:r>
            <a:endParaRPr sz="1200" dirty="0">
              <a:latin typeface="Aeonik" panose="02010503030300000000" pitchFamily="50" charset="0"/>
              <a:cs typeface="Calibri"/>
            </a:endParaRPr>
          </a:p>
          <a:p>
            <a:pPr marL="3723" marR="257418">
              <a:spcBef>
                <a:spcPts val="2"/>
              </a:spcBef>
            </a:pPr>
            <a:r>
              <a:rPr sz="1200" spc="-2" dirty="0">
                <a:latin typeface="Aeonik" panose="02010503030300000000" pitchFamily="50" charset="0"/>
                <a:cs typeface="Calibri"/>
              </a:rPr>
              <a:t>B.P</a:t>
            </a:r>
            <a:r>
              <a:rPr sz="1200" spc="15" dirty="0">
                <a:latin typeface="Aeonik" panose="02010503030300000000" pitchFamily="50" charset="0"/>
                <a:cs typeface="Calibri"/>
              </a:rPr>
              <a:t> </a:t>
            </a:r>
            <a:r>
              <a:rPr sz="1200" spc="6" dirty="0">
                <a:latin typeface="Aeonik" panose="02010503030300000000" pitchFamily="50" charset="0"/>
                <a:cs typeface="Calibri"/>
              </a:rPr>
              <a:t>1937</a:t>
            </a:r>
            <a:r>
              <a:rPr sz="1200" spc="16" dirty="0">
                <a:latin typeface="Aeonik" panose="02010503030300000000" pitchFamily="50" charset="0"/>
                <a:cs typeface="Calibri"/>
              </a:rPr>
              <a:t> </a:t>
            </a:r>
            <a:r>
              <a:rPr sz="1200" spc="-2" dirty="0">
                <a:latin typeface="Aeonik" panose="02010503030300000000" pitchFamily="50" charset="0"/>
                <a:cs typeface="Calibri"/>
              </a:rPr>
              <a:t>Bonanjo, </a:t>
            </a:r>
            <a:r>
              <a:rPr sz="1200" dirty="0">
                <a:latin typeface="Aeonik" panose="02010503030300000000" pitchFamily="50" charset="0"/>
                <a:cs typeface="Calibri"/>
              </a:rPr>
              <a:t> Douala</a:t>
            </a:r>
            <a:r>
              <a:rPr sz="1200" spc="9" dirty="0">
                <a:latin typeface="Aeonik" panose="02010503030300000000" pitchFamily="50" charset="0"/>
                <a:cs typeface="Calibri"/>
              </a:rPr>
              <a:t> </a:t>
            </a:r>
            <a:r>
              <a:rPr sz="1200" spc="15" dirty="0">
                <a:latin typeface="Aeonik" panose="02010503030300000000" pitchFamily="50" charset="0"/>
                <a:cs typeface="Calibri"/>
              </a:rPr>
              <a:t>-</a:t>
            </a:r>
            <a:r>
              <a:rPr sz="1200" spc="10" dirty="0">
                <a:latin typeface="Aeonik" panose="02010503030300000000" pitchFamily="50" charset="0"/>
                <a:cs typeface="Calibri"/>
              </a:rPr>
              <a:t> </a:t>
            </a:r>
            <a:r>
              <a:rPr sz="1200" spc="-2" dirty="0">
                <a:latin typeface="Aeonik" panose="02010503030300000000" pitchFamily="50" charset="0"/>
                <a:cs typeface="Calibri"/>
              </a:rPr>
              <a:t>Cameroun</a:t>
            </a:r>
            <a:endParaRPr sz="1200" dirty="0">
              <a:latin typeface="Aeonik" panose="02010503030300000000" pitchFamily="50" charset="0"/>
              <a:cs typeface="Calibri"/>
            </a:endParaRPr>
          </a:p>
          <a:p>
            <a:pPr marL="3723">
              <a:spcBef>
                <a:spcPts val="6"/>
              </a:spcBef>
            </a:pPr>
            <a:r>
              <a:rPr sz="1200" spc="-10" dirty="0">
                <a:latin typeface="Aeonik" panose="02010503030300000000" pitchFamily="50" charset="0"/>
                <a:cs typeface="Calibri"/>
              </a:rPr>
              <a:t>Tél</a:t>
            </a:r>
            <a:r>
              <a:rPr sz="1200" spc="19" dirty="0">
                <a:latin typeface="Aeonik" panose="02010503030300000000" pitchFamily="50" charset="0"/>
                <a:cs typeface="Calibri"/>
              </a:rPr>
              <a:t> </a:t>
            </a:r>
            <a:r>
              <a:rPr sz="1200" spc="-10" dirty="0">
                <a:latin typeface="Aeonik" panose="02010503030300000000" pitchFamily="50" charset="0"/>
                <a:cs typeface="Calibri"/>
              </a:rPr>
              <a:t>:</a:t>
            </a:r>
            <a:r>
              <a:rPr sz="1200" spc="20" dirty="0">
                <a:latin typeface="Aeonik" panose="02010503030300000000" pitchFamily="50" charset="0"/>
                <a:cs typeface="Calibri"/>
              </a:rPr>
              <a:t> </a:t>
            </a:r>
            <a:r>
              <a:rPr sz="1200" spc="12" dirty="0">
                <a:latin typeface="Aeonik" panose="02010503030300000000" pitchFamily="50" charset="0"/>
                <a:cs typeface="Calibri"/>
              </a:rPr>
              <a:t>(237)</a:t>
            </a:r>
            <a:r>
              <a:rPr sz="1200" spc="20" dirty="0">
                <a:latin typeface="Aeonik" panose="02010503030300000000" pitchFamily="50" charset="0"/>
                <a:cs typeface="Calibri"/>
              </a:rPr>
              <a:t> </a:t>
            </a:r>
            <a:r>
              <a:rPr sz="1200" spc="-10" dirty="0">
                <a:latin typeface="Aeonik" panose="02010503030300000000" pitchFamily="50" charset="0"/>
                <a:cs typeface="Calibri"/>
              </a:rPr>
              <a:t>:</a:t>
            </a:r>
            <a:r>
              <a:rPr sz="1200" spc="20" dirty="0">
                <a:latin typeface="Aeonik" panose="02010503030300000000" pitchFamily="50" charset="0"/>
                <a:cs typeface="Calibri"/>
              </a:rPr>
              <a:t> </a:t>
            </a:r>
            <a:r>
              <a:rPr sz="1200" spc="6" dirty="0">
                <a:latin typeface="Aeonik" panose="02010503030300000000" pitchFamily="50" charset="0"/>
                <a:cs typeface="Calibri"/>
              </a:rPr>
              <a:t>242</a:t>
            </a:r>
            <a:r>
              <a:rPr sz="1200" spc="20" dirty="0">
                <a:latin typeface="Aeonik" panose="02010503030300000000" pitchFamily="50" charset="0"/>
                <a:cs typeface="Calibri"/>
              </a:rPr>
              <a:t> </a:t>
            </a:r>
            <a:r>
              <a:rPr sz="1200" spc="6" dirty="0">
                <a:latin typeface="Aeonik" panose="02010503030300000000" pitchFamily="50" charset="0"/>
                <a:cs typeface="Calibri"/>
              </a:rPr>
              <a:t>98</a:t>
            </a:r>
            <a:r>
              <a:rPr sz="1200" spc="19" dirty="0">
                <a:latin typeface="Aeonik" panose="02010503030300000000" pitchFamily="50" charset="0"/>
                <a:cs typeface="Calibri"/>
              </a:rPr>
              <a:t> </a:t>
            </a:r>
            <a:r>
              <a:rPr sz="1200" spc="6" dirty="0">
                <a:latin typeface="Aeonik" panose="02010503030300000000" pitchFamily="50" charset="0"/>
                <a:cs typeface="Calibri"/>
              </a:rPr>
              <a:t>00</a:t>
            </a:r>
            <a:r>
              <a:rPr sz="1200" spc="20" dirty="0">
                <a:latin typeface="Aeonik" panose="02010503030300000000" pitchFamily="50" charset="0"/>
                <a:cs typeface="Calibri"/>
              </a:rPr>
              <a:t> </a:t>
            </a:r>
            <a:r>
              <a:rPr sz="1200" spc="6" dirty="0">
                <a:latin typeface="Aeonik" panose="02010503030300000000" pitchFamily="50" charset="0"/>
                <a:cs typeface="Calibri"/>
              </a:rPr>
              <a:t>05</a:t>
            </a:r>
            <a:r>
              <a:rPr lang="fr-FR" sz="1200" dirty="0">
                <a:latin typeface="Aeonik" panose="02010503030300000000" pitchFamily="50" charset="0"/>
                <a:cs typeface="Calibri"/>
              </a:rPr>
              <a:t> / </a:t>
            </a:r>
            <a:r>
              <a:rPr sz="1200" spc="6" dirty="0">
                <a:latin typeface="Aeonik" panose="02010503030300000000" pitchFamily="50" charset="0"/>
                <a:cs typeface="Calibri"/>
              </a:rPr>
              <a:t>242</a:t>
            </a:r>
            <a:r>
              <a:rPr sz="1200" spc="20" dirty="0">
                <a:latin typeface="Aeonik" panose="02010503030300000000" pitchFamily="50" charset="0"/>
                <a:cs typeface="Calibri"/>
              </a:rPr>
              <a:t> </a:t>
            </a:r>
            <a:r>
              <a:rPr sz="1200" spc="6" dirty="0">
                <a:latin typeface="Aeonik" panose="02010503030300000000" pitchFamily="50" charset="0"/>
                <a:cs typeface="Calibri"/>
              </a:rPr>
              <a:t>99</a:t>
            </a:r>
            <a:r>
              <a:rPr sz="1200" spc="22" dirty="0">
                <a:latin typeface="Aeonik" panose="02010503030300000000" pitchFamily="50" charset="0"/>
                <a:cs typeface="Calibri"/>
              </a:rPr>
              <a:t> </a:t>
            </a:r>
            <a:r>
              <a:rPr sz="1200" spc="6" dirty="0">
                <a:latin typeface="Aeonik" panose="02010503030300000000" pitchFamily="50" charset="0"/>
                <a:cs typeface="Calibri"/>
              </a:rPr>
              <a:t>99</a:t>
            </a:r>
            <a:r>
              <a:rPr sz="1200" spc="20" dirty="0">
                <a:latin typeface="Aeonik" panose="02010503030300000000" pitchFamily="50" charset="0"/>
                <a:cs typeface="Calibri"/>
              </a:rPr>
              <a:t> </a:t>
            </a:r>
            <a:r>
              <a:rPr sz="1200" spc="27" dirty="0">
                <a:latin typeface="Aeonik" panose="02010503030300000000" pitchFamily="50" charset="0"/>
                <a:cs typeface="Calibri"/>
              </a:rPr>
              <a:t>99/</a:t>
            </a:r>
            <a:r>
              <a:rPr sz="1200" spc="22" dirty="0">
                <a:latin typeface="Aeonik" panose="02010503030300000000" pitchFamily="50" charset="0"/>
                <a:cs typeface="Calibri"/>
              </a:rPr>
              <a:t> </a:t>
            </a:r>
            <a:r>
              <a:rPr sz="1200" spc="6" dirty="0">
                <a:latin typeface="Aeonik" panose="02010503030300000000" pitchFamily="50" charset="0"/>
                <a:cs typeface="Calibri"/>
              </a:rPr>
              <a:t>242</a:t>
            </a:r>
            <a:r>
              <a:rPr sz="1200" spc="20" dirty="0">
                <a:latin typeface="Aeonik" panose="02010503030300000000" pitchFamily="50" charset="0"/>
                <a:cs typeface="Calibri"/>
              </a:rPr>
              <a:t> </a:t>
            </a:r>
            <a:r>
              <a:rPr sz="1200" spc="6" dirty="0">
                <a:latin typeface="Aeonik" panose="02010503030300000000" pitchFamily="50" charset="0"/>
                <a:cs typeface="Calibri"/>
              </a:rPr>
              <a:t>98</a:t>
            </a:r>
            <a:r>
              <a:rPr sz="1200" spc="22" dirty="0">
                <a:latin typeface="Aeonik" panose="02010503030300000000" pitchFamily="50" charset="0"/>
                <a:cs typeface="Calibri"/>
              </a:rPr>
              <a:t> </a:t>
            </a:r>
            <a:r>
              <a:rPr sz="1200" spc="6" dirty="0">
                <a:latin typeface="Aeonik" panose="02010503030300000000" pitchFamily="50" charset="0"/>
                <a:cs typeface="Calibri"/>
              </a:rPr>
              <a:t>00</a:t>
            </a:r>
            <a:r>
              <a:rPr sz="1200" spc="22" dirty="0">
                <a:latin typeface="Aeonik" panose="02010503030300000000" pitchFamily="50" charset="0"/>
                <a:cs typeface="Calibri"/>
              </a:rPr>
              <a:t> </a:t>
            </a:r>
            <a:r>
              <a:rPr sz="1200" spc="6" dirty="0">
                <a:latin typeface="Aeonik" panose="02010503030300000000" pitchFamily="50" charset="0"/>
                <a:cs typeface="Calibri"/>
              </a:rPr>
              <a:t>18</a:t>
            </a:r>
            <a:endParaRPr sz="1200" dirty="0">
              <a:latin typeface="Aeonik" panose="02010503030300000000" pitchFamily="50" charset="0"/>
              <a:cs typeface="Calibri"/>
            </a:endParaRPr>
          </a:p>
          <a:p>
            <a:pPr marL="3723" marR="1489">
              <a:spcBef>
                <a:spcPts val="3"/>
              </a:spcBef>
            </a:pPr>
            <a:r>
              <a:rPr sz="1200" spc="6" dirty="0">
                <a:latin typeface="Aeonik" panose="02010503030300000000" pitchFamily="50" charset="0"/>
                <a:cs typeface="Calibri"/>
              </a:rPr>
              <a:t>email</a:t>
            </a:r>
            <a:r>
              <a:rPr sz="1200" spc="18" dirty="0">
                <a:latin typeface="Aeonik" panose="02010503030300000000" pitchFamily="50" charset="0"/>
                <a:cs typeface="Calibri"/>
              </a:rPr>
              <a:t> </a:t>
            </a:r>
            <a:r>
              <a:rPr sz="1200" spc="-10" dirty="0">
                <a:latin typeface="Aeonik" panose="02010503030300000000" pitchFamily="50" charset="0"/>
                <a:cs typeface="Calibri"/>
              </a:rPr>
              <a:t>:</a:t>
            </a:r>
            <a:r>
              <a:rPr sz="1200" spc="18" dirty="0">
                <a:latin typeface="Aeonik" panose="02010503030300000000" pitchFamily="50" charset="0"/>
                <a:cs typeface="Calibri"/>
              </a:rPr>
              <a:t> </a:t>
            </a:r>
            <a:r>
              <a:rPr sz="1200" spc="-2" dirty="0">
                <a:latin typeface="Aeonik" panose="02010503030300000000" pitchFamily="50" charset="0"/>
                <a:cs typeface="Calibri"/>
              </a:rPr>
              <a:t>contact@accentmedia.hk </a:t>
            </a:r>
            <a:r>
              <a:rPr lang="fr-FR" sz="1200" spc="-2" dirty="0">
                <a:latin typeface="Aeonik" panose="02010503030300000000" pitchFamily="50" charset="0"/>
                <a:cs typeface="Calibri"/>
              </a:rPr>
              <a:t> / Site web :  </a:t>
            </a:r>
            <a:r>
              <a:rPr sz="1200" spc="-78" dirty="0">
                <a:latin typeface="Aeonik" panose="02010503030300000000" pitchFamily="50" charset="0"/>
                <a:cs typeface="Calibri"/>
              </a:rPr>
              <a:t> </a:t>
            </a:r>
            <a:r>
              <a:rPr sz="1200" spc="2" dirty="0">
                <a:latin typeface="Aeonik" panose="02010503030300000000" pitchFamily="50" charset="0"/>
                <a:cs typeface="Calibri"/>
              </a:rPr>
              <a:t>www.accentmedia.hk</a:t>
            </a:r>
            <a:endParaRPr sz="1200" dirty="0">
              <a:latin typeface="Aeonik" panose="02010503030300000000" pitchFamily="50" charset="0"/>
              <a:cs typeface="Calibri"/>
            </a:endParaRPr>
          </a:p>
          <a:p>
            <a:endParaRPr sz="1200" dirty="0">
              <a:latin typeface="Aeonik" panose="02010503030300000000" pitchFamily="50" charset="0"/>
              <a:cs typeface="Calibri"/>
            </a:endParaRPr>
          </a:p>
          <a:p>
            <a:pPr marL="3537">
              <a:tabLst>
                <a:tab pos="34062" algn="l"/>
              </a:tabLst>
            </a:pPr>
            <a:r>
              <a:rPr sz="1200" b="1" spc="4" dirty="0">
                <a:latin typeface="Aeonik" panose="02010503030300000000" pitchFamily="50" charset="0"/>
                <a:cs typeface="Tahoma"/>
              </a:rPr>
              <a:t>Abidjan</a:t>
            </a:r>
            <a:endParaRPr sz="1200" b="1" dirty="0">
              <a:latin typeface="Aeonik" panose="02010503030300000000" pitchFamily="50" charset="0"/>
              <a:cs typeface="Tahoma"/>
            </a:endParaRPr>
          </a:p>
          <a:p>
            <a:pPr marL="3723">
              <a:spcBef>
                <a:spcPts val="3"/>
              </a:spcBef>
            </a:pPr>
            <a:r>
              <a:rPr sz="1200" dirty="0">
                <a:latin typeface="Aeonik" panose="02010503030300000000" pitchFamily="50" charset="0"/>
                <a:cs typeface="Calibri"/>
              </a:rPr>
              <a:t>Rue</a:t>
            </a:r>
            <a:r>
              <a:rPr sz="1200" spc="16" dirty="0">
                <a:latin typeface="Aeonik" panose="02010503030300000000" pitchFamily="50" charset="0"/>
                <a:cs typeface="Calibri"/>
              </a:rPr>
              <a:t> </a:t>
            </a:r>
            <a:r>
              <a:rPr sz="1200" spc="3" dirty="0">
                <a:latin typeface="Aeonik" panose="02010503030300000000" pitchFamily="50" charset="0"/>
                <a:cs typeface="Calibri"/>
              </a:rPr>
              <a:t>des</a:t>
            </a:r>
            <a:r>
              <a:rPr sz="1200" spc="16" dirty="0">
                <a:latin typeface="Aeonik" panose="02010503030300000000" pitchFamily="50" charset="0"/>
                <a:cs typeface="Calibri"/>
              </a:rPr>
              <a:t> </a:t>
            </a:r>
            <a:r>
              <a:rPr sz="1200" spc="-3" dirty="0">
                <a:latin typeface="Aeonik" panose="02010503030300000000" pitchFamily="50" charset="0"/>
                <a:cs typeface="Calibri"/>
              </a:rPr>
              <a:t>jardins,</a:t>
            </a:r>
            <a:endParaRPr sz="1200" dirty="0">
              <a:latin typeface="Aeonik" panose="02010503030300000000" pitchFamily="50" charset="0"/>
              <a:cs typeface="Calibri"/>
            </a:endParaRPr>
          </a:p>
          <a:p>
            <a:pPr marL="3723" marR="114843">
              <a:spcBef>
                <a:spcPts val="3"/>
              </a:spcBef>
            </a:pPr>
            <a:r>
              <a:rPr sz="1200" spc="-2" dirty="0">
                <a:latin typeface="Aeonik" panose="02010503030300000000" pitchFamily="50" charset="0"/>
                <a:cs typeface="Calibri"/>
              </a:rPr>
              <a:t>B.P</a:t>
            </a:r>
            <a:r>
              <a:rPr sz="1200" spc="19" dirty="0">
                <a:latin typeface="Aeonik" panose="02010503030300000000" pitchFamily="50" charset="0"/>
                <a:cs typeface="Calibri"/>
              </a:rPr>
              <a:t> </a:t>
            </a:r>
            <a:r>
              <a:rPr sz="1200" spc="6" dirty="0">
                <a:latin typeface="Aeonik" panose="02010503030300000000" pitchFamily="50" charset="0"/>
                <a:cs typeface="Calibri"/>
              </a:rPr>
              <a:t>1249</a:t>
            </a:r>
            <a:r>
              <a:rPr sz="1200" spc="19" dirty="0">
                <a:latin typeface="Aeonik" panose="02010503030300000000" pitchFamily="50" charset="0"/>
                <a:cs typeface="Calibri"/>
              </a:rPr>
              <a:t> </a:t>
            </a:r>
            <a:r>
              <a:rPr sz="1200" spc="3" dirty="0">
                <a:latin typeface="Aeonik" panose="02010503030300000000" pitchFamily="50" charset="0"/>
                <a:cs typeface="Calibri"/>
              </a:rPr>
              <a:t>deux</a:t>
            </a:r>
            <a:r>
              <a:rPr sz="1200" spc="19" dirty="0">
                <a:latin typeface="Aeonik" panose="02010503030300000000" pitchFamily="50" charset="0"/>
                <a:cs typeface="Calibri"/>
              </a:rPr>
              <a:t> </a:t>
            </a:r>
            <a:r>
              <a:rPr sz="1200" spc="2" dirty="0">
                <a:latin typeface="Aeonik" panose="02010503030300000000" pitchFamily="50" charset="0"/>
                <a:cs typeface="Calibri"/>
              </a:rPr>
              <a:t>plateaux, </a:t>
            </a:r>
            <a:r>
              <a:rPr sz="1200" spc="3" dirty="0">
                <a:latin typeface="Aeonik" panose="02010503030300000000" pitchFamily="50" charset="0"/>
                <a:cs typeface="Calibri"/>
              </a:rPr>
              <a:t> </a:t>
            </a:r>
            <a:r>
              <a:rPr sz="1200" spc="2" dirty="0">
                <a:latin typeface="Aeonik" panose="02010503030300000000" pitchFamily="50" charset="0"/>
                <a:cs typeface="Calibri"/>
              </a:rPr>
              <a:t>vallon</a:t>
            </a:r>
            <a:r>
              <a:rPr sz="1200" spc="16" dirty="0">
                <a:latin typeface="Aeonik" panose="02010503030300000000" pitchFamily="50" charset="0"/>
                <a:cs typeface="Calibri"/>
              </a:rPr>
              <a:t> </a:t>
            </a:r>
            <a:r>
              <a:rPr sz="1200" spc="-3" dirty="0">
                <a:latin typeface="Aeonik" panose="02010503030300000000" pitchFamily="50" charset="0"/>
                <a:cs typeface="Calibri"/>
              </a:rPr>
              <a:t>cocody</a:t>
            </a:r>
            <a:r>
              <a:rPr sz="1200" spc="16" dirty="0">
                <a:latin typeface="Aeonik" panose="02010503030300000000" pitchFamily="50" charset="0"/>
                <a:cs typeface="Calibri"/>
              </a:rPr>
              <a:t> </a:t>
            </a:r>
            <a:r>
              <a:rPr sz="1200" spc="-9" dirty="0">
                <a:latin typeface="Aeonik" panose="02010503030300000000" pitchFamily="50" charset="0"/>
                <a:cs typeface="Calibri"/>
              </a:rPr>
              <a:t>Côte</a:t>
            </a:r>
            <a:r>
              <a:rPr sz="1200" spc="16" dirty="0">
                <a:latin typeface="Aeonik" panose="02010503030300000000" pitchFamily="50" charset="0"/>
                <a:cs typeface="Calibri"/>
              </a:rPr>
              <a:t> </a:t>
            </a:r>
            <a:r>
              <a:rPr sz="1200" spc="-2" dirty="0">
                <a:latin typeface="Aeonik" panose="02010503030300000000" pitchFamily="50" charset="0"/>
                <a:cs typeface="Calibri"/>
              </a:rPr>
              <a:t>d’Ivoire </a:t>
            </a:r>
            <a:r>
              <a:rPr sz="1200" spc="-79" dirty="0">
                <a:latin typeface="Aeonik" panose="02010503030300000000" pitchFamily="50" charset="0"/>
                <a:cs typeface="Calibri"/>
              </a:rPr>
              <a:t> </a:t>
            </a:r>
            <a:r>
              <a:rPr sz="1200" spc="-10" dirty="0">
                <a:latin typeface="Aeonik" panose="02010503030300000000" pitchFamily="50" charset="0"/>
                <a:cs typeface="Calibri"/>
              </a:rPr>
              <a:t>Tél</a:t>
            </a:r>
            <a:r>
              <a:rPr sz="1200" spc="20" dirty="0">
                <a:latin typeface="Aeonik" panose="02010503030300000000" pitchFamily="50" charset="0"/>
                <a:cs typeface="Calibri"/>
              </a:rPr>
              <a:t> </a:t>
            </a:r>
            <a:r>
              <a:rPr sz="1200" spc="-10" dirty="0">
                <a:latin typeface="Aeonik" panose="02010503030300000000" pitchFamily="50" charset="0"/>
                <a:cs typeface="Calibri"/>
              </a:rPr>
              <a:t>:</a:t>
            </a:r>
            <a:r>
              <a:rPr sz="1200" spc="20" dirty="0">
                <a:latin typeface="Aeonik" panose="02010503030300000000" pitchFamily="50" charset="0"/>
                <a:cs typeface="Calibri"/>
              </a:rPr>
              <a:t> </a:t>
            </a:r>
            <a:r>
              <a:rPr sz="1200" spc="12" dirty="0">
                <a:latin typeface="Aeonik" panose="02010503030300000000" pitchFamily="50" charset="0"/>
                <a:cs typeface="Calibri"/>
              </a:rPr>
              <a:t>(225)</a:t>
            </a:r>
            <a:r>
              <a:rPr sz="1200" spc="19" dirty="0">
                <a:latin typeface="Aeonik" panose="02010503030300000000" pitchFamily="50" charset="0"/>
                <a:cs typeface="Calibri"/>
              </a:rPr>
              <a:t> </a:t>
            </a:r>
            <a:r>
              <a:rPr sz="1200" spc="6" dirty="0">
                <a:latin typeface="Aeonik" panose="02010503030300000000" pitchFamily="50" charset="0"/>
                <a:cs typeface="Calibri"/>
              </a:rPr>
              <a:t>22</a:t>
            </a:r>
            <a:r>
              <a:rPr sz="1200" spc="20" dirty="0">
                <a:latin typeface="Aeonik" panose="02010503030300000000" pitchFamily="50" charset="0"/>
                <a:cs typeface="Calibri"/>
              </a:rPr>
              <a:t> </a:t>
            </a:r>
            <a:r>
              <a:rPr sz="1200" spc="6" dirty="0">
                <a:latin typeface="Aeonik" panose="02010503030300000000" pitchFamily="50" charset="0"/>
                <a:cs typeface="Calibri"/>
              </a:rPr>
              <a:t>51</a:t>
            </a:r>
            <a:r>
              <a:rPr sz="1200" spc="20" dirty="0">
                <a:latin typeface="Aeonik" panose="02010503030300000000" pitchFamily="50" charset="0"/>
                <a:cs typeface="Calibri"/>
              </a:rPr>
              <a:t> </a:t>
            </a:r>
            <a:r>
              <a:rPr sz="1200" spc="6" dirty="0">
                <a:latin typeface="Aeonik" panose="02010503030300000000" pitchFamily="50" charset="0"/>
                <a:cs typeface="Calibri"/>
              </a:rPr>
              <a:t>50</a:t>
            </a:r>
            <a:r>
              <a:rPr sz="1200" spc="20" dirty="0">
                <a:latin typeface="Aeonik" panose="02010503030300000000" pitchFamily="50" charset="0"/>
                <a:cs typeface="Calibri"/>
              </a:rPr>
              <a:t> </a:t>
            </a:r>
            <a:r>
              <a:rPr sz="1200" spc="6" dirty="0">
                <a:latin typeface="Aeonik" panose="02010503030300000000" pitchFamily="50" charset="0"/>
                <a:cs typeface="Calibri"/>
              </a:rPr>
              <a:t>01</a:t>
            </a:r>
            <a:endParaRPr sz="1200" dirty="0">
              <a:latin typeface="Aeonik" panose="02010503030300000000" pitchFamily="50" charset="0"/>
              <a:cs typeface="Calibri"/>
            </a:endParaRPr>
          </a:p>
          <a:p>
            <a:pPr marL="3723" marR="1489">
              <a:spcBef>
                <a:spcPts val="3"/>
              </a:spcBef>
            </a:pPr>
            <a:r>
              <a:rPr lang="fr-FR" sz="1200" spc="6" dirty="0">
                <a:latin typeface="Aeonik" panose="02010503030300000000" pitchFamily="50" charset="0"/>
                <a:cs typeface="Calibri"/>
              </a:rPr>
              <a:t>email</a:t>
            </a:r>
            <a:r>
              <a:rPr lang="fr-FR" sz="1200" spc="18" dirty="0">
                <a:latin typeface="Aeonik" panose="02010503030300000000" pitchFamily="50" charset="0"/>
                <a:cs typeface="Calibri"/>
              </a:rPr>
              <a:t> </a:t>
            </a:r>
            <a:r>
              <a:rPr lang="fr-FR" sz="1200" spc="-10" dirty="0">
                <a:latin typeface="Aeonik" panose="02010503030300000000" pitchFamily="50" charset="0"/>
                <a:cs typeface="Calibri"/>
              </a:rPr>
              <a:t>:</a:t>
            </a:r>
            <a:r>
              <a:rPr lang="fr-FR" sz="1200" spc="18" dirty="0">
                <a:latin typeface="Aeonik" panose="02010503030300000000" pitchFamily="50" charset="0"/>
                <a:cs typeface="Calibri"/>
              </a:rPr>
              <a:t> </a:t>
            </a:r>
            <a:r>
              <a:rPr lang="fr-FR" sz="1200" spc="-2" dirty="0">
                <a:latin typeface="Aeonik" panose="02010503030300000000" pitchFamily="50" charset="0"/>
                <a:cs typeface="Calibri"/>
              </a:rPr>
              <a:t>contact@accentmedia.hk  / Site web :  </a:t>
            </a:r>
            <a:r>
              <a:rPr lang="fr-FR" sz="1200" spc="-78" dirty="0">
                <a:latin typeface="Aeonik" panose="02010503030300000000" pitchFamily="50" charset="0"/>
                <a:cs typeface="Calibri"/>
              </a:rPr>
              <a:t> </a:t>
            </a:r>
            <a:r>
              <a:rPr lang="fr-FR" sz="1200" spc="2" dirty="0">
                <a:latin typeface="Aeonik" panose="02010503030300000000" pitchFamily="50" charset="0"/>
                <a:cs typeface="Calibri"/>
              </a:rPr>
              <a:t>www.accentmedia.hk</a:t>
            </a:r>
            <a:endParaRPr lang="fr-FR" sz="1200" dirty="0">
              <a:latin typeface="Aeonik" panose="02010503030300000000" pitchFamily="50" charset="0"/>
              <a:cs typeface="Calibri"/>
            </a:endParaRPr>
          </a:p>
        </p:txBody>
      </p:sp>
      <p:cxnSp>
        <p:nvCxnSpPr>
          <p:cNvPr id="6" name="Connecteur droit 5"/>
          <p:cNvCxnSpPr/>
          <p:nvPr/>
        </p:nvCxnSpPr>
        <p:spPr>
          <a:xfrm>
            <a:off x="284498" y="7099457"/>
            <a:ext cx="1805628" cy="0"/>
          </a:xfrm>
          <a:prstGeom prst="line">
            <a:avLst/>
          </a:prstGeom>
          <a:ln w="19050" cmpd="sng">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e 6"/>
          <p:cNvGrpSpPr/>
          <p:nvPr/>
        </p:nvGrpSpPr>
        <p:grpSpPr>
          <a:xfrm>
            <a:off x="579531" y="9466797"/>
            <a:ext cx="5523352" cy="169053"/>
            <a:chOff x="8039296" y="10219374"/>
            <a:chExt cx="5077424" cy="205879"/>
          </a:xfrm>
        </p:grpSpPr>
        <p:pic>
          <p:nvPicPr>
            <p:cNvPr id="8" name="object 47"/>
            <p:cNvPicPr/>
            <p:nvPr/>
          </p:nvPicPr>
          <p:blipFill>
            <a:blip r:embed="rId3" cstate="print"/>
            <a:stretch>
              <a:fillRect/>
            </a:stretch>
          </p:blipFill>
          <p:spPr>
            <a:xfrm>
              <a:off x="8802338" y="10243480"/>
              <a:ext cx="227234" cy="140970"/>
            </a:xfrm>
            <a:prstGeom prst="rect">
              <a:avLst/>
            </a:prstGeom>
          </p:spPr>
        </p:pic>
        <p:sp>
          <p:nvSpPr>
            <p:cNvPr id="9" name="object 48"/>
            <p:cNvSpPr txBox="1"/>
            <p:nvPr/>
          </p:nvSpPr>
          <p:spPr>
            <a:xfrm>
              <a:off x="9041687" y="10263723"/>
              <a:ext cx="550545" cy="135765"/>
            </a:xfrm>
            <a:prstGeom prst="rect">
              <a:avLst/>
            </a:prstGeom>
          </p:spPr>
          <p:txBody>
            <a:bodyPr vert="horz" wrap="square" lIns="0" tIns="3723"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3723">
                <a:spcBef>
                  <a:spcPts val="29"/>
                </a:spcBef>
              </a:pPr>
              <a:r>
                <a:rPr sz="700" b="1" spc="-3" dirty="0">
                  <a:solidFill>
                    <a:srgbClr val="211F1F"/>
                  </a:solidFill>
                  <a:latin typeface="Calibri"/>
                  <a:cs typeface="Calibri"/>
                </a:rPr>
                <a:t>Kiosques urbain</a:t>
              </a:r>
              <a:endParaRPr sz="700" b="1" dirty="0">
                <a:latin typeface="Calibri"/>
                <a:cs typeface="Calibri"/>
              </a:endParaRPr>
            </a:p>
          </p:txBody>
        </p:sp>
        <p:grpSp>
          <p:nvGrpSpPr>
            <p:cNvPr id="10" name="object 49"/>
            <p:cNvGrpSpPr/>
            <p:nvPr/>
          </p:nvGrpSpPr>
          <p:grpSpPr>
            <a:xfrm>
              <a:off x="9743852" y="10270363"/>
              <a:ext cx="237183" cy="154890"/>
              <a:chOff x="4016946" y="10270363"/>
              <a:chExt cx="237183" cy="154890"/>
            </a:xfrm>
          </p:grpSpPr>
          <p:pic>
            <p:nvPicPr>
              <p:cNvPr id="25" name="object 50"/>
              <p:cNvPicPr/>
              <p:nvPr/>
            </p:nvPicPr>
            <p:blipFill>
              <a:blip r:embed="rId4" cstate="print"/>
              <a:stretch>
                <a:fillRect/>
              </a:stretch>
            </p:blipFill>
            <p:spPr>
              <a:xfrm>
                <a:off x="4091184" y="10270363"/>
                <a:ext cx="162945" cy="154890"/>
              </a:xfrm>
              <a:prstGeom prst="rect">
                <a:avLst/>
              </a:prstGeom>
            </p:spPr>
          </p:pic>
          <p:sp>
            <p:nvSpPr>
              <p:cNvPr id="26" name="object 51"/>
              <p:cNvSpPr/>
              <p:nvPr/>
            </p:nvSpPr>
            <p:spPr>
              <a:xfrm>
                <a:off x="4016946" y="10313210"/>
                <a:ext cx="34290" cy="33655"/>
              </a:xfrm>
              <a:custGeom>
                <a:avLst/>
                <a:gdLst/>
                <a:ahLst/>
                <a:cxnLst/>
                <a:rect l="l" t="t" r="r" b="b"/>
                <a:pathLst>
                  <a:path w="34289" h="33654">
                    <a:moveTo>
                      <a:pt x="26168" y="0"/>
                    </a:moveTo>
                    <a:lnTo>
                      <a:pt x="7537" y="0"/>
                    </a:lnTo>
                    <a:lnTo>
                      <a:pt x="0" y="7490"/>
                    </a:lnTo>
                    <a:lnTo>
                      <a:pt x="0" y="25994"/>
                    </a:lnTo>
                    <a:lnTo>
                      <a:pt x="7537" y="33486"/>
                    </a:lnTo>
                    <a:lnTo>
                      <a:pt x="26168" y="33486"/>
                    </a:lnTo>
                    <a:lnTo>
                      <a:pt x="33731" y="25994"/>
                    </a:lnTo>
                    <a:lnTo>
                      <a:pt x="33731" y="16743"/>
                    </a:lnTo>
                    <a:lnTo>
                      <a:pt x="33731" y="7490"/>
                    </a:lnTo>
                    <a:lnTo>
                      <a:pt x="26168" y="0"/>
                    </a:lnTo>
                    <a:close/>
                  </a:path>
                </a:pathLst>
              </a:custGeom>
              <a:solidFill>
                <a:srgbClr val="EB5B23"/>
              </a:solidFill>
            </p:spPr>
            <p:txBody>
              <a:bodyPr wrap="square" lIns="0" tIns="0" rIns="0" bIns="0" rtlCol="0"/>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endParaRPr sz="700" b="1"/>
              </a:p>
            </p:txBody>
          </p:sp>
        </p:grpSp>
        <p:sp>
          <p:nvSpPr>
            <p:cNvPr id="11" name="object 52"/>
            <p:cNvSpPr txBox="1"/>
            <p:nvPr/>
          </p:nvSpPr>
          <p:spPr>
            <a:xfrm>
              <a:off x="10008917" y="10274189"/>
              <a:ext cx="490854" cy="135765"/>
            </a:xfrm>
            <a:prstGeom prst="rect">
              <a:avLst/>
            </a:prstGeom>
          </p:spPr>
          <p:txBody>
            <a:bodyPr vert="horz" wrap="square" lIns="0" tIns="3723"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3723">
                <a:spcBef>
                  <a:spcPts val="29"/>
                </a:spcBef>
              </a:pPr>
              <a:r>
                <a:rPr sz="700" b="1" spc="-6" dirty="0">
                  <a:solidFill>
                    <a:srgbClr val="211F1F"/>
                  </a:solidFill>
                  <a:latin typeface="Calibri"/>
                  <a:cs typeface="Calibri"/>
                </a:rPr>
                <a:t>Écran</a:t>
              </a:r>
              <a:r>
                <a:rPr sz="700" b="1" spc="-3" dirty="0">
                  <a:solidFill>
                    <a:srgbClr val="211F1F"/>
                  </a:solidFill>
                  <a:latin typeface="Calibri"/>
                  <a:cs typeface="Calibri"/>
                </a:rPr>
                <a:t> </a:t>
              </a:r>
              <a:r>
                <a:rPr sz="700" b="1" spc="-7" dirty="0">
                  <a:solidFill>
                    <a:srgbClr val="211F1F"/>
                  </a:solidFill>
                  <a:latin typeface="Calibri"/>
                  <a:cs typeface="Calibri"/>
                </a:rPr>
                <a:t>Outdoor</a:t>
              </a:r>
              <a:endParaRPr sz="700" b="1" dirty="0">
                <a:latin typeface="Calibri"/>
                <a:cs typeface="Calibri"/>
              </a:endParaRPr>
            </a:p>
          </p:txBody>
        </p:sp>
        <p:sp>
          <p:nvSpPr>
            <p:cNvPr id="12" name="object 53"/>
            <p:cNvSpPr txBox="1"/>
            <p:nvPr/>
          </p:nvSpPr>
          <p:spPr>
            <a:xfrm>
              <a:off x="10909648" y="10260249"/>
              <a:ext cx="440056" cy="135765"/>
            </a:xfrm>
            <a:prstGeom prst="rect">
              <a:avLst/>
            </a:prstGeom>
          </p:spPr>
          <p:txBody>
            <a:bodyPr vert="horz" wrap="square" lIns="0" tIns="3723"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3723">
                <a:spcBef>
                  <a:spcPts val="29"/>
                </a:spcBef>
              </a:pPr>
              <a:r>
                <a:rPr sz="700" b="1" spc="-4" dirty="0">
                  <a:solidFill>
                    <a:srgbClr val="211F1F"/>
                  </a:solidFill>
                  <a:latin typeface="Calibri"/>
                  <a:cs typeface="Calibri"/>
                </a:rPr>
                <a:t>Cars </a:t>
              </a:r>
              <a:r>
                <a:rPr sz="700" b="1" spc="-3" dirty="0">
                  <a:solidFill>
                    <a:srgbClr val="211F1F"/>
                  </a:solidFill>
                  <a:latin typeface="Calibri"/>
                  <a:cs typeface="Calibri"/>
                </a:rPr>
                <a:t>podium</a:t>
              </a:r>
              <a:endParaRPr sz="700" b="1">
                <a:latin typeface="Calibri"/>
                <a:cs typeface="Calibri"/>
              </a:endParaRPr>
            </a:p>
          </p:txBody>
        </p:sp>
        <p:sp>
          <p:nvSpPr>
            <p:cNvPr id="13" name="object 54"/>
            <p:cNvSpPr/>
            <p:nvPr/>
          </p:nvSpPr>
          <p:spPr>
            <a:xfrm>
              <a:off x="10633322" y="10284168"/>
              <a:ext cx="248920" cy="102870"/>
            </a:xfrm>
            <a:custGeom>
              <a:avLst/>
              <a:gdLst/>
              <a:ahLst/>
              <a:cxnLst/>
              <a:rect l="l" t="t" r="r" b="b"/>
              <a:pathLst>
                <a:path w="248920" h="102870">
                  <a:moveTo>
                    <a:pt x="33731" y="36537"/>
                  </a:moveTo>
                  <a:lnTo>
                    <a:pt x="26162" y="29044"/>
                  </a:lnTo>
                  <a:lnTo>
                    <a:pt x="7543" y="29044"/>
                  </a:lnTo>
                  <a:lnTo>
                    <a:pt x="0" y="36537"/>
                  </a:lnTo>
                  <a:lnTo>
                    <a:pt x="0" y="55041"/>
                  </a:lnTo>
                  <a:lnTo>
                    <a:pt x="7543" y="62534"/>
                  </a:lnTo>
                  <a:lnTo>
                    <a:pt x="26162" y="62534"/>
                  </a:lnTo>
                  <a:lnTo>
                    <a:pt x="33731" y="55041"/>
                  </a:lnTo>
                  <a:lnTo>
                    <a:pt x="33731" y="45796"/>
                  </a:lnTo>
                  <a:lnTo>
                    <a:pt x="33731" y="36537"/>
                  </a:lnTo>
                  <a:close/>
                </a:path>
                <a:path w="248920" h="102870">
                  <a:moveTo>
                    <a:pt x="141884" y="75057"/>
                  </a:moveTo>
                  <a:lnTo>
                    <a:pt x="141859" y="72859"/>
                  </a:lnTo>
                  <a:lnTo>
                    <a:pt x="141859" y="70573"/>
                  </a:lnTo>
                  <a:lnTo>
                    <a:pt x="140169" y="69532"/>
                  </a:lnTo>
                  <a:lnTo>
                    <a:pt x="133743" y="69723"/>
                  </a:lnTo>
                  <a:lnTo>
                    <a:pt x="132410" y="70815"/>
                  </a:lnTo>
                  <a:lnTo>
                    <a:pt x="132600" y="75209"/>
                  </a:lnTo>
                  <a:lnTo>
                    <a:pt x="133997" y="76149"/>
                  </a:lnTo>
                  <a:lnTo>
                    <a:pt x="137020" y="76149"/>
                  </a:lnTo>
                  <a:lnTo>
                    <a:pt x="140246" y="76174"/>
                  </a:lnTo>
                  <a:lnTo>
                    <a:pt x="141884" y="75057"/>
                  </a:lnTo>
                  <a:close/>
                </a:path>
                <a:path w="248920" h="102870">
                  <a:moveTo>
                    <a:pt x="248856" y="50850"/>
                  </a:moveTo>
                  <a:lnTo>
                    <a:pt x="245440" y="48641"/>
                  </a:lnTo>
                  <a:lnTo>
                    <a:pt x="242392" y="46774"/>
                  </a:lnTo>
                  <a:lnTo>
                    <a:pt x="242392" y="55067"/>
                  </a:lnTo>
                  <a:lnTo>
                    <a:pt x="242366" y="61671"/>
                  </a:lnTo>
                  <a:lnTo>
                    <a:pt x="241719" y="65481"/>
                  </a:lnTo>
                  <a:lnTo>
                    <a:pt x="235292" y="65481"/>
                  </a:lnTo>
                  <a:lnTo>
                    <a:pt x="235292" y="61671"/>
                  </a:lnTo>
                  <a:lnTo>
                    <a:pt x="242366" y="61671"/>
                  </a:lnTo>
                  <a:lnTo>
                    <a:pt x="242366" y="55067"/>
                  </a:lnTo>
                  <a:lnTo>
                    <a:pt x="237972" y="55067"/>
                  </a:lnTo>
                  <a:lnTo>
                    <a:pt x="227774" y="54914"/>
                  </a:lnTo>
                  <a:lnTo>
                    <a:pt x="228396" y="54940"/>
                  </a:lnTo>
                  <a:lnTo>
                    <a:pt x="228523" y="70993"/>
                  </a:lnTo>
                  <a:lnTo>
                    <a:pt x="229666" y="72161"/>
                  </a:lnTo>
                  <a:lnTo>
                    <a:pt x="235813" y="72212"/>
                  </a:lnTo>
                  <a:lnTo>
                    <a:pt x="241820" y="72212"/>
                  </a:lnTo>
                  <a:lnTo>
                    <a:pt x="241820" y="81876"/>
                  </a:lnTo>
                  <a:lnTo>
                    <a:pt x="237299" y="81876"/>
                  </a:lnTo>
                  <a:lnTo>
                    <a:pt x="232841" y="81953"/>
                  </a:lnTo>
                  <a:lnTo>
                    <a:pt x="227850" y="81788"/>
                  </a:lnTo>
                  <a:lnTo>
                    <a:pt x="227203" y="80594"/>
                  </a:lnTo>
                  <a:lnTo>
                    <a:pt x="226936" y="79844"/>
                  </a:lnTo>
                  <a:lnTo>
                    <a:pt x="223583" y="74663"/>
                  </a:lnTo>
                  <a:lnTo>
                    <a:pt x="222465" y="72936"/>
                  </a:lnTo>
                  <a:lnTo>
                    <a:pt x="221221" y="72199"/>
                  </a:lnTo>
                  <a:lnTo>
                    <a:pt x="221221" y="85039"/>
                  </a:lnTo>
                  <a:lnTo>
                    <a:pt x="221107" y="91059"/>
                  </a:lnTo>
                  <a:lnTo>
                    <a:pt x="216293" y="95770"/>
                  </a:lnTo>
                  <a:lnTo>
                    <a:pt x="204711" y="95745"/>
                  </a:lnTo>
                  <a:lnTo>
                    <a:pt x="200113" y="91059"/>
                  </a:lnTo>
                  <a:lnTo>
                    <a:pt x="200063" y="88506"/>
                  </a:lnTo>
                  <a:lnTo>
                    <a:pt x="200101" y="82105"/>
                  </a:lnTo>
                  <a:lnTo>
                    <a:pt x="200139" y="79273"/>
                  </a:lnTo>
                  <a:lnTo>
                    <a:pt x="204838" y="74663"/>
                  </a:lnTo>
                  <a:lnTo>
                    <a:pt x="216496" y="74739"/>
                  </a:lnTo>
                  <a:lnTo>
                    <a:pt x="221183" y="79476"/>
                  </a:lnTo>
                  <a:lnTo>
                    <a:pt x="221221" y="85039"/>
                  </a:lnTo>
                  <a:lnTo>
                    <a:pt x="221221" y="72199"/>
                  </a:lnTo>
                  <a:lnTo>
                    <a:pt x="215798" y="68948"/>
                  </a:lnTo>
                  <a:lnTo>
                    <a:pt x="208153" y="68300"/>
                  </a:lnTo>
                  <a:lnTo>
                    <a:pt x="200710" y="71412"/>
                  </a:lnTo>
                  <a:lnTo>
                    <a:pt x="198386" y="73126"/>
                  </a:lnTo>
                  <a:lnTo>
                    <a:pt x="196469" y="75679"/>
                  </a:lnTo>
                  <a:lnTo>
                    <a:pt x="192951" y="81978"/>
                  </a:lnTo>
                  <a:lnTo>
                    <a:pt x="193205" y="82105"/>
                  </a:lnTo>
                  <a:lnTo>
                    <a:pt x="191211" y="81953"/>
                  </a:lnTo>
                  <a:lnTo>
                    <a:pt x="190550" y="81902"/>
                  </a:lnTo>
                  <a:lnTo>
                    <a:pt x="188556" y="81762"/>
                  </a:lnTo>
                  <a:lnTo>
                    <a:pt x="188468" y="80962"/>
                  </a:lnTo>
                  <a:lnTo>
                    <a:pt x="188379" y="80594"/>
                  </a:lnTo>
                  <a:lnTo>
                    <a:pt x="188264" y="76149"/>
                  </a:lnTo>
                  <a:lnTo>
                    <a:pt x="188252" y="69659"/>
                  </a:lnTo>
                  <a:lnTo>
                    <a:pt x="188252" y="63728"/>
                  </a:lnTo>
                  <a:lnTo>
                    <a:pt x="188252" y="57429"/>
                  </a:lnTo>
                  <a:lnTo>
                    <a:pt x="188277" y="14859"/>
                  </a:lnTo>
                  <a:lnTo>
                    <a:pt x="188912" y="14287"/>
                  </a:lnTo>
                  <a:lnTo>
                    <a:pt x="190944" y="14389"/>
                  </a:lnTo>
                  <a:lnTo>
                    <a:pt x="193802" y="14566"/>
                  </a:lnTo>
                  <a:lnTo>
                    <a:pt x="196646" y="14566"/>
                  </a:lnTo>
                  <a:lnTo>
                    <a:pt x="201409" y="14287"/>
                  </a:lnTo>
                  <a:lnTo>
                    <a:pt x="201752" y="14859"/>
                  </a:lnTo>
                  <a:lnTo>
                    <a:pt x="201828" y="47574"/>
                  </a:lnTo>
                  <a:lnTo>
                    <a:pt x="202844" y="48641"/>
                  </a:lnTo>
                  <a:lnTo>
                    <a:pt x="208076" y="48653"/>
                  </a:lnTo>
                  <a:lnTo>
                    <a:pt x="214884" y="48666"/>
                  </a:lnTo>
                  <a:lnTo>
                    <a:pt x="218833" y="48666"/>
                  </a:lnTo>
                  <a:lnTo>
                    <a:pt x="233705" y="48666"/>
                  </a:lnTo>
                  <a:lnTo>
                    <a:pt x="240474" y="52311"/>
                  </a:lnTo>
                  <a:lnTo>
                    <a:pt x="242392" y="55067"/>
                  </a:lnTo>
                  <a:lnTo>
                    <a:pt x="242392" y="46774"/>
                  </a:lnTo>
                  <a:lnTo>
                    <a:pt x="232956" y="26695"/>
                  </a:lnTo>
                  <a:lnTo>
                    <a:pt x="229984" y="14287"/>
                  </a:lnTo>
                  <a:lnTo>
                    <a:pt x="229857" y="13766"/>
                  </a:lnTo>
                  <a:lnTo>
                    <a:pt x="229857" y="41897"/>
                  </a:lnTo>
                  <a:lnTo>
                    <a:pt x="208648" y="41897"/>
                  </a:lnTo>
                  <a:lnTo>
                    <a:pt x="208648" y="14541"/>
                  </a:lnTo>
                  <a:lnTo>
                    <a:pt x="212001" y="14541"/>
                  </a:lnTo>
                  <a:lnTo>
                    <a:pt x="215252" y="14287"/>
                  </a:lnTo>
                  <a:lnTo>
                    <a:pt x="218452" y="14617"/>
                  </a:lnTo>
                  <a:lnTo>
                    <a:pt x="221284" y="14859"/>
                  </a:lnTo>
                  <a:lnTo>
                    <a:pt x="223583" y="16548"/>
                  </a:lnTo>
                  <a:lnTo>
                    <a:pt x="226352" y="26987"/>
                  </a:lnTo>
                  <a:lnTo>
                    <a:pt x="227977" y="34112"/>
                  </a:lnTo>
                  <a:lnTo>
                    <a:pt x="229857" y="41897"/>
                  </a:lnTo>
                  <a:lnTo>
                    <a:pt x="229857" y="13766"/>
                  </a:lnTo>
                  <a:lnTo>
                    <a:pt x="229387" y="11811"/>
                  </a:lnTo>
                  <a:lnTo>
                    <a:pt x="224599" y="8039"/>
                  </a:lnTo>
                  <a:lnTo>
                    <a:pt x="199301" y="7937"/>
                  </a:lnTo>
                  <a:lnTo>
                    <a:pt x="188963" y="8039"/>
                  </a:lnTo>
                  <a:lnTo>
                    <a:pt x="187972" y="7543"/>
                  </a:lnTo>
                  <a:lnTo>
                    <a:pt x="188112" y="6400"/>
                  </a:lnTo>
                  <a:lnTo>
                    <a:pt x="188315" y="4940"/>
                  </a:lnTo>
                  <a:lnTo>
                    <a:pt x="188252" y="4165"/>
                  </a:lnTo>
                  <a:lnTo>
                    <a:pt x="188112" y="990"/>
                  </a:lnTo>
                  <a:lnTo>
                    <a:pt x="187198" y="101"/>
                  </a:lnTo>
                  <a:lnTo>
                    <a:pt x="182257" y="0"/>
                  </a:lnTo>
                  <a:lnTo>
                    <a:pt x="182257" y="63779"/>
                  </a:lnTo>
                  <a:lnTo>
                    <a:pt x="181444" y="69481"/>
                  </a:lnTo>
                  <a:lnTo>
                    <a:pt x="180454" y="69532"/>
                  </a:lnTo>
                  <a:lnTo>
                    <a:pt x="179387" y="69634"/>
                  </a:lnTo>
                  <a:lnTo>
                    <a:pt x="152768" y="69634"/>
                  </a:lnTo>
                  <a:lnTo>
                    <a:pt x="151930" y="69659"/>
                  </a:lnTo>
                  <a:lnTo>
                    <a:pt x="151079" y="69634"/>
                  </a:lnTo>
                  <a:lnTo>
                    <a:pt x="148323" y="69850"/>
                  </a:lnTo>
                  <a:lnTo>
                    <a:pt x="147091" y="70840"/>
                  </a:lnTo>
                  <a:lnTo>
                    <a:pt x="147091" y="74980"/>
                  </a:lnTo>
                  <a:lnTo>
                    <a:pt x="148399" y="75984"/>
                  </a:lnTo>
                  <a:lnTo>
                    <a:pt x="151498" y="76200"/>
                  </a:lnTo>
                  <a:lnTo>
                    <a:pt x="152590" y="76149"/>
                  </a:lnTo>
                  <a:lnTo>
                    <a:pt x="181762" y="76149"/>
                  </a:lnTo>
                  <a:lnTo>
                    <a:pt x="181686" y="80314"/>
                  </a:lnTo>
                  <a:lnTo>
                    <a:pt x="181571" y="81762"/>
                  </a:lnTo>
                  <a:lnTo>
                    <a:pt x="179806" y="81902"/>
                  </a:lnTo>
                  <a:lnTo>
                    <a:pt x="152412" y="81902"/>
                  </a:lnTo>
                  <a:lnTo>
                    <a:pt x="123875" y="81953"/>
                  </a:lnTo>
                  <a:lnTo>
                    <a:pt x="123151" y="81318"/>
                  </a:lnTo>
                  <a:lnTo>
                    <a:pt x="120891" y="74663"/>
                  </a:lnTo>
                  <a:lnTo>
                    <a:pt x="120256" y="72758"/>
                  </a:lnTo>
                  <a:lnTo>
                    <a:pt x="116967" y="70472"/>
                  </a:lnTo>
                  <a:lnTo>
                    <a:pt x="116967" y="90982"/>
                  </a:lnTo>
                  <a:lnTo>
                    <a:pt x="112331" y="95719"/>
                  </a:lnTo>
                  <a:lnTo>
                    <a:pt x="100698" y="95796"/>
                  </a:lnTo>
                  <a:lnTo>
                    <a:pt x="95859" y="90982"/>
                  </a:lnTo>
                  <a:lnTo>
                    <a:pt x="95783" y="88430"/>
                  </a:lnTo>
                  <a:lnTo>
                    <a:pt x="95846" y="82283"/>
                  </a:lnTo>
                  <a:lnTo>
                    <a:pt x="95872" y="79476"/>
                  </a:lnTo>
                  <a:lnTo>
                    <a:pt x="100634" y="74739"/>
                  </a:lnTo>
                  <a:lnTo>
                    <a:pt x="112191" y="74701"/>
                  </a:lnTo>
                  <a:lnTo>
                    <a:pt x="116878" y="79273"/>
                  </a:lnTo>
                  <a:lnTo>
                    <a:pt x="116967" y="90982"/>
                  </a:lnTo>
                  <a:lnTo>
                    <a:pt x="116967" y="70472"/>
                  </a:lnTo>
                  <a:lnTo>
                    <a:pt x="113919" y="68338"/>
                  </a:lnTo>
                  <a:lnTo>
                    <a:pt x="99491" y="68110"/>
                  </a:lnTo>
                  <a:lnTo>
                    <a:pt x="92887" y="72313"/>
                  </a:lnTo>
                  <a:lnTo>
                    <a:pt x="89687" y="81457"/>
                  </a:lnTo>
                  <a:lnTo>
                    <a:pt x="88519" y="82283"/>
                  </a:lnTo>
                  <a:lnTo>
                    <a:pt x="85852" y="81902"/>
                  </a:lnTo>
                  <a:lnTo>
                    <a:pt x="84785" y="81762"/>
                  </a:lnTo>
                  <a:lnTo>
                    <a:pt x="83413" y="81902"/>
                  </a:lnTo>
                  <a:lnTo>
                    <a:pt x="81610" y="81902"/>
                  </a:lnTo>
                  <a:lnTo>
                    <a:pt x="81483" y="64198"/>
                  </a:lnTo>
                  <a:lnTo>
                    <a:pt x="82245" y="63728"/>
                  </a:lnTo>
                  <a:lnTo>
                    <a:pt x="84162" y="63754"/>
                  </a:lnTo>
                  <a:lnTo>
                    <a:pt x="94627" y="63779"/>
                  </a:lnTo>
                  <a:lnTo>
                    <a:pt x="182257" y="63779"/>
                  </a:lnTo>
                  <a:lnTo>
                    <a:pt x="182257" y="0"/>
                  </a:lnTo>
                  <a:lnTo>
                    <a:pt x="181787" y="12"/>
                  </a:lnTo>
                  <a:lnTo>
                    <a:pt x="181787" y="7048"/>
                  </a:lnTo>
                  <a:lnTo>
                    <a:pt x="181787" y="56883"/>
                  </a:lnTo>
                  <a:lnTo>
                    <a:pt x="181076" y="57429"/>
                  </a:lnTo>
                  <a:lnTo>
                    <a:pt x="167068" y="57365"/>
                  </a:lnTo>
                  <a:lnTo>
                    <a:pt x="131508" y="57378"/>
                  </a:lnTo>
                  <a:lnTo>
                    <a:pt x="82194" y="57429"/>
                  </a:lnTo>
                  <a:lnTo>
                    <a:pt x="81534" y="56730"/>
                  </a:lnTo>
                  <a:lnTo>
                    <a:pt x="81534" y="6896"/>
                  </a:lnTo>
                  <a:lnTo>
                    <a:pt x="82296" y="6400"/>
                  </a:lnTo>
                  <a:lnTo>
                    <a:pt x="84531" y="6400"/>
                  </a:lnTo>
                  <a:lnTo>
                    <a:pt x="131686" y="6464"/>
                  </a:lnTo>
                  <a:lnTo>
                    <a:pt x="181140" y="6400"/>
                  </a:lnTo>
                  <a:lnTo>
                    <a:pt x="181787" y="7048"/>
                  </a:lnTo>
                  <a:lnTo>
                    <a:pt x="181787" y="12"/>
                  </a:lnTo>
                  <a:lnTo>
                    <a:pt x="180174" y="25"/>
                  </a:lnTo>
                  <a:lnTo>
                    <a:pt x="76149" y="25"/>
                  </a:lnTo>
                  <a:lnTo>
                    <a:pt x="74968" y="990"/>
                  </a:lnTo>
                  <a:lnTo>
                    <a:pt x="74879" y="87147"/>
                  </a:lnTo>
                  <a:lnTo>
                    <a:pt x="76225" y="88430"/>
                  </a:lnTo>
                  <a:lnTo>
                    <a:pt x="81826" y="88582"/>
                  </a:lnTo>
                  <a:lnTo>
                    <a:pt x="84582" y="88607"/>
                  </a:lnTo>
                  <a:lnTo>
                    <a:pt x="88925" y="88430"/>
                  </a:lnTo>
                  <a:lnTo>
                    <a:pt x="89636" y="88950"/>
                  </a:lnTo>
                  <a:lnTo>
                    <a:pt x="92811" y="97980"/>
                  </a:lnTo>
                  <a:lnTo>
                    <a:pt x="98996" y="102247"/>
                  </a:lnTo>
                  <a:lnTo>
                    <a:pt x="114147" y="102095"/>
                  </a:lnTo>
                  <a:lnTo>
                    <a:pt x="120294" y="97663"/>
                  </a:lnTo>
                  <a:lnTo>
                    <a:pt x="120916" y="95796"/>
                  </a:lnTo>
                  <a:lnTo>
                    <a:pt x="123228" y="88950"/>
                  </a:lnTo>
                  <a:lnTo>
                    <a:pt x="123901" y="88506"/>
                  </a:lnTo>
                  <a:lnTo>
                    <a:pt x="125387" y="88506"/>
                  </a:lnTo>
                  <a:lnTo>
                    <a:pt x="158496" y="88544"/>
                  </a:lnTo>
                  <a:lnTo>
                    <a:pt x="193078" y="88506"/>
                  </a:lnTo>
                  <a:lnTo>
                    <a:pt x="193776" y="88925"/>
                  </a:lnTo>
                  <a:lnTo>
                    <a:pt x="197065" y="98031"/>
                  </a:lnTo>
                  <a:lnTo>
                    <a:pt x="203022" y="102196"/>
                  </a:lnTo>
                  <a:lnTo>
                    <a:pt x="218274" y="102146"/>
                  </a:lnTo>
                  <a:lnTo>
                    <a:pt x="224383" y="97751"/>
                  </a:lnTo>
                  <a:lnTo>
                    <a:pt x="225056" y="95770"/>
                  </a:lnTo>
                  <a:lnTo>
                    <a:pt x="227482" y="88747"/>
                  </a:lnTo>
                  <a:lnTo>
                    <a:pt x="228269" y="88506"/>
                  </a:lnTo>
                  <a:lnTo>
                    <a:pt x="229666" y="88506"/>
                  </a:lnTo>
                  <a:lnTo>
                    <a:pt x="234073" y="88557"/>
                  </a:lnTo>
                  <a:lnTo>
                    <a:pt x="235851" y="88506"/>
                  </a:lnTo>
                  <a:lnTo>
                    <a:pt x="238518" y="88430"/>
                  </a:lnTo>
                  <a:lnTo>
                    <a:pt x="242963" y="88582"/>
                  </a:lnTo>
                  <a:lnTo>
                    <a:pt x="245338" y="88633"/>
                  </a:lnTo>
                  <a:lnTo>
                    <a:pt x="246443" y="88430"/>
                  </a:lnTo>
                  <a:lnTo>
                    <a:pt x="247396" y="88252"/>
                  </a:lnTo>
                  <a:lnTo>
                    <a:pt x="248856" y="86245"/>
                  </a:lnTo>
                  <a:lnTo>
                    <a:pt x="248856" y="81953"/>
                  </a:lnTo>
                  <a:lnTo>
                    <a:pt x="248856" y="72186"/>
                  </a:lnTo>
                  <a:lnTo>
                    <a:pt x="248856" y="65481"/>
                  </a:lnTo>
                  <a:lnTo>
                    <a:pt x="248856" y="61671"/>
                  </a:lnTo>
                  <a:lnTo>
                    <a:pt x="248856" y="55067"/>
                  </a:lnTo>
                  <a:lnTo>
                    <a:pt x="248856" y="50850"/>
                  </a:lnTo>
                  <a:close/>
                </a:path>
              </a:pathLst>
            </a:custGeom>
            <a:solidFill>
              <a:srgbClr val="EB5B23"/>
            </a:solidFill>
          </p:spPr>
          <p:txBody>
            <a:bodyPr wrap="square" lIns="0" tIns="0" rIns="0" bIns="0" rtlCol="0"/>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endParaRPr sz="700" b="1"/>
            </a:p>
          </p:txBody>
        </p:sp>
        <p:grpSp>
          <p:nvGrpSpPr>
            <p:cNvPr id="14" name="object 55"/>
            <p:cNvGrpSpPr/>
            <p:nvPr/>
          </p:nvGrpSpPr>
          <p:grpSpPr>
            <a:xfrm>
              <a:off x="8039296" y="10264940"/>
              <a:ext cx="236340" cy="136946"/>
              <a:chOff x="2312390" y="10264940"/>
              <a:chExt cx="236340" cy="136946"/>
            </a:xfrm>
          </p:grpSpPr>
          <p:pic>
            <p:nvPicPr>
              <p:cNvPr id="23" name="object 56"/>
              <p:cNvPicPr/>
              <p:nvPr/>
            </p:nvPicPr>
            <p:blipFill>
              <a:blip r:embed="rId5" cstate="print"/>
              <a:stretch>
                <a:fillRect/>
              </a:stretch>
            </p:blipFill>
            <p:spPr>
              <a:xfrm>
                <a:off x="2385167" y="10264940"/>
                <a:ext cx="163563" cy="136946"/>
              </a:xfrm>
              <a:prstGeom prst="rect">
                <a:avLst/>
              </a:prstGeom>
            </p:spPr>
          </p:pic>
          <p:sp>
            <p:nvSpPr>
              <p:cNvPr id="24" name="object 57"/>
              <p:cNvSpPr/>
              <p:nvPr/>
            </p:nvSpPr>
            <p:spPr>
              <a:xfrm>
                <a:off x="2312390" y="10308274"/>
                <a:ext cx="34290" cy="33655"/>
              </a:xfrm>
              <a:custGeom>
                <a:avLst/>
                <a:gdLst/>
                <a:ahLst/>
                <a:cxnLst/>
                <a:rect l="l" t="t" r="r" b="b"/>
                <a:pathLst>
                  <a:path w="34289" h="33654">
                    <a:moveTo>
                      <a:pt x="26168" y="0"/>
                    </a:moveTo>
                    <a:lnTo>
                      <a:pt x="7543" y="0"/>
                    </a:lnTo>
                    <a:lnTo>
                      <a:pt x="0" y="7466"/>
                    </a:lnTo>
                    <a:lnTo>
                      <a:pt x="0" y="25970"/>
                    </a:lnTo>
                    <a:lnTo>
                      <a:pt x="7543" y="33461"/>
                    </a:lnTo>
                    <a:lnTo>
                      <a:pt x="26168" y="33461"/>
                    </a:lnTo>
                    <a:lnTo>
                      <a:pt x="33712" y="25970"/>
                    </a:lnTo>
                    <a:lnTo>
                      <a:pt x="33712" y="16743"/>
                    </a:lnTo>
                    <a:lnTo>
                      <a:pt x="33712" y="7466"/>
                    </a:lnTo>
                    <a:lnTo>
                      <a:pt x="26168" y="0"/>
                    </a:lnTo>
                    <a:close/>
                  </a:path>
                </a:pathLst>
              </a:custGeom>
              <a:solidFill>
                <a:srgbClr val="EB5B23"/>
              </a:solidFill>
            </p:spPr>
            <p:txBody>
              <a:bodyPr wrap="square" lIns="0" tIns="0" rIns="0" bIns="0" rtlCol="0"/>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endParaRPr sz="700" b="1"/>
              </a:p>
            </p:txBody>
          </p:sp>
        </p:grpSp>
        <p:sp>
          <p:nvSpPr>
            <p:cNvPr id="15" name="object 58"/>
            <p:cNvSpPr txBox="1"/>
            <p:nvPr/>
          </p:nvSpPr>
          <p:spPr>
            <a:xfrm>
              <a:off x="8290792" y="10258117"/>
              <a:ext cx="436879" cy="135765"/>
            </a:xfrm>
            <a:prstGeom prst="rect">
              <a:avLst/>
            </a:prstGeom>
          </p:spPr>
          <p:txBody>
            <a:bodyPr vert="horz" wrap="square" lIns="0" tIns="3723"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3723">
                <a:spcBef>
                  <a:spcPts val="29"/>
                </a:spcBef>
              </a:pPr>
              <a:r>
                <a:rPr sz="700" b="1" spc="-6" dirty="0">
                  <a:solidFill>
                    <a:srgbClr val="211F1F"/>
                  </a:solidFill>
                  <a:latin typeface="Calibri"/>
                  <a:cs typeface="Calibri"/>
                </a:rPr>
                <a:t>Écran</a:t>
              </a:r>
              <a:r>
                <a:rPr sz="700" b="1" spc="-4" dirty="0">
                  <a:solidFill>
                    <a:srgbClr val="211F1F"/>
                  </a:solidFill>
                  <a:latin typeface="Calibri"/>
                  <a:cs typeface="Calibri"/>
                </a:rPr>
                <a:t> indoor</a:t>
              </a:r>
              <a:endParaRPr sz="700" b="1" dirty="0">
                <a:latin typeface="Calibri"/>
                <a:cs typeface="Calibri"/>
              </a:endParaRPr>
            </a:p>
          </p:txBody>
        </p:sp>
        <p:sp>
          <p:nvSpPr>
            <p:cNvPr id="16" name="object 59"/>
            <p:cNvSpPr txBox="1"/>
            <p:nvPr/>
          </p:nvSpPr>
          <p:spPr>
            <a:xfrm>
              <a:off x="11750975" y="10260249"/>
              <a:ext cx="635634" cy="135765"/>
            </a:xfrm>
            <a:prstGeom prst="rect">
              <a:avLst/>
            </a:prstGeom>
          </p:spPr>
          <p:txBody>
            <a:bodyPr vert="horz" wrap="square" lIns="0" tIns="3723"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3723">
                <a:spcBef>
                  <a:spcPts val="29"/>
                </a:spcBef>
              </a:pPr>
              <a:r>
                <a:rPr sz="700" b="1" spc="-3" dirty="0">
                  <a:solidFill>
                    <a:srgbClr val="211F1F"/>
                  </a:solidFill>
                  <a:latin typeface="Calibri"/>
                  <a:cs typeface="Calibri"/>
                </a:rPr>
                <a:t>Solutions</a:t>
              </a:r>
              <a:r>
                <a:rPr sz="700" b="1" spc="2" dirty="0">
                  <a:solidFill>
                    <a:srgbClr val="211F1F"/>
                  </a:solidFill>
                  <a:latin typeface="Calibri"/>
                  <a:cs typeface="Calibri"/>
                </a:rPr>
                <a:t> </a:t>
              </a:r>
              <a:r>
                <a:rPr sz="700" b="1" spc="-2" dirty="0">
                  <a:solidFill>
                    <a:srgbClr val="211F1F"/>
                  </a:solidFill>
                  <a:latin typeface="Calibri"/>
                  <a:cs typeface="Calibri"/>
                </a:rPr>
                <a:t>Digitales</a:t>
              </a:r>
              <a:endParaRPr sz="700" b="1" dirty="0">
                <a:latin typeface="Calibri"/>
                <a:cs typeface="Calibri"/>
              </a:endParaRPr>
            </a:p>
          </p:txBody>
        </p:sp>
        <p:grpSp>
          <p:nvGrpSpPr>
            <p:cNvPr id="17" name="object 60"/>
            <p:cNvGrpSpPr/>
            <p:nvPr/>
          </p:nvGrpSpPr>
          <p:grpSpPr>
            <a:xfrm>
              <a:off x="11473137" y="10241155"/>
              <a:ext cx="260496" cy="156294"/>
              <a:chOff x="5746229" y="10241153"/>
              <a:chExt cx="260496" cy="156294"/>
            </a:xfrm>
          </p:grpSpPr>
          <p:sp>
            <p:nvSpPr>
              <p:cNvPr id="21" name="object 61"/>
              <p:cNvSpPr/>
              <p:nvPr/>
            </p:nvSpPr>
            <p:spPr>
              <a:xfrm>
                <a:off x="5746229" y="10313211"/>
                <a:ext cx="34290" cy="33655"/>
              </a:xfrm>
              <a:custGeom>
                <a:avLst/>
                <a:gdLst/>
                <a:ahLst/>
                <a:cxnLst/>
                <a:rect l="l" t="t" r="r" b="b"/>
                <a:pathLst>
                  <a:path w="34289" h="33654">
                    <a:moveTo>
                      <a:pt x="26193" y="0"/>
                    </a:moveTo>
                    <a:lnTo>
                      <a:pt x="7562" y="0"/>
                    </a:lnTo>
                    <a:lnTo>
                      <a:pt x="0" y="7490"/>
                    </a:lnTo>
                    <a:lnTo>
                      <a:pt x="0" y="25994"/>
                    </a:lnTo>
                    <a:lnTo>
                      <a:pt x="7562" y="33486"/>
                    </a:lnTo>
                    <a:lnTo>
                      <a:pt x="26193" y="33486"/>
                    </a:lnTo>
                    <a:lnTo>
                      <a:pt x="33731" y="25994"/>
                    </a:lnTo>
                    <a:lnTo>
                      <a:pt x="33731" y="16743"/>
                    </a:lnTo>
                    <a:lnTo>
                      <a:pt x="33731" y="7490"/>
                    </a:lnTo>
                    <a:lnTo>
                      <a:pt x="26193" y="0"/>
                    </a:lnTo>
                    <a:close/>
                  </a:path>
                </a:pathLst>
              </a:custGeom>
              <a:solidFill>
                <a:srgbClr val="EB5B23"/>
              </a:solidFill>
            </p:spPr>
            <p:txBody>
              <a:bodyPr wrap="square" lIns="0" tIns="0" rIns="0" bIns="0" rtlCol="0"/>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endParaRPr sz="700" b="1"/>
              </a:p>
            </p:txBody>
          </p:sp>
          <p:pic>
            <p:nvPicPr>
              <p:cNvPr id="22" name="object 62"/>
              <p:cNvPicPr/>
              <p:nvPr/>
            </p:nvPicPr>
            <p:blipFill>
              <a:blip r:embed="rId6" cstate="print"/>
              <a:stretch>
                <a:fillRect/>
              </a:stretch>
            </p:blipFill>
            <p:spPr>
              <a:xfrm>
                <a:off x="5815857" y="10241153"/>
                <a:ext cx="190868" cy="156294"/>
              </a:xfrm>
              <a:prstGeom prst="rect">
                <a:avLst/>
              </a:prstGeom>
            </p:spPr>
          </p:pic>
        </p:grpSp>
        <p:sp>
          <p:nvSpPr>
            <p:cNvPr id="18" name="object 63"/>
            <p:cNvSpPr/>
            <p:nvPr/>
          </p:nvSpPr>
          <p:spPr>
            <a:xfrm>
              <a:off x="12430156" y="10313212"/>
              <a:ext cx="34290" cy="33655"/>
            </a:xfrm>
            <a:custGeom>
              <a:avLst/>
              <a:gdLst/>
              <a:ahLst/>
              <a:cxnLst/>
              <a:rect l="l" t="t" r="r" b="b"/>
              <a:pathLst>
                <a:path w="34290" h="33654">
                  <a:moveTo>
                    <a:pt x="26161" y="0"/>
                  </a:moveTo>
                  <a:lnTo>
                    <a:pt x="7492" y="0"/>
                  </a:lnTo>
                  <a:lnTo>
                    <a:pt x="0" y="7490"/>
                  </a:lnTo>
                  <a:lnTo>
                    <a:pt x="0" y="25994"/>
                  </a:lnTo>
                  <a:lnTo>
                    <a:pt x="7492" y="33486"/>
                  </a:lnTo>
                  <a:lnTo>
                    <a:pt x="26161" y="33486"/>
                  </a:lnTo>
                  <a:lnTo>
                    <a:pt x="33718" y="25994"/>
                  </a:lnTo>
                  <a:lnTo>
                    <a:pt x="33718" y="16743"/>
                  </a:lnTo>
                  <a:lnTo>
                    <a:pt x="33718" y="7490"/>
                  </a:lnTo>
                  <a:lnTo>
                    <a:pt x="26161" y="0"/>
                  </a:lnTo>
                  <a:close/>
                </a:path>
              </a:pathLst>
            </a:custGeom>
            <a:solidFill>
              <a:srgbClr val="EB5B23"/>
            </a:solidFill>
          </p:spPr>
          <p:txBody>
            <a:bodyPr wrap="square" lIns="0" tIns="0" rIns="0" bIns="0" rtlCol="0"/>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endParaRPr sz="700" b="1"/>
            </a:p>
          </p:txBody>
        </p:sp>
        <p:sp>
          <p:nvSpPr>
            <p:cNvPr id="19" name="object 64"/>
            <p:cNvSpPr txBox="1"/>
            <p:nvPr/>
          </p:nvSpPr>
          <p:spPr>
            <a:xfrm>
              <a:off x="12632215" y="10260249"/>
              <a:ext cx="484505" cy="135765"/>
            </a:xfrm>
            <a:prstGeom prst="rect">
              <a:avLst/>
            </a:prstGeom>
          </p:spPr>
          <p:txBody>
            <a:bodyPr vert="horz" wrap="square" lIns="0" tIns="3723"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3723">
                <a:spcBef>
                  <a:spcPts val="29"/>
                </a:spcBef>
              </a:pPr>
              <a:r>
                <a:rPr sz="700" b="1" spc="-2" dirty="0">
                  <a:solidFill>
                    <a:srgbClr val="211F1F"/>
                  </a:solidFill>
                  <a:latin typeface="Calibri"/>
                  <a:cs typeface="Calibri"/>
                </a:rPr>
                <a:t>Évènementiel</a:t>
              </a:r>
              <a:endParaRPr sz="700" b="1">
                <a:latin typeface="Calibri"/>
                <a:cs typeface="Calibri"/>
              </a:endParaRPr>
            </a:p>
          </p:txBody>
        </p:sp>
        <p:pic>
          <p:nvPicPr>
            <p:cNvPr id="20" name="object 65"/>
            <p:cNvPicPr/>
            <p:nvPr/>
          </p:nvPicPr>
          <p:blipFill>
            <a:blip r:embed="rId7" cstate="print"/>
            <a:stretch>
              <a:fillRect/>
            </a:stretch>
          </p:blipFill>
          <p:spPr>
            <a:xfrm>
              <a:off x="12495037" y="10219374"/>
              <a:ext cx="165242" cy="157460"/>
            </a:xfrm>
            <a:prstGeom prst="rect">
              <a:avLst/>
            </a:prstGeom>
          </p:spPr>
        </p:pic>
      </p:grpSp>
      <p:pic>
        <p:nvPicPr>
          <p:cNvPr id="32" name="Image 31"/>
          <p:cNvPicPr>
            <a:picLocks noChangeAspect="1"/>
          </p:cNvPicPr>
          <p:nvPr/>
        </p:nvPicPr>
        <p:blipFill rotWithShape="1">
          <a:blip r:embed="rId8">
            <a:extLst>
              <a:ext uri="{28A0092B-C50C-407E-A947-70E740481C1C}">
                <a14:useLocalDpi xmlns:a14="http://schemas.microsoft.com/office/drawing/2010/main" val="0"/>
              </a:ext>
            </a:extLst>
          </a:blip>
          <a:srcRect r="40771"/>
          <a:stretch/>
        </p:blipFill>
        <p:spPr>
          <a:xfrm>
            <a:off x="3326482" y="495301"/>
            <a:ext cx="3569618" cy="2264206"/>
          </a:xfrm>
          <a:prstGeom prst="rect">
            <a:avLst/>
          </a:prstGeom>
        </p:spPr>
      </p:pic>
      <p:pic>
        <p:nvPicPr>
          <p:cNvPr id="27" name="Image 26"/>
          <p:cNvPicPr>
            <a:picLocks noChangeAspect="1"/>
          </p:cNvPicPr>
          <p:nvPr/>
        </p:nvPicPr>
        <p:blipFill rotWithShape="1">
          <a:blip r:embed="rId9" cstate="print">
            <a:extLst>
              <a:ext uri="{28A0092B-C50C-407E-A947-70E740481C1C}">
                <a14:useLocalDpi xmlns:a14="http://schemas.microsoft.com/office/drawing/2010/main" val="0"/>
              </a:ext>
            </a:extLst>
          </a:blip>
          <a:srcRect l="9640" t="33102" r="10706" b="31588"/>
          <a:stretch/>
        </p:blipFill>
        <p:spPr>
          <a:xfrm>
            <a:off x="238599" y="5177643"/>
            <a:ext cx="3125390" cy="693022"/>
          </a:xfrm>
          <a:prstGeom prst="rect">
            <a:avLst/>
          </a:prstGeom>
        </p:spPr>
      </p:pic>
    </p:spTree>
    <p:extLst>
      <p:ext uri="{BB962C8B-B14F-4D97-AF65-F5344CB8AC3E}">
        <p14:creationId xmlns:p14="http://schemas.microsoft.com/office/powerpoint/2010/main" val="517420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93" y="1"/>
            <a:ext cx="2319334" cy="1655222"/>
          </a:xfrm>
          <a:prstGeom prst="rect">
            <a:avLst/>
          </a:prstGeom>
        </p:spPr>
      </p:pic>
      <p:grpSp>
        <p:nvGrpSpPr>
          <p:cNvPr id="8" name="Groupe 7"/>
          <p:cNvGrpSpPr/>
          <p:nvPr/>
        </p:nvGrpSpPr>
        <p:grpSpPr>
          <a:xfrm>
            <a:off x="490453" y="1591307"/>
            <a:ext cx="4037840" cy="1323439"/>
            <a:chOff x="352854" y="1679126"/>
            <a:chExt cx="4037840" cy="1323439"/>
          </a:xfrm>
        </p:grpSpPr>
        <p:sp>
          <p:nvSpPr>
            <p:cNvPr id="38" name="ZoneTexte 71"/>
            <p:cNvSpPr txBox="1"/>
            <p:nvPr/>
          </p:nvSpPr>
          <p:spPr>
            <a:xfrm>
              <a:off x="352854" y="1679126"/>
              <a:ext cx="4037840" cy="1323439"/>
            </a:xfrm>
            <a:prstGeom prst="rect">
              <a:avLst/>
            </a:prstGeom>
            <a:noFill/>
            <a:ln>
              <a:noFill/>
            </a:ln>
          </p:spPr>
          <p:txBody>
            <a:bodyPr wrap="square"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r>
                <a:rPr lang="fr-FR" sz="2000" b="1" dirty="0">
                  <a:gradFill>
                    <a:gsLst>
                      <a:gs pos="53000">
                        <a:srgbClr val="E84E0E"/>
                      </a:gs>
                      <a:gs pos="100000">
                        <a:srgbClr val="FFC000"/>
                      </a:gs>
                    </a:gsLst>
                    <a:lin ang="0" scaled="0"/>
                  </a:gradFill>
                  <a:latin typeface="Metropolis Black" panose="00000A00000000000000" pitchFamily="50" charset="0"/>
                </a:rPr>
                <a:t>LES SOLUTIONS DIGITALES POUR LE SECTEUR AGRICOLE</a:t>
              </a:r>
            </a:p>
            <a:p>
              <a:r>
                <a:rPr lang="fr-FR" sz="2000" b="1" cap="small" dirty="0">
                  <a:latin typeface="Metropolis Black" panose="00000A00000000000000" pitchFamily="50" charset="0"/>
                  <a:cs typeface="Arial"/>
                </a:rPr>
                <a:t>pour booster la production agricole </a:t>
              </a:r>
              <a:endParaRPr lang="fr-FR" sz="2000" b="1" dirty="0">
                <a:latin typeface="Metropolis Black" panose="00000A00000000000000" pitchFamily="50" charset="0"/>
              </a:endParaRPr>
            </a:p>
          </p:txBody>
        </p:sp>
        <p:sp>
          <p:nvSpPr>
            <p:cNvPr id="13" name="object 18"/>
            <p:cNvSpPr/>
            <p:nvPr/>
          </p:nvSpPr>
          <p:spPr>
            <a:xfrm>
              <a:off x="1654874" y="2789015"/>
              <a:ext cx="1006750" cy="45719"/>
            </a:xfrm>
            <a:custGeom>
              <a:avLst/>
              <a:gdLst/>
              <a:ahLst/>
              <a:cxnLst/>
              <a:rect l="l" t="t" r="r" b="b"/>
              <a:pathLst>
                <a:path w="1192529">
                  <a:moveTo>
                    <a:pt x="0" y="0"/>
                  </a:moveTo>
                  <a:lnTo>
                    <a:pt x="1192089" y="0"/>
                  </a:lnTo>
                </a:path>
              </a:pathLst>
            </a:custGeom>
            <a:ln w="28575">
              <a:solidFill>
                <a:srgbClr val="FF7900"/>
              </a:solidFill>
            </a:ln>
          </p:spPr>
          <p:txBody>
            <a:bodyPr wrap="square" lIns="0" tIns="0" rIns="0" bIns="0" rtlCol="0"/>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endParaRPr sz="1100" dirty="0"/>
            </a:p>
          </p:txBody>
        </p:sp>
      </p:grpSp>
      <p:pic>
        <p:nvPicPr>
          <p:cNvPr id="14" name="Image 13"/>
          <p:cNvPicPr>
            <a:picLocks noChangeAspect="1"/>
          </p:cNvPicPr>
          <p:nvPr/>
        </p:nvPicPr>
        <p:blipFill rotWithShape="1">
          <a:blip r:embed="rId3">
            <a:extLst>
              <a:ext uri="{28A0092B-C50C-407E-A947-70E740481C1C}">
                <a14:useLocalDpi xmlns:a14="http://schemas.microsoft.com/office/drawing/2010/main" val="0"/>
              </a:ext>
            </a:extLst>
          </a:blip>
          <a:srcRect t="14852"/>
          <a:stretch/>
        </p:blipFill>
        <p:spPr>
          <a:xfrm>
            <a:off x="136114" y="5126578"/>
            <a:ext cx="354339" cy="1305773"/>
          </a:xfrm>
          <a:prstGeom prst="rect">
            <a:avLst/>
          </a:prstGeom>
        </p:spPr>
      </p:pic>
      <p:grpSp>
        <p:nvGrpSpPr>
          <p:cNvPr id="15" name="Groupe 14"/>
          <p:cNvGrpSpPr/>
          <p:nvPr/>
        </p:nvGrpSpPr>
        <p:grpSpPr>
          <a:xfrm>
            <a:off x="579531" y="9466797"/>
            <a:ext cx="5523352" cy="169053"/>
            <a:chOff x="8039296" y="10219374"/>
            <a:chExt cx="5077424" cy="205879"/>
          </a:xfrm>
        </p:grpSpPr>
        <p:pic>
          <p:nvPicPr>
            <p:cNvPr id="16" name="object 47"/>
            <p:cNvPicPr/>
            <p:nvPr/>
          </p:nvPicPr>
          <p:blipFill>
            <a:blip r:embed="rId4" cstate="print"/>
            <a:stretch>
              <a:fillRect/>
            </a:stretch>
          </p:blipFill>
          <p:spPr>
            <a:xfrm>
              <a:off x="8802338" y="10243480"/>
              <a:ext cx="227234" cy="140970"/>
            </a:xfrm>
            <a:prstGeom prst="rect">
              <a:avLst/>
            </a:prstGeom>
          </p:spPr>
        </p:pic>
        <p:sp>
          <p:nvSpPr>
            <p:cNvPr id="17" name="object 48"/>
            <p:cNvSpPr txBox="1"/>
            <p:nvPr/>
          </p:nvSpPr>
          <p:spPr>
            <a:xfrm>
              <a:off x="9041687" y="10263723"/>
              <a:ext cx="550545" cy="135765"/>
            </a:xfrm>
            <a:prstGeom prst="rect">
              <a:avLst/>
            </a:prstGeom>
          </p:spPr>
          <p:txBody>
            <a:bodyPr vert="horz" wrap="square" lIns="0" tIns="3723"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3723">
                <a:spcBef>
                  <a:spcPts val="29"/>
                </a:spcBef>
              </a:pPr>
              <a:r>
                <a:rPr sz="700" b="1" spc="-3" dirty="0">
                  <a:solidFill>
                    <a:srgbClr val="211F1F"/>
                  </a:solidFill>
                  <a:latin typeface="Calibri"/>
                  <a:cs typeface="Calibri"/>
                </a:rPr>
                <a:t>Kiosques urbain</a:t>
              </a:r>
              <a:endParaRPr sz="700" b="1" dirty="0">
                <a:latin typeface="Calibri"/>
                <a:cs typeface="Calibri"/>
              </a:endParaRPr>
            </a:p>
          </p:txBody>
        </p:sp>
        <p:grpSp>
          <p:nvGrpSpPr>
            <p:cNvPr id="18" name="object 49"/>
            <p:cNvGrpSpPr/>
            <p:nvPr/>
          </p:nvGrpSpPr>
          <p:grpSpPr>
            <a:xfrm>
              <a:off x="9743852" y="10270363"/>
              <a:ext cx="237183" cy="154890"/>
              <a:chOff x="4016946" y="10270363"/>
              <a:chExt cx="237183" cy="154890"/>
            </a:xfrm>
          </p:grpSpPr>
          <p:pic>
            <p:nvPicPr>
              <p:cNvPr id="36" name="object 50"/>
              <p:cNvPicPr/>
              <p:nvPr/>
            </p:nvPicPr>
            <p:blipFill>
              <a:blip r:embed="rId5" cstate="print"/>
              <a:stretch>
                <a:fillRect/>
              </a:stretch>
            </p:blipFill>
            <p:spPr>
              <a:xfrm>
                <a:off x="4091184" y="10270363"/>
                <a:ext cx="162945" cy="154890"/>
              </a:xfrm>
              <a:prstGeom prst="rect">
                <a:avLst/>
              </a:prstGeom>
            </p:spPr>
          </p:pic>
          <p:sp>
            <p:nvSpPr>
              <p:cNvPr id="37" name="object 51"/>
              <p:cNvSpPr/>
              <p:nvPr/>
            </p:nvSpPr>
            <p:spPr>
              <a:xfrm>
                <a:off x="4016946" y="10313210"/>
                <a:ext cx="34290" cy="33655"/>
              </a:xfrm>
              <a:custGeom>
                <a:avLst/>
                <a:gdLst/>
                <a:ahLst/>
                <a:cxnLst/>
                <a:rect l="l" t="t" r="r" b="b"/>
                <a:pathLst>
                  <a:path w="34289" h="33654">
                    <a:moveTo>
                      <a:pt x="26168" y="0"/>
                    </a:moveTo>
                    <a:lnTo>
                      <a:pt x="7537" y="0"/>
                    </a:lnTo>
                    <a:lnTo>
                      <a:pt x="0" y="7490"/>
                    </a:lnTo>
                    <a:lnTo>
                      <a:pt x="0" y="25994"/>
                    </a:lnTo>
                    <a:lnTo>
                      <a:pt x="7537" y="33486"/>
                    </a:lnTo>
                    <a:lnTo>
                      <a:pt x="26168" y="33486"/>
                    </a:lnTo>
                    <a:lnTo>
                      <a:pt x="33731" y="25994"/>
                    </a:lnTo>
                    <a:lnTo>
                      <a:pt x="33731" y="16743"/>
                    </a:lnTo>
                    <a:lnTo>
                      <a:pt x="33731" y="7490"/>
                    </a:lnTo>
                    <a:lnTo>
                      <a:pt x="26168" y="0"/>
                    </a:lnTo>
                    <a:close/>
                  </a:path>
                </a:pathLst>
              </a:custGeom>
              <a:solidFill>
                <a:srgbClr val="EB5B23"/>
              </a:solidFill>
            </p:spPr>
            <p:txBody>
              <a:bodyPr wrap="square" lIns="0" tIns="0" rIns="0" bIns="0" rtlCol="0"/>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endParaRPr sz="700" b="1"/>
              </a:p>
            </p:txBody>
          </p:sp>
        </p:grpSp>
        <p:sp>
          <p:nvSpPr>
            <p:cNvPr id="19" name="object 52"/>
            <p:cNvSpPr txBox="1"/>
            <p:nvPr/>
          </p:nvSpPr>
          <p:spPr>
            <a:xfrm>
              <a:off x="10008917" y="10274189"/>
              <a:ext cx="490854" cy="135765"/>
            </a:xfrm>
            <a:prstGeom prst="rect">
              <a:avLst/>
            </a:prstGeom>
          </p:spPr>
          <p:txBody>
            <a:bodyPr vert="horz" wrap="square" lIns="0" tIns="3723"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3723">
                <a:spcBef>
                  <a:spcPts val="29"/>
                </a:spcBef>
              </a:pPr>
              <a:r>
                <a:rPr sz="700" b="1" spc="-6" dirty="0">
                  <a:solidFill>
                    <a:srgbClr val="211F1F"/>
                  </a:solidFill>
                  <a:latin typeface="Calibri"/>
                  <a:cs typeface="Calibri"/>
                </a:rPr>
                <a:t>Écran</a:t>
              </a:r>
              <a:r>
                <a:rPr sz="700" b="1" spc="-3" dirty="0">
                  <a:solidFill>
                    <a:srgbClr val="211F1F"/>
                  </a:solidFill>
                  <a:latin typeface="Calibri"/>
                  <a:cs typeface="Calibri"/>
                </a:rPr>
                <a:t> </a:t>
              </a:r>
              <a:r>
                <a:rPr sz="700" b="1" spc="-7" dirty="0">
                  <a:solidFill>
                    <a:srgbClr val="211F1F"/>
                  </a:solidFill>
                  <a:latin typeface="Calibri"/>
                  <a:cs typeface="Calibri"/>
                </a:rPr>
                <a:t>Outdoor</a:t>
              </a:r>
              <a:endParaRPr sz="700" b="1">
                <a:latin typeface="Calibri"/>
                <a:cs typeface="Calibri"/>
              </a:endParaRPr>
            </a:p>
          </p:txBody>
        </p:sp>
        <p:sp>
          <p:nvSpPr>
            <p:cNvPr id="20" name="object 53"/>
            <p:cNvSpPr txBox="1"/>
            <p:nvPr/>
          </p:nvSpPr>
          <p:spPr>
            <a:xfrm>
              <a:off x="10909648" y="10260249"/>
              <a:ext cx="440056" cy="135765"/>
            </a:xfrm>
            <a:prstGeom prst="rect">
              <a:avLst/>
            </a:prstGeom>
          </p:spPr>
          <p:txBody>
            <a:bodyPr vert="horz" wrap="square" lIns="0" tIns="3723"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3723">
                <a:spcBef>
                  <a:spcPts val="29"/>
                </a:spcBef>
              </a:pPr>
              <a:r>
                <a:rPr sz="700" b="1" spc="-4" dirty="0">
                  <a:solidFill>
                    <a:srgbClr val="211F1F"/>
                  </a:solidFill>
                  <a:latin typeface="Calibri"/>
                  <a:cs typeface="Calibri"/>
                </a:rPr>
                <a:t>Cars </a:t>
              </a:r>
              <a:r>
                <a:rPr sz="700" b="1" spc="-3" dirty="0">
                  <a:solidFill>
                    <a:srgbClr val="211F1F"/>
                  </a:solidFill>
                  <a:latin typeface="Calibri"/>
                  <a:cs typeface="Calibri"/>
                </a:rPr>
                <a:t>podium</a:t>
              </a:r>
              <a:endParaRPr sz="700" b="1">
                <a:latin typeface="Calibri"/>
                <a:cs typeface="Calibri"/>
              </a:endParaRPr>
            </a:p>
          </p:txBody>
        </p:sp>
        <p:sp>
          <p:nvSpPr>
            <p:cNvPr id="21" name="object 54"/>
            <p:cNvSpPr/>
            <p:nvPr/>
          </p:nvSpPr>
          <p:spPr>
            <a:xfrm>
              <a:off x="10633322" y="10284168"/>
              <a:ext cx="248920" cy="102870"/>
            </a:xfrm>
            <a:custGeom>
              <a:avLst/>
              <a:gdLst/>
              <a:ahLst/>
              <a:cxnLst/>
              <a:rect l="l" t="t" r="r" b="b"/>
              <a:pathLst>
                <a:path w="248920" h="102870">
                  <a:moveTo>
                    <a:pt x="33731" y="36537"/>
                  </a:moveTo>
                  <a:lnTo>
                    <a:pt x="26162" y="29044"/>
                  </a:lnTo>
                  <a:lnTo>
                    <a:pt x="7543" y="29044"/>
                  </a:lnTo>
                  <a:lnTo>
                    <a:pt x="0" y="36537"/>
                  </a:lnTo>
                  <a:lnTo>
                    <a:pt x="0" y="55041"/>
                  </a:lnTo>
                  <a:lnTo>
                    <a:pt x="7543" y="62534"/>
                  </a:lnTo>
                  <a:lnTo>
                    <a:pt x="26162" y="62534"/>
                  </a:lnTo>
                  <a:lnTo>
                    <a:pt x="33731" y="55041"/>
                  </a:lnTo>
                  <a:lnTo>
                    <a:pt x="33731" y="45796"/>
                  </a:lnTo>
                  <a:lnTo>
                    <a:pt x="33731" y="36537"/>
                  </a:lnTo>
                  <a:close/>
                </a:path>
                <a:path w="248920" h="102870">
                  <a:moveTo>
                    <a:pt x="141884" y="75057"/>
                  </a:moveTo>
                  <a:lnTo>
                    <a:pt x="141859" y="72859"/>
                  </a:lnTo>
                  <a:lnTo>
                    <a:pt x="141859" y="70573"/>
                  </a:lnTo>
                  <a:lnTo>
                    <a:pt x="140169" y="69532"/>
                  </a:lnTo>
                  <a:lnTo>
                    <a:pt x="133743" y="69723"/>
                  </a:lnTo>
                  <a:lnTo>
                    <a:pt x="132410" y="70815"/>
                  </a:lnTo>
                  <a:lnTo>
                    <a:pt x="132600" y="75209"/>
                  </a:lnTo>
                  <a:lnTo>
                    <a:pt x="133997" y="76149"/>
                  </a:lnTo>
                  <a:lnTo>
                    <a:pt x="137020" y="76149"/>
                  </a:lnTo>
                  <a:lnTo>
                    <a:pt x="140246" y="76174"/>
                  </a:lnTo>
                  <a:lnTo>
                    <a:pt x="141884" y="75057"/>
                  </a:lnTo>
                  <a:close/>
                </a:path>
                <a:path w="248920" h="102870">
                  <a:moveTo>
                    <a:pt x="248856" y="50850"/>
                  </a:moveTo>
                  <a:lnTo>
                    <a:pt x="245440" y="48641"/>
                  </a:lnTo>
                  <a:lnTo>
                    <a:pt x="242392" y="46774"/>
                  </a:lnTo>
                  <a:lnTo>
                    <a:pt x="242392" y="55067"/>
                  </a:lnTo>
                  <a:lnTo>
                    <a:pt x="242366" y="61671"/>
                  </a:lnTo>
                  <a:lnTo>
                    <a:pt x="241719" y="65481"/>
                  </a:lnTo>
                  <a:lnTo>
                    <a:pt x="235292" y="65481"/>
                  </a:lnTo>
                  <a:lnTo>
                    <a:pt x="235292" y="61671"/>
                  </a:lnTo>
                  <a:lnTo>
                    <a:pt x="242366" y="61671"/>
                  </a:lnTo>
                  <a:lnTo>
                    <a:pt x="242366" y="55067"/>
                  </a:lnTo>
                  <a:lnTo>
                    <a:pt x="237972" y="55067"/>
                  </a:lnTo>
                  <a:lnTo>
                    <a:pt x="227774" y="54914"/>
                  </a:lnTo>
                  <a:lnTo>
                    <a:pt x="228396" y="54940"/>
                  </a:lnTo>
                  <a:lnTo>
                    <a:pt x="228523" y="70993"/>
                  </a:lnTo>
                  <a:lnTo>
                    <a:pt x="229666" y="72161"/>
                  </a:lnTo>
                  <a:lnTo>
                    <a:pt x="235813" y="72212"/>
                  </a:lnTo>
                  <a:lnTo>
                    <a:pt x="241820" y="72212"/>
                  </a:lnTo>
                  <a:lnTo>
                    <a:pt x="241820" y="81876"/>
                  </a:lnTo>
                  <a:lnTo>
                    <a:pt x="237299" y="81876"/>
                  </a:lnTo>
                  <a:lnTo>
                    <a:pt x="232841" y="81953"/>
                  </a:lnTo>
                  <a:lnTo>
                    <a:pt x="227850" y="81788"/>
                  </a:lnTo>
                  <a:lnTo>
                    <a:pt x="227203" y="80594"/>
                  </a:lnTo>
                  <a:lnTo>
                    <a:pt x="226936" y="79844"/>
                  </a:lnTo>
                  <a:lnTo>
                    <a:pt x="223583" y="74663"/>
                  </a:lnTo>
                  <a:lnTo>
                    <a:pt x="222465" y="72936"/>
                  </a:lnTo>
                  <a:lnTo>
                    <a:pt x="221221" y="72199"/>
                  </a:lnTo>
                  <a:lnTo>
                    <a:pt x="221221" y="85039"/>
                  </a:lnTo>
                  <a:lnTo>
                    <a:pt x="221107" y="91059"/>
                  </a:lnTo>
                  <a:lnTo>
                    <a:pt x="216293" y="95770"/>
                  </a:lnTo>
                  <a:lnTo>
                    <a:pt x="204711" y="95745"/>
                  </a:lnTo>
                  <a:lnTo>
                    <a:pt x="200113" y="91059"/>
                  </a:lnTo>
                  <a:lnTo>
                    <a:pt x="200063" y="88506"/>
                  </a:lnTo>
                  <a:lnTo>
                    <a:pt x="200101" y="82105"/>
                  </a:lnTo>
                  <a:lnTo>
                    <a:pt x="200139" y="79273"/>
                  </a:lnTo>
                  <a:lnTo>
                    <a:pt x="204838" y="74663"/>
                  </a:lnTo>
                  <a:lnTo>
                    <a:pt x="216496" y="74739"/>
                  </a:lnTo>
                  <a:lnTo>
                    <a:pt x="221183" y="79476"/>
                  </a:lnTo>
                  <a:lnTo>
                    <a:pt x="221221" y="85039"/>
                  </a:lnTo>
                  <a:lnTo>
                    <a:pt x="221221" y="72199"/>
                  </a:lnTo>
                  <a:lnTo>
                    <a:pt x="215798" y="68948"/>
                  </a:lnTo>
                  <a:lnTo>
                    <a:pt x="208153" y="68300"/>
                  </a:lnTo>
                  <a:lnTo>
                    <a:pt x="200710" y="71412"/>
                  </a:lnTo>
                  <a:lnTo>
                    <a:pt x="198386" y="73126"/>
                  </a:lnTo>
                  <a:lnTo>
                    <a:pt x="196469" y="75679"/>
                  </a:lnTo>
                  <a:lnTo>
                    <a:pt x="192951" y="81978"/>
                  </a:lnTo>
                  <a:lnTo>
                    <a:pt x="193205" y="82105"/>
                  </a:lnTo>
                  <a:lnTo>
                    <a:pt x="191211" y="81953"/>
                  </a:lnTo>
                  <a:lnTo>
                    <a:pt x="190550" y="81902"/>
                  </a:lnTo>
                  <a:lnTo>
                    <a:pt x="188556" y="81762"/>
                  </a:lnTo>
                  <a:lnTo>
                    <a:pt x="188468" y="80962"/>
                  </a:lnTo>
                  <a:lnTo>
                    <a:pt x="188379" y="80594"/>
                  </a:lnTo>
                  <a:lnTo>
                    <a:pt x="188264" y="76149"/>
                  </a:lnTo>
                  <a:lnTo>
                    <a:pt x="188252" y="69659"/>
                  </a:lnTo>
                  <a:lnTo>
                    <a:pt x="188252" y="63728"/>
                  </a:lnTo>
                  <a:lnTo>
                    <a:pt x="188252" y="57429"/>
                  </a:lnTo>
                  <a:lnTo>
                    <a:pt x="188277" y="14859"/>
                  </a:lnTo>
                  <a:lnTo>
                    <a:pt x="188912" y="14287"/>
                  </a:lnTo>
                  <a:lnTo>
                    <a:pt x="190944" y="14389"/>
                  </a:lnTo>
                  <a:lnTo>
                    <a:pt x="193802" y="14566"/>
                  </a:lnTo>
                  <a:lnTo>
                    <a:pt x="196646" y="14566"/>
                  </a:lnTo>
                  <a:lnTo>
                    <a:pt x="201409" y="14287"/>
                  </a:lnTo>
                  <a:lnTo>
                    <a:pt x="201752" y="14859"/>
                  </a:lnTo>
                  <a:lnTo>
                    <a:pt x="201828" y="47574"/>
                  </a:lnTo>
                  <a:lnTo>
                    <a:pt x="202844" y="48641"/>
                  </a:lnTo>
                  <a:lnTo>
                    <a:pt x="208076" y="48653"/>
                  </a:lnTo>
                  <a:lnTo>
                    <a:pt x="214884" y="48666"/>
                  </a:lnTo>
                  <a:lnTo>
                    <a:pt x="218833" y="48666"/>
                  </a:lnTo>
                  <a:lnTo>
                    <a:pt x="233705" y="48666"/>
                  </a:lnTo>
                  <a:lnTo>
                    <a:pt x="240474" y="52311"/>
                  </a:lnTo>
                  <a:lnTo>
                    <a:pt x="242392" y="55067"/>
                  </a:lnTo>
                  <a:lnTo>
                    <a:pt x="242392" y="46774"/>
                  </a:lnTo>
                  <a:lnTo>
                    <a:pt x="232956" y="26695"/>
                  </a:lnTo>
                  <a:lnTo>
                    <a:pt x="229984" y="14287"/>
                  </a:lnTo>
                  <a:lnTo>
                    <a:pt x="229857" y="13766"/>
                  </a:lnTo>
                  <a:lnTo>
                    <a:pt x="229857" y="41897"/>
                  </a:lnTo>
                  <a:lnTo>
                    <a:pt x="208648" y="41897"/>
                  </a:lnTo>
                  <a:lnTo>
                    <a:pt x="208648" y="14541"/>
                  </a:lnTo>
                  <a:lnTo>
                    <a:pt x="212001" y="14541"/>
                  </a:lnTo>
                  <a:lnTo>
                    <a:pt x="215252" y="14287"/>
                  </a:lnTo>
                  <a:lnTo>
                    <a:pt x="218452" y="14617"/>
                  </a:lnTo>
                  <a:lnTo>
                    <a:pt x="221284" y="14859"/>
                  </a:lnTo>
                  <a:lnTo>
                    <a:pt x="223583" y="16548"/>
                  </a:lnTo>
                  <a:lnTo>
                    <a:pt x="226352" y="26987"/>
                  </a:lnTo>
                  <a:lnTo>
                    <a:pt x="227977" y="34112"/>
                  </a:lnTo>
                  <a:lnTo>
                    <a:pt x="229857" y="41897"/>
                  </a:lnTo>
                  <a:lnTo>
                    <a:pt x="229857" y="13766"/>
                  </a:lnTo>
                  <a:lnTo>
                    <a:pt x="229387" y="11811"/>
                  </a:lnTo>
                  <a:lnTo>
                    <a:pt x="224599" y="8039"/>
                  </a:lnTo>
                  <a:lnTo>
                    <a:pt x="199301" y="7937"/>
                  </a:lnTo>
                  <a:lnTo>
                    <a:pt x="188963" y="8039"/>
                  </a:lnTo>
                  <a:lnTo>
                    <a:pt x="187972" y="7543"/>
                  </a:lnTo>
                  <a:lnTo>
                    <a:pt x="188112" y="6400"/>
                  </a:lnTo>
                  <a:lnTo>
                    <a:pt x="188315" y="4940"/>
                  </a:lnTo>
                  <a:lnTo>
                    <a:pt x="188252" y="4165"/>
                  </a:lnTo>
                  <a:lnTo>
                    <a:pt x="188112" y="990"/>
                  </a:lnTo>
                  <a:lnTo>
                    <a:pt x="187198" y="101"/>
                  </a:lnTo>
                  <a:lnTo>
                    <a:pt x="182257" y="0"/>
                  </a:lnTo>
                  <a:lnTo>
                    <a:pt x="182257" y="63779"/>
                  </a:lnTo>
                  <a:lnTo>
                    <a:pt x="181444" y="69481"/>
                  </a:lnTo>
                  <a:lnTo>
                    <a:pt x="180454" y="69532"/>
                  </a:lnTo>
                  <a:lnTo>
                    <a:pt x="179387" y="69634"/>
                  </a:lnTo>
                  <a:lnTo>
                    <a:pt x="152768" y="69634"/>
                  </a:lnTo>
                  <a:lnTo>
                    <a:pt x="151930" y="69659"/>
                  </a:lnTo>
                  <a:lnTo>
                    <a:pt x="151079" y="69634"/>
                  </a:lnTo>
                  <a:lnTo>
                    <a:pt x="148323" y="69850"/>
                  </a:lnTo>
                  <a:lnTo>
                    <a:pt x="147091" y="70840"/>
                  </a:lnTo>
                  <a:lnTo>
                    <a:pt x="147091" y="74980"/>
                  </a:lnTo>
                  <a:lnTo>
                    <a:pt x="148399" y="75984"/>
                  </a:lnTo>
                  <a:lnTo>
                    <a:pt x="151498" y="76200"/>
                  </a:lnTo>
                  <a:lnTo>
                    <a:pt x="152590" y="76149"/>
                  </a:lnTo>
                  <a:lnTo>
                    <a:pt x="181762" y="76149"/>
                  </a:lnTo>
                  <a:lnTo>
                    <a:pt x="181686" y="80314"/>
                  </a:lnTo>
                  <a:lnTo>
                    <a:pt x="181571" y="81762"/>
                  </a:lnTo>
                  <a:lnTo>
                    <a:pt x="179806" y="81902"/>
                  </a:lnTo>
                  <a:lnTo>
                    <a:pt x="152412" y="81902"/>
                  </a:lnTo>
                  <a:lnTo>
                    <a:pt x="123875" y="81953"/>
                  </a:lnTo>
                  <a:lnTo>
                    <a:pt x="123151" y="81318"/>
                  </a:lnTo>
                  <a:lnTo>
                    <a:pt x="120891" y="74663"/>
                  </a:lnTo>
                  <a:lnTo>
                    <a:pt x="120256" y="72758"/>
                  </a:lnTo>
                  <a:lnTo>
                    <a:pt x="116967" y="70472"/>
                  </a:lnTo>
                  <a:lnTo>
                    <a:pt x="116967" y="90982"/>
                  </a:lnTo>
                  <a:lnTo>
                    <a:pt x="112331" y="95719"/>
                  </a:lnTo>
                  <a:lnTo>
                    <a:pt x="100698" y="95796"/>
                  </a:lnTo>
                  <a:lnTo>
                    <a:pt x="95859" y="90982"/>
                  </a:lnTo>
                  <a:lnTo>
                    <a:pt x="95783" y="88430"/>
                  </a:lnTo>
                  <a:lnTo>
                    <a:pt x="95846" y="82283"/>
                  </a:lnTo>
                  <a:lnTo>
                    <a:pt x="95872" y="79476"/>
                  </a:lnTo>
                  <a:lnTo>
                    <a:pt x="100634" y="74739"/>
                  </a:lnTo>
                  <a:lnTo>
                    <a:pt x="112191" y="74701"/>
                  </a:lnTo>
                  <a:lnTo>
                    <a:pt x="116878" y="79273"/>
                  </a:lnTo>
                  <a:lnTo>
                    <a:pt x="116967" y="90982"/>
                  </a:lnTo>
                  <a:lnTo>
                    <a:pt x="116967" y="70472"/>
                  </a:lnTo>
                  <a:lnTo>
                    <a:pt x="113919" y="68338"/>
                  </a:lnTo>
                  <a:lnTo>
                    <a:pt x="99491" y="68110"/>
                  </a:lnTo>
                  <a:lnTo>
                    <a:pt x="92887" y="72313"/>
                  </a:lnTo>
                  <a:lnTo>
                    <a:pt x="89687" y="81457"/>
                  </a:lnTo>
                  <a:lnTo>
                    <a:pt x="88519" y="82283"/>
                  </a:lnTo>
                  <a:lnTo>
                    <a:pt x="85852" y="81902"/>
                  </a:lnTo>
                  <a:lnTo>
                    <a:pt x="84785" y="81762"/>
                  </a:lnTo>
                  <a:lnTo>
                    <a:pt x="83413" y="81902"/>
                  </a:lnTo>
                  <a:lnTo>
                    <a:pt x="81610" y="81902"/>
                  </a:lnTo>
                  <a:lnTo>
                    <a:pt x="81483" y="64198"/>
                  </a:lnTo>
                  <a:lnTo>
                    <a:pt x="82245" y="63728"/>
                  </a:lnTo>
                  <a:lnTo>
                    <a:pt x="84162" y="63754"/>
                  </a:lnTo>
                  <a:lnTo>
                    <a:pt x="94627" y="63779"/>
                  </a:lnTo>
                  <a:lnTo>
                    <a:pt x="182257" y="63779"/>
                  </a:lnTo>
                  <a:lnTo>
                    <a:pt x="182257" y="0"/>
                  </a:lnTo>
                  <a:lnTo>
                    <a:pt x="181787" y="12"/>
                  </a:lnTo>
                  <a:lnTo>
                    <a:pt x="181787" y="7048"/>
                  </a:lnTo>
                  <a:lnTo>
                    <a:pt x="181787" y="56883"/>
                  </a:lnTo>
                  <a:lnTo>
                    <a:pt x="181076" y="57429"/>
                  </a:lnTo>
                  <a:lnTo>
                    <a:pt x="167068" y="57365"/>
                  </a:lnTo>
                  <a:lnTo>
                    <a:pt x="131508" y="57378"/>
                  </a:lnTo>
                  <a:lnTo>
                    <a:pt x="82194" y="57429"/>
                  </a:lnTo>
                  <a:lnTo>
                    <a:pt x="81534" y="56730"/>
                  </a:lnTo>
                  <a:lnTo>
                    <a:pt x="81534" y="6896"/>
                  </a:lnTo>
                  <a:lnTo>
                    <a:pt x="82296" y="6400"/>
                  </a:lnTo>
                  <a:lnTo>
                    <a:pt x="84531" y="6400"/>
                  </a:lnTo>
                  <a:lnTo>
                    <a:pt x="131686" y="6464"/>
                  </a:lnTo>
                  <a:lnTo>
                    <a:pt x="181140" y="6400"/>
                  </a:lnTo>
                  <a:lnTo>
                    <a:pt x="181787" y="7048"/>
                  </a:lnTo>
                  <a:lnTo>
                    <a:pt x="181787" y="12"/>
                  </a:lnTo>
                  <a:lnTo>
                    <a:pt x="180174" y="25"/>
                  </a:lnTo>
                  <a:lnTo>
                    <a:pt x="76149" y="25"/>
                  </a:lnTo>
                  <a:lnTo>
                    <a:pt x="74968" y="990"/>
                  </a:lnTo>
                  <a:lnTo>
                    <a:pt x="74879" y="87147"/>
                  </a:lnTo>
                  <a:lnTo>
                    <a:pt x="76225" y="88430"/>
                  </a:lnTo>
                  <a:lnTo>
                    <a:pt x="81826" y="88582"/>
                  </a:lnTo>
                  <a:lnTo>
                    <a:pt x="84582" y="88607"/>
                  </a:lnTo>
                  <a:lnTo>
                    <a:pt x="88925" y="88430"/>
                  </a:lnTo>
                  <a:lnTo>
                    <a:pt x="89636" y="88950"/>
                  </a:lnTo>
                  <a:lnTo>
                    <a:pt x="92811" y="97980"/>
                  </a:lnTo>
                  <a:lnTo>
                    <a:pt x="98996" y="102247"/>
                  </a:lnTo>
                  <a:lnTo>
                    <a:pt x="114147" y="102095"/>
                  </a:lnTo>
                  <a:lnTo>
                    <a:pt x="120294" y="97663"/>
                  </a:lnTo>
                  <a:lnTo>
                    <a:pt x="120916" y="95796"/>
                  </a:lnTo>
                  <a:lnTo>
                    <a:pt x="123228" y="88950"/>
                  </a:lnTo>
                  <a:lnTo>
                    <a:pt x="123901" y="88506"/>
                  </a:lnTo>
                  <a:lnTo>
                    <a:pt x="125387" y="88506"/>
                  </a:lnTo>
                  <a:lnTo>
                    <a:pt x="158496" y="88544"/>
                  </a:lnTo>
                  <a:lnTo>
                    <a:pt x="193078" y="88506"/>
                  </a:lnTo>
                  <a:lnTo>
                    <a:pt x="193776" y="88925"/>
                  </a:lnTo>
                  <a:lnTo>
                    <a:pt x="197065" y="98031"/>
                  </a:lnTo>
                  <a:lnTo>
                    <a:pt x="203022" y="102196"/>
                  </a:lnTo>
                  <a:lnTo>
                    <a:pt x="218274" y="102146"/>
                  </a:lnTo>
                  <a:lnTo>
                    <a:pt x="224383" y="97751"/>
                  </a:lnTo>
                  <a:lnTo>
                    <a:pt x="225056" y="95770"/>
                  </a:lnTo>
                  <a:lnTo>
                    <a:pt x="227482" y="88747"/>
                  </a:lnTo>
                  <a:lnTo>
                    <a:pt x="228269" y="88506"/>
                  </a:lnTo>
                  <a:lnTo>
                    <a:pt x="229666" y="88506"/>
                  </a:lnTo>
                  <a:lnTo>
                    <a:pt x="234073" y="88557"/>
                  </a:lnTo>
                  <a:lnTo>
                    <a:pt x="235851" y="88506"/>
                  </a:lnTo>
                  <a:lnTo>
                    <a:pt x="238518" y="88430"/>
                  </a:lnTo>
                  <a:lnTo>
                    <a:pt x="242963" y="88582"/>
                  </a:lnTo>
                  <a:lnTo>
                    <a:pt x="245338" y="88633"/>
                  </a:lnTo>
                  <a:lnTo>
                    <a:pt x="246443" y="88430"/>
                  </a:lnTo>
                  <a:lnTo>
                    <a:pt x="247396" y="88252"/>
                  </a:lnTo>
                  <a:lnTo>
                    <a:pt x="248856" y="86245"/>
                  </a:lnTo>
                  <a:lnTo>
                    <a:pt x="248856" y="81953"/>
                  </a:lnTo>
                  <a:lnTo>
                    <a:pt x="248856" y="72186"/>
                  </a:lnTo>
                  <a:lnTo>
                    <a:pt x="248856" y="65481"/>
                  </a:lnTo>
                  <a:lnTo>
                    <a:pt x="248856" y="61671"/>
                  </a:lnTo>
                  <a:lnTo>
                    <a:pt x="248856" y="55067"/>
                  </a:lnTo>
                  <a:lnTo>
                    <a:pt x="248856" y="50850"/>
                  </a:lnTo>
                  <a:close/>
                </a:path>
              </a:pathLst>
            </a:custGeom>
            <a:solidFill>
              <a:srgbClr val="EB5B23"/>
            </a:solidFill>
          </p:spPr>
          <p:txBody>
            <a:bodyPr wrap="square" lIns="0" tIns="0" rIns="0" bIns="0" rtlCol="0"/>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endParaRPr sz="700" b="1"/>
            </a:p>
          </p:txBody>
        </p:sp>
        <p:grpSp>
          <p:nvGrpSpPr>
            <p:cNvPr id="22" name="object 55"/>
            <p:cNvGrpSpPr/>
            <p:nvPr/>
          </p:nvGrpSpPr>
          <p:grpSpPr>
            <a:xfrm>
              <a:off x="8039296" y="10264940"/>
              <a:ext cx="236340" cy="136946"/>
              <a:chOff x="2312390" y="10264940"/>
              <a:chExt cx="236340" cy="136946"/>
            </a:xfrm>
          </p:grpSpPr>
          <p:pic>
            <p:nvPicPr>
              <p:cNvPr id="34" name="object 56"/>
              <p:cNvPicPr/>
              <p:nvPr/>
            </p:nvPicPr>
            <p:blipFill>
              <a:blip r:embed="rId6" cstate="print"/>
              <a:stretch>
                <a:fillRect/>
              </a:stretch>
            </p:blipFill>
            <p:spPr>
              <a:xfrm>
                <a:off x="2385167" y="10264940"/>
                <a:ext cx="163563" cy="136946"/>
              </a:xfrm>
              <a:prstGeom prst="rect">
                <a:avLst/>
              </a:prstGeom>
            </p:spPr>
          </p:pic>
          <p:sp>
            <p:nvSpPr>
              <p:cNvPr id="35" name="object 57"/>
              <p:cNvSpPr/>
              <p:nvPr/>
            </p:nvSpPr>
            <p:spPr>
              <a:xfrm>
                <a:off x="2312390" y="10308274"/>
                <a:ext cx="34290" cy="33655"/>
              </a:xfrm>
              <a:custGeom>
                <a:avLst/>
                <a:gdLst/>
                <a:ahLst/>
                <a:cxnLst/>
                <a:rect l="l" t="t" r="r" b="b"/>
                <a:pathLst>
                  <a:path w="34289" h="33654">
                    <a:moveTo>
                      <a:pt x="26168" y="0"/>
                    </a:moveTo>
                    <a:lnTo>
                      <a:pt x="7543" y="0"/>
                    </a:lnTo>
                    <a:lnTo>
                      <a:pt x="0" y="7466"/>
                    </a:lnTo>
                    <a:lnTo>
                      <a:pt x="0" y="25970"/>
                    </a:lnTo>
                    <a:lnTo>
                      <a:pt x="7543" y="33461"/>
                    </a:lnTo>
                    <a:lnTo>
                      <a:pt x="26168" y="33461"/>
                    </a:lnTo>
                    <a:lnTo>
                      <a:pt x="33712" y="25970"/>
                    </a:lnTo>
                    <a:lnTo>
                      <a:pt x="33712" y="16743"/>
                    </a:lnTo>
                    <a:lnTo>
                      <a:pt x="33712" y="7466"/>
                    </a:lnTo>
                    <a:lnTo>
                      <a:pt x="26168" y="0"/>
                    </a:lnTo>
                    <a:close/>
                  </a:path>
                </a:pathLst>
              </a:custGeom>
              <a:solidFill>
                <a:srgbClr val="EB5B23"/>
              </a:solidFill>
            </p:spPr>
            <p:txBody>
              <a:bodyPr wrap="square" lIns="0" tIns="0" rIns="0" bIns="0" rtlCol="0"/>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endParaRPr sz="700" b="1"/>
              </a:p>
            </p:txBody>
          </p:sp>
        </p:grpSp>
        <p:sp>
          <p:nvSpPr>
            <p:cNvPr id="23" name="object 58"/>
            <p:cNvSpPr txBox="1"/>
            <p:nvPr/>
          </p:nvSpPr>
          <p:spPr>
            <a:xfrm>
              <a:off x="8290792" y="10258117"/>
              <a:ext cx="436879" cy="135765"/>
            </a:xfrm>
            <a:prstGeom prst="rect">
              <a:avLst/>
            </a:prstGeom>
          </p:spPr>
          <p:txBody>
            <a:bodyPr vert="horz" wrap="square" lIns="0" tIns="3723"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3723">
                <a:spcBef>
                  <a:spcPts val="29"/>
                </a:spcBef>
              </a:pPr>
              <a:r>
                <a:rPr sz="700" b="1" spc="-6" dirty="0">
                  <a:solidFill>
                    <a:srgbClr val="211F1F"/>
                  </a:solidFill>
                  <a:latin typeface="Calibri"/>
                  <a:cs typeface="Calibri"/>
                </a:rPr>
                <a:t>Écran</a:t>
              </a:r>
              <a:r>
                <a:rPr sz="700" b="1" spc="-4" dirty="0">
                  <a:solidFill>
                    <a:srgbClr val="211F1F"/>
                  </a:solidFill>
                  <a:latin typeface="Calibri"/>
                  <a:cs typeface="Calibri"/>
                </a:rPr>
                <a:t> indoor</a:t>
              </a:r>
              <a:endParaRPr sz="700" b="1" dirty="0">
                <a:latin typeface="Calibri"/>
                <a:cs typeface="Calibri"/>
              </a:endParaRPr>
            </a:p>
          </p:txBody>
        </p:sp>
        <p:sp>
          <p:nvSpPr>
            <p:cNvPr id="26" name="object 59"/>
            <p:cNvSpPr txBox="1"/>
            <p:nvPr/>
          </p:nvSpPr>
          <p:spPr>
            <a:xfrm>
              <a:off x="11750975" y="10260249"/>
              <a:ext cx="635634" cy="135765"/>
            </a:xfrm>
            <a:prstGeom prst="rect">
              <a:avLst/>
            </a:prstGeom>
          </p:spPr>
          <p:txBody>
            <a:bodyPr vert="horz" wrap="square" lIns="0" tIns="3723"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3723">
                <a:spcBef>
                  <a:spcPts val="29"/>
                </a:spcBef>
              </a:pPr>
              <a:r>
                <a:rPr sz="700" b="1" spc="-3" dirty="0">
                  <a:solidFill>
                    <a:srgbClr val="211F1F"/>
                  </a:solidFill>
                  <a:latin typeface="Calibri"/>
                  <a:cs typeface="Calibri"/>
                </a:rPr>
                <a:t>Solutions</a:t>
              </a:r>
              <a:r>
                <a:rPr sz="700" b="1" spc="2" dirty="0">
                  <a:solidFill>
                    <a:srgbClr val="211F1F"/>
                  </a:solidFill>
                  <a:latin typeface="Calibri"/>
                  <a:cs typeface="Calibri"/>
                </a:rPr>
                <a:t> </a:t>
              </a:r>
              <a:r>
                <a:rPr sz="700" b="1" spc="-2" dirty="0">
                  <a:solidFill>
                    <a:srgbClr val="211F1F"/>
                  </a:solidFill>
                  <a:latin typeface="Calibri"/>
                  <a:cs typeface="Calibri"/>
                </a:rPr>
                <a:t>Digitales</a:t>
              </a:r>
              <a:endParaRPr sz="700" b="1" dirty="0">
                <a:latin typeface="Calibri"/>
                <a:cs typeface="Calibri"/>
              </a:endParaRPr>
            </a:p>
          </p:txBody>
        </p:sp>
        <p:grpSp>
          <p:nvGrpSpPr>
            <p:cNvPr id="28" name="object 60"/>
            <p:cNvGrpSpPr/>
            <p:nvPr/>
          </p:nvGrpSpPr>
          <p:grpSpPr>
            <a:xfrm>
              <a:off x="11473137" y="10241155"/>
              <a:ext cx="260496" cy="156294"/>
              <a:chOff x="5746229" y="10241153"/>
              <a:chExt cx="260496" cy="156294"/>
            </a:xfrm>
          </p:grpSpPr>
          <p:sp>
            <p:nvSpPr>
              <p:cNvPr id="32" name="object 61"/>
              <p:cNvSpPr/>
              <p:nvPr/>
            </p:nvSpPr>
            <p:spPr>
              <a:xfrm>
                <a:off x="5746229" y="10313211"/>
                <a:ext cx="34290" cy="33655"/>
              </a:xfrm>
              <a:custGeom>
                <a:avLst/>
                <a:gdLst/>
                <a:ahLst/>
                <a:cxnLst/>
                <a:rect l="l" t="t" r="r" b="b"/>
                <a:pathLst>
                  <a:path w="34289" h="33654">
                    <a:moveTo>
                      <a:pt x="26193" y="0"/>
                    </a:moveTo>
                    <a:lnTo>
                      <a:pt x="7562" y="0"/>
                    </a:lnTo>
                    <a:lnTo>
                      <a:pt x="0" y="7490"/>
                    </a:lnTo>
                    <a:lnTo>
                      <a:pt x="0" y="25994"/>
                    </a:lnTo>
                    <a:lnTo>
                      <a:pt x="7562" y="33486"/>
                    </a:lnTo>
                    <a:lnTo>
                      <a:pt x="26193" y="33486"/>
                    </a:lnTo>
                    <a:lnTo>
                      <a:pt x="33731" y="25994"/>
                    </a:lnTo>
                    <a:lnTo>
                      <a:pt x="33731" y="16743"/>
                    </a:lnTo>
                    <a:lnTo>
                      <a:pt x="33731" y="7490"/>
                    </a:lnTo>
                    <a:lnTo>
                      <a:pt x="26193" y="0"/>
                    </a:lnTo>
                    <a:close/>
                  </a:path>
                </a:pathLst>
              </a:custGeom>
              <a:solidFill>
                <a:srgbClr val="EB5B23"/>
              </a:solidFill>
            </p:spPr>
            <p:txBody>
              <a:bodyPr wrap="square" lIns="0" tIns="0" rIns="0" bIns="0" rtlCol="0"/>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endParaRPr sz="700" b="1"/>
              </a:p>
            </p:txBody>
          </p:sp>
          <p:pic>
            <p:nvPicPr>
              <p:cNvPr id="33" name="object 62"/>
              <p:cNvPicPr/>
              <p:nvPr/>
            </p:nvPicPr>
            <p:blipFill>
              <a:blip r:embed="rId7" cstate="print"/>
              <a:stretch>
                <a:fillRect/>
              </a:stretch>
            </p:blipFill>
            <p:spPr>
              <a:xfrm>
                <a:off x="5815857" y="10241153"/>
                <a:ext cx="190868" cy="156294"/>
              </a:xfrm>
              <a:prstGeom prst="rect">
                <a:avLst/>
              </a:prstGeom>
            </p:spPr>
          </p:pic>
        </p:grpSp>
        <p:sp>
          <p:nvSpPr>
            <p:cNvPr id="29" name="object 63"/>
            <p:cNvSpPr/>
            <p:nvPr/>
          </p:nvSpPr>
          <p:spPr>
            <a:xfrm>
              <a:off x="12430156" y="10313212"/>
              <a:ext cx="34290" cy="33655"/>
            </a:xfrm>
            <a:custGeom>
              <a:avLst/>
              <a:gdLst/>
              <a:ahLst/>
              <a:cxnLst/>
              <a:rect l="l" t="t" r="r" b="b"/>
              <a:pathLst>
                <a:path w="34290" h="33654">
                  <a:moveTo>
                    <a:pt x="26161" y="0"/>
                  </a:moveTo>
                  <a:lnTo>
                    <a:pt x="7492" y="0"/>
                  </a:lnTo>
                  <a:lnTo>
                    <a:pt x="0" y="7490"/>
                  </a:lnTo>
                  <a:lnTo>
                    <a:pt x="0" y="25994"/>
                  </a:lnTo>
                  <a:lnTo>
                    <a:pt x="7492" y="33486"/>
                  </a:lnTo>
                  <a:lnTo>
                    <a:pt x="26161" y="33486"/>
                  </a:lnTo>
                  <a:lnTo>
                    <a:pt x="33718" y="25994"/>
                  </a:lnTo>
                  <a:lnTo>
                    <a:pt x="33718" y="16743"/>
                  </a:lnTo>
                  <a:lnTo>
                    <a:pt x="33718" y="7490"/>
                  </a:lnTo>
                  <a:lnTo>
                    <a:pt x="26161" y="0"/>
                  </a:lnTo>
                  <a:close/>
                </a:path>
              </a:pathLst>
            </a:custGeom>
            <a:solidFill>
              <a:srgbClr val="EB5B23"/>
            </a:solidFill>
          </p:spPr>
          <p:txBody>
            <a:bodyPr wrap="square" lIns="0" tIns="0" rIns="0" bIns="0" rtlCol="0"/>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endParaRPr sz="700" b="1"/>
            </a:p>
          </p:txBody>
        </p:sp>
        <p:sp>
          <p:nvSpPr>
            <p:cNvPr id="30" name="object 64"/>
            <p:cNvSpPr txBox="1"/>
            <p:nvPr/>
          </p:nvSpPr>
          <p:spPr>
            <a:xfrm>
              <a:off x="12632215" y="10260249"/>
              <a:ext cx="484505" cy="135765"/>
            </a:xfrm>
            <a:prstGeom prst="rect">
              <a:avLst/>
            </a:prstGeom>
          </p:spPr>
          <p:txBody>
            <a:bodyPr vert="horz" wrap="square" lIns="0" tIns="3723"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3723">
                <a:spcBef>
                  <a:spcPts val="29"/>
                </a:spcBef>
              </a:pPr>
              <a:r>
                <a:rPr sz="700" b="1" spc="-2" dirty="0">
                  <a:solidFill>
                    <a:srgbClr val="211F1F"/>
                  </a:solidFill>
                  <a:latin typeface="Calibri"/>
                  <a:cs typeface="Calibri"/>
                </a:rPr>
                <a:t>Évènementiel</a:t>
              </a:r>
              <a:endParaRPr sz="700" b="1">
                <a:latin typeface="Calibri"/>
                <a:cs typeface="Calibri"/>
              </a:endParaRPr>
            </a:p>
          </p:txBody>
        </p:sp>
        <p:pic>
          <p:nvPicPr>
            <p:cNvPr id="31" name="object 65"/>
            <p:cNvPicPr/>
            <p:nvPr/>
          </p:nvPicPr>
          <p:blipFill>
            <a:blip r:embed="rId8" cstate="print"/>
            <a:stretch>
              <a:fillRect/>
            </a:stretch>
          </p:blipFill>
          <p:spPr>
            <a:xfrm>
              <a:off x="12495037" y="10219374"/>
              <a:ext cx="165242" cy="157460"/>
            </a:xfrm>
            <a:prstGeom prst="rect">
              <a:avLst/>
            </a:prstGeom>
          </p:spPr>
        </p:pic>
      </p:grpSp>
      <p:sp>
        <p:nvSpPr>
          <p:cNvPr id="2" name="AutoShape 10" descr="Fruit&amp;#39;is Cameroun - Home | Facebook"/>
          <p:cNvSpPr>
            <a:spLocks noChangeAspect="1" noChangeArrowheads="1"/>
          </p:cNvSpPr>
          <p:nvPr/>
        </p:nvSpPr>
        <p:spPr bwMode="auto">
          <a:xfrm>
            <a:off x="1315747" y="4179200"/>
            <a:ext cx="89341" cy="893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6802" tIns="13401" rIns="26802" bIns="13401" numCol="1" anchor="t" anchorCtr="0" compatLnSpc="1">
            <a:prstTxWarp prst="textNoShape">
              <a:avLst/>
            </a:prstTxWarp>
          </a:bodyPr>
          <a:lstStyle/>
          <a:p>
            <a:endParaRPr lang="fr-FR" sz="528"/>
          </a:p>
        </p:txBody>
      </p:sp>
      <p:sp>
        <p:nvSpPr>
          <p:cNvPr id="3" name="AutoShape 12" descr="Fruit&amp;#39;is Cameroun - Home | Facebook"/>
          <p:cNvSpPr>
            <a:spLocks noChangeAspect="1" noChangeArrowheads="1"/>
          </p:cNvSpPr>
          <p:nvPr/>
        </p:nvSpPr>
        <p:spPr bwMode="auto">
          <a:xfrm>
            <a:off x="1360417" y="4223871"/>
            <a:ext cx="89341" cy="893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6802" tIns="13401" rIns="26802" bIns="13401" numCol="1" anchor="t" anchorCtr="0" compatLnSpc="1">
            <a:prstTxWarp prst="textNoShape">
              <a:avLst/>
            </a:prstTxWarp>
          </a:bodyPr>
          <a:lstStyle/>
          <a:p>
            <a:endParaRPr lang="fr-FR" sz="528"/>
          </a:p>
        </p:txBody>
      </p:sp>
      <p:sp>
        <p:nvSpPr>
          <p:cNvPr id="4" name="AutoShape 14" descr="Fruit&amp;#39;is Cameroun - Home | Facebook"/>
          <p:cNvSpPr>
            <a:spLocks noChangeAspect="1" noChangeArrowheads="1"/>
          </p:cNvSpPr>
          <p:nvPr/>
        </p:nvSpPr>
        <p:spPr bwMode="auto">
          <a:xfrm>
            <a:off x="1405088" y="4268541"/>
            <a:ext cx="89341" cy="893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6802" tIns="13401" rIns="26802" bIns="13401" numCol="1" anchor="t" anchorCtr="0" compatLnSpc="1">
            <a:prstTxWarp prst="textNoShape">
              <a:avLst/>
            </a:prstTxWarp>
          </a:bodyPr>
          <a:lstStyle/>
          <a:p>
            <a:endParaRPr lang="fr-FR" sz="528"/>
          </a:p>
        </p:txBody>
      </p:sp>
      <p:sp>
        <p:nvSpPr>
          <p:cNvPr id="6" name="object 27">
            <a:extLst>
              <a:ext uri="{FF2B5EF4-FFF2-40B4-BE49-F238E27FC236}">
                <a16:creationId xmlns="" xmlns:a16="http://schemas.microsoft.com/office/drawing/2014/main" id="{E8D68C16-D73D-5A3D-2407-AB13D297CA3B}"/>
              </a:ext>
            </a:extLst>
          </p:cNvPr>
          <p:cNvSpPr txBox="1"/>
          <p:nvPr/>
        </p:nvSpPr>
        <p:spPr>
          <a:xfrm>
            <a:off x="579531" y="3407094"/>
            <a:ext cx="5808569" cy="5047920"/>
          </a:xfrm>
          <a:prstGeom prst="rect">
            <a:avLst/>
          </a:prstGeom>
          <a:solidFill>
            <a:schemeClr val="bg1">
              <a:lumMod val="85000"/>
              <a:alpha val="0"/>
            </a:schemeClr>
          </a:solidFill>
        </p:spPr>
        <p:txBody>
          <a:bodyPr vert="horz" wrap="square" lIns="0" tIns="40005" rIns="0" bIns="0" rtlCol="0">
            <a:spAutoFit/>
          </a:bodyPr>
          <a:lstStyle/>
          <a:p>
            <a:pPr marL="12700" marR="5080" algn="just">
              <a:lnSpc>
                <a:spcPct val="113100"/>
              </a:lnSpc>
            </a:pPr>
            <a:r>
              <a:rPr lang="fr-CM" sz="1200" dirty="0">
                <a:latin typeface="Aeonik" panose="02010503030300000000" pitchFamily="50" charset="0"/>
                <a:cs typeface="Arial"/>
              </a:rPr>
              <a:t>Des études sur la démographie mondiale montrent que face à l’augmentation de la population, estimée à 30% sur les 10 prochaines années, les ressources agricoles ne suffiront pas. L'Afrique subsaharienne, continent importateur net de denrées alimentaires, caractérisé par une population jeune dont le nombre croit rapidement, souffrant de changements climatiques qui génèrent des pertes de rendement de 22%  en moyenne, aspire à une modernisation profonde de son secteur agricole.  La transformation digitale de ce secteur constitue alors une opportunité  d’un certain nombre d’équipements et solutions que sont : </a:t>
            </a:r>
          </a:p>
          <a:p>
            <a:pPr marL="298450" marR="5080" indent="-285750" algn="just">
              <a:lnSpc>
                <a:spcPct val="113100"/>
              </a:lnSpc>
              <a:buFont typeface="Arial" panose="020B0604020202020204" pitchFamily="34" charset="0"/>
              <a:buChar char="•"/>
            </a:pPr>
            <a:r>
              <a:rPr lang="fr-CM" sz="1200" dirty="0">
                <a:latin typeface="Aeonik" panose="02010503030300000000" pitchFamily="50" charset="0"/>
                <a:cs typeface="Arial"/>
              </a:rPr>
              <a:t>L’ordinateur, véritable tour de contrôle dans la gestion d’une exploitation</a:t>
            </a:r>
          </a:p>
          <a:p>
            <a:pPr marL="298450" marR="5080" indent="-285750" algn="just">
              <a:lnSpc>
                <a:spcPct val="113100"/>
              </a:lnSpc>
              <a:buFont typeface="Arial" panose="020B0604020202020204" pitchFamily="34" charset="0"/>
              <a:buChar char="•"/>
            </a:pPr>
            <a:r>
              <a:rPr lang="fr-CM" sz="1200" dirty="0">
                <a:latin typeface="Aeonik" panose="02010503030300000000" pitchFamily="50" charset="0"/>
                <a:cs typeface="Arial"/>
              </a:rPr>
              <a:t>Le smartphone, permettant de consulter des données et incidents en toute mobilité</a:t>
            </a:r>
          </a:p>
          <a:p>
            <a:pPr marL="298450" marR="5080" indent="-285750" algn="just">
              <a:lnSpc>
                <a:spcPct val="113100"/>
              </a:lnSpc>
              <a:buFont typeface="Arial" panose="020B0604020202020204" pitchFamily="34" charset="0"/>
              <a:buChar char="•"/>
            </a:pPr>
            <a:r>
              <a:rPr lang="fr-CM" sz="1200" dirty="0">
                <a:latin typeface="Aeonik" panose="02010503030300000000" pitchFamily="50" charset="0"/>
                <a:cs typeface="Arial"/>
              </a:rPr>
              <a:t>Le GPS, pour une optimisation de l’espace de production dans une parcelle agricole</a:t>
            </a:r>
          </a:p>
          <a:p>
            <a:pPr marL="298450" marR="5080" indent="-285750" algn="just">
              <a:lnSpc>
                <a:spcPct val="113100"/>
              </a:lnSpc>
              <a:buFont typeface="Arial" panose="020B0604020202020204" pitchFamily="34" charset="0"/>
              <a:buChar char="•"/>
            </a:pPr>
            <a:r>
              <a:rPr lang="fr-CM" sz="1200" dirty="0">
                <a:latin typeface="Aeonik" panose="02010503030300000000" pitchFamily="50" charset="0"/>
                <a:cs typeface="Arial"/>
              </a:rPr>
              <a:t>Le drone, utilisé pour survoler les exploitations et suivre l’évolution des cultures</a:t>
            </a:r>
          </a:p>
          <a:p>
            <a:pPr marL="298450" marR="5080" indent="-285750" algn="just">
              <a:lnSpc>
                <a:spcPct val="113100"/>
              </a:lnSpc>
              <a:buFont typeface="Arial" panose="020B0604020202020204" pitchFamily="34" charset="0"/>
              <a:buChar char="•"/>
            </a:pPr>
            <a:r>
              <a:rPr lang="fr-CM" sz="1200" dirty="0">
                <a:latin typeface="Aeonik" panose="02010503030300000000" pitchFamily="50" charset="0"/>
                <a:cs typeface="Arial"/>
              </a:rPr>
              <a:t>Enfin les objets connectés (IoT) comme outil permettant d’augmenter la productivité </a:t>
            </a:r>
          </a:p>
          <a:p>
            <a:pPr marL="298450" marR="5080" indent="-285750" algn="just">
              <a:lnSpc>
                <a:spcPct val="113100"/>
              </a:lnSpc>
              <a:buFont typeface="Arial" panose="020B0604020202020204" pitchFamily="34" charset="0"/>
              <a:buChar char="•"/>
            </a:pPr>
            <a:r>
              <a:rPr lang="fr-CM" sz="1200" dirty="0">
                <a:latin typeface="Aeonik" panose="02010503030300000000" pitchFamily="50" charset="0"/>
                <a:cs typeface="Arial"/>
              </a:rPr>
              <a:t>Les solutions de suivi en temps réel des exploitations, récoltes et les calculs de rendement</a:t>
            </a:r>
          </a:p>
          <a:p>
            <a:pPr marL="298450" marR="5080" indent="-285750" algn="just">
              <a:lnSpc>
                <a:spcPct val="113100"/>
              </a:lnSpc>
              <a:buFont typeface="Arial" panose="020B0604020202020204" pitchFamily="34" charset="0"/>
              <a:buChar char="•"/>
            </a:pPr>
            <a:r>
              <a:rPr lang="fr-CM" sz="1200" dirty="0">
                <a:latin typeface="Aeonik" panose="02010503030300000000" pitchFamily="50" charset="0"/>
                <a:cs typeface="Arial"/>
              </a:rPr>
              <a:t>Les infrastructures  de gestion de la sécurité des exploitations agricoles</a:t>
            </a:r>
          </a:p>
          <a:p>
            <a:pPr marL="298450" marR="5080" indent="-285750" algn="just">
              <a:lnSpc>
                <a:spcPct val="113100"/>
              </a:lnSpc>
              <a:buFont typeface="Arial" panose="020B0604020202020204" pitchFamily="34" charset="0"/>
              <a:buChar char="•"/>
            </a:pPr>
            <a:r>
              <a:rPr lang="fr-CM" sz="1200" dirty="0">
                <a:latin typeface="Aeonik" panose="02010503030300000000" pitchFamily="50" charset="0"/>
                <a:cs typeface="Arial"/>
              </a:rPr>
              <a:t>Les solutions de gestion de l’hydrométrie, de la teneur des sols, etc.</a:t>
            </a:r>
          </a:p>
          <a:p>
            <a:pPr marL="12700" marR="5080" algn="just">
              <a:lnSpc>
                <a:spcPct val="113100"/>
              </a:lnSpc>
            </a:pPr>
            <a:endParaRPr lang="fr-CM" sz="1200" dirty="0">
              <a:latin typeface="Aeonik" panose="02010503030300000000" pitchFamily="50" charset="0"/>
              <a:cs typeface="Arial"/>
            </a:endParaRPr>
          </a:p>
          <a:p>
            <a:pPr marL="12700" marR="5080" algn="just">
              <a:lnSpc>
                <a:spcPct val="113100"/>
              </a:lnSpc>
            </a:pPr>
            <a:r>
              <a:rPr lang="fr-CM" sz="1200" dirty="0">
                <a:latin typeface="Aeonik" panose="02010503030300000000" pitchFamily="50" charset="0"/>
                <a:cs typeface="Arial"/>
              </a:rPr>
              <a:t>La suite de solutions matérielles et technologiques </a:t>
            </a:r>
            <a:r>
              <a:rPr lang="fr-CM" sz="1200" b="1" dirty="0">
                <a:latin typeface="Aeonik" panose="02010503030300000000" pitchFamily="50" charset="0"/>
                <a:cs typeface="Arial"/>
              </a:rPr>
              <a:t>Accent Media </a:t>
            </a:r>
            <a:r>
              <a:rPr lang="fr-CM" sz="1200" b="1" dirty="0" err="1">
                <a:latin typeface="Aeonik" panose="02010503030300000000" pitchFamily="50" charset="0"/>
                <a:cs typeface="Arial"/>
              </a:rPr>
              <a:t>AgriTech</a:t>
            </a:r>
            <a:r>
              <a:rPr lang="fr-CM" sz="1200" b="1" dirty="0">
                <a:latin typeface="Aeonik" panose="02010503030300000000" pitchFamily="50" charset="0"/>
                <a:cs typeface="Arial"/>
              </a:rPr>
              <a:t> </a:t>
            </a:r>
            <a:r>
              <a:rPr lang="fr-CM" sz="1200" dirty="0">
                <a:latin typeface="Aeonik" panose="02010503030300000000" pitchFamily="50" charset="0"/>
                <a:cs typeface="Arial"/>
              </a:rPr>
              <a:t>permettent ainsi d’accompagner les agriculteurs dans la mise en œuvre  de leur stratégie digitale.</a:t>
            </a:r>
          </a:p>
        </p:txBody>
      </p:sp>
      <p:sp>
        <p:nvSpPr>
          <p:cNvPr id="39" name="ZoneTexte 71"/>
          <p:cNvSpPr txBox="1"/>
          <p:nvPr/>
        </p:nvSpPr>
        <p:spPr>
          <a:xfrm>
            <a:off x="4205642" y="225591"/>
            <a:ext cx="2300758" cy="400110"/>
          </a:xfrm>
          <a:prstGeom prst="rect">
            <a:avLst/>
          </a:prstGeom>
          <a:noFill/>
          <a:ln>
            <a:noFill/>
          </a:ln>
        </p:spPr>
        <p:txBody>
          <a:bodyPr wrap="square"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algn="r"/>
            <a:r>
              <a:rPr lang="fr-FR" sz="2000" b="1" dirty="0">
                <a:gradFill>
                  <a:gsLst>
                    <a:gs pos="53000">
                      <a:srgbClr val="E84E0E"/>
                    </a:gs>
                    <a:gs pos="100000">
                      <a:srgbClr val="FFC000"/>
                    </a:gs>
                  </a:gsLst>
                  <a:lin ang="0" scaled="0"/>
                </a:gradFill>
                <a:latin typeface="Metropolis Black" panose="00000A00000000000000" pitchFamily="50" charset="0"/>
              </a:rPr>
              <a:t>INTRODUCTION</a:t>
            </a:r>
          </a:p>
        </p:txBody>
      </p:sp>
      <p:pic>
        <p:nvPicPr>
          <p:cNvPr id="41" name="Image 40"/>
          <p:cNvPicPr>
            <a:picLocks noChangeAspect="1"/>
          </p:cNvPicPr>
          <p:nvPr/>
        </p:nvPicPr>
        <p:blipFill rotWithShape="1">
          <a:blip r:embed="rId9">
            <a:extLst>
              <a:ext uri="{28A0092B-C50C-407E-A947-70E740481C1C}">
                <a14:useLocalDpi xmlns:a14="http://schemas.microsoft.com/office/drawing/2010/main" val="0"/>
              </a:ext>
            </a:extLst>
          </a:blip>
          <a:srcRect r="47745"/>
          <a:stretch/>
        </p:blipFill>
        <p:spPr>
          <a:xfrm>
            <a:off x="5842529" y="644849"/>
            <a:ext cx="1027828" cy="738962"/>
          </a:xfrm>
          <a:prstGeom prst="rect">
            <a:avLst/>
          </a:prstGeom>
        </p:spPr>
      </p:pic>
    </p:spTree>
    <p:extLst>
      <p:ext uri="{BB962C8B-B14F-4D97-AF65-F5344CB8AC3E}">
        <p14:creationId xmlns:p14="http://schemas.microsoft.com/office/powerpoint/2010/main" val="21840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object 2">
            <a:extLst>
              <a:ext uri="{FF2B5EF4-FFF2-40B4-BE49-F238E27FC236}">
                <a16:creationId xmlns="" xmlns:a16="http://schemas.microsoft.com/office/drawing/2014/main" id="{9437B6A6-22AB-CF27-ED21-EDD1F353721D}"/>
              </a:ext>
            </a:extLst>
          </p:cNvPr>
          <p:cNvPicPr/>
          <p:nvPr/>
        </p:nvPicPr>
        <p:blipFill>
          <a:blip r:embed="rId2" cstate="print"/>
          <a:stretch>
            <a:fillRect/>
          </a:stretch>
        </p:blipFill>
        <p:spPr>
          <a:xfrm>
            <a:off x="3840098" y="1959565"/>
            <a:ext cx="2546013" cy="6287446"/>
          </a:xfrm>
          <a:prstGeom prst="rect">
            <a:avLst/>
          </a:prstGeom>
        </p:spPr>
      </p:pic>
      <p:grpSp>
        <p:nvGrpSpPr>
          <p:cNvPr id="4" name="Groupe 3"/>
          <p:cNvGrpSpPr/>
          <p:nvPr/>
        </p:nvGrpSpPr>
        <p:grpSpPr>
          <a:xfrm>
            <a:off x="-8693" y="1"/>
            <a:ext cx="6476725" cy="9635849"/>
            <a:chOff x="-8693" y="1"/>
            <a:chExt cx="6476725" cy="9635849"/>
          </a:xfrm>
        </p:grpSpPr>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3" y="1"/>
              <a:ext cx="2319334" cy="1655222"/>
            </a:xfrm>
            <a:prstGeom prst="rect">
              <a:avLst/>
            </a:prstGeom>
          </p:spPr>
        </p:pic>
        <p:sp>
          <p:nvSpPr>
            <p:cNvPr id="6" name="ZoneTexte 71"/>
            <p:cNvSpPr txBox="1"/>
            <p:nvPr/>
          </p:nvSpPr>
          <p:spPr>
            <a:xfrm>
              <a:off x="1396240" y="213253"/>
              <a:ext cx="5071792" cy="400110"/>
            </a:xfrm>
            <a:prstGeom prst="rect">
              <a:avLst/>
            </a:prstGeom>
            <a:noFill/>
            <a:ln>
              <a:noFill/>
            </a:ln>
          </p:spPr>
          <p:txBody>
            <a:bodyPr wrap="square"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algn="r"/>
              <a:r>
                <a:rPr lang="fr-FR" sz="2000" b="1" dirty="0">
                  <a:gradFill>
                    <a:gsLst>
                      <a:gs pos="53000">
                        <a:srgbClr val="E84E0E"/>
                      </a:gs>
                      <a:gs pos="100000">
                        <a:srgbClr val="FFC000"/>
                      </a:gs>
                    </a:gsLst>
                    <a:lin ang="0" scaled="0"/>
                  </a:gradFill>
                  <a:latin typeface="Metropolis Black" panose="00000A00000000000000" pitchFamily="50" charset="0"/>
                </a:rPr>
                <a:t>EXPERTISE :</a:t>
              </a:r>
            </a:p>
          </p:txBody>
        </p:sp>
        <p:sp>
          <p:nvSpPr>
            <p:cNvPr id="7" name="object 18"/>
            <p:cNvSpPr/>
            <p:nvPr/>
          </p:nvSpPr>
          <p:spPr>
            <a:xfrm>
              <a:off x="5189967" y="631369"/>
              <a:ext cx="1006750" cy="45719"/>
            </a:xfrm>
            <a:custGeom>
              <a:avLst/>
              <a:gdLst/>
              <a:ahLst/>
              <a:cxnLst/>
              <a:rect l="l" t="t" r="r" b="b"/>
              <a:pathLst>
                <a:path w="1192529">
                  <a:moveTo>
                    <a:pt x="0" y="0"/>
                  </a:moveTo>
                  <a:lnTo>
                    <a:pt x="1192089" y="0"/>
                  </a:lnTo>
                </a:path>
              </a:pathLst>
            </a:custGeom>
            <a:ln w="28575">
              <a:solidFill>
                <a:srgbClr val="FF7900"/>
              </a:solidFill>
            </a:ln>
          </p:spPr>
          <p:txBody>
            <a:bodyPr wrap="square" lIns="0" tIns="0" rIns="0" bIns="0" rtlCol="0"/>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endParaRPr sz="1100" dirty="0"/>
            </a:p>
          </p:txBody>
        </p:sp>
        <p:grpSp>
          <p:nvGrpSpPr>
            <p:cNvPr id="8" name="Groupe 7"/>
            <p:cNvGrpSpPr/>
            <p:nvPr/>
          </p:nvGrpSpPr>
          <p:grpSpPr>
            <a:xfrm>
              <a:off x="579531" y="9466797"/>
              <a:ext cx="5523352" cy="169053"/>
              <a:chOff x="8039296" y="10219374"/>
              <a:chExt cx="5077424" cy="205879"/>
            </a:xfrm>
          </p:grpSpPr>
          <p:pic>
            <p:nvPicPr>
              <p:cNvPr id="9" name="object 47"/>
              <p:cNvPicPr/>
              <p:nvPr/>
            </p:nvPicPr>
            <p:blipFill>
              <a:blip r:embed="rId4" cstate="print"/>
              <a:stretch>
                <a:fillRect/>
              </a:stretch>
            </p:blipFill>
            <p:spPr>
              <a:xfrm>
                <a:off x="8802338" y="10243480"/>
                <a:ext cx="227234" cy="140970"/>
              </a:xfrm>
              <a:prstGeom prst="rect">
                <a:avLst/>
              </a:prstGeom>
            </p:spPr>
          </p:pic>
          <p:sp>
            <p:nvSpPr>
              <p:cNvPr id="10" name="object 48"/>
              <p:cNvSpPr txBox="1"/>
              <p:nvPr/>
            </p:nvSpPr>
            <p:spPr>
              <a:xfrm>
                <a:off x="9041687" y="10263723"/>
                <a:ext cx="550545" cy="135765"/>
              </a:xfrm>
              <a:prstGeom prst="rect">
                <a:avLst/>
              </a:prstGeom>
            </p:spPr>
            <p:txBody>
              <a:bodyPr vert="horz" wrap="square" lIns="0" tIns="3723"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3723">
                  <a:spcBef>
                    <a:spcPts val="29"/>
                  </a:spcBef>
                </a:pPr>
                <a:r>
                  <a:rPr sz="700" b="1" spc="-3" dirty="0">
                    <a:solidFill>
                      <a:srgbClr val="211F1F"/>
                    </a:solidFill>
                    <a:latin typeface="Calibri"/>
                    <a:cs typeface="Calibri"/>
                  </a:rPr>
                  <a:t>Kiosques urbain</a:t>
                </a:r>
                <a:endParaRPr sz="700" b="1">
                  <a:latin typeface="Calibri"/>
                  <a:cs typeface="Calibri"/>
                </a:endParaRPr>
              </a:p>
            </p:txBody>
          </p:sp>
          <p:grpSp>
            <p:nvGrpSpPr>
              <p:cNvPr id="11" name="object 49"/>
              <p:cNvGrpSpPr/>
              <p:nvPr/>
            </p:nvGrpSpPr>
            <p:grpSpPr>
              <a:xfrm>
                <a:off x="9743852" y="10270363"/>
                <a:ext cx="237183" cy="154890"/>
                <a:chOff x="4016946" y="10270363"/>
                <a:chExt cx="237183" cy="154890"/>
              </a:xfrm>
            </p:grpSpPr>
            <p:pic>
              <p:nvPicPr>
                <p:cNvPr id="26" name="object 50"/>
                <p:cNvPicPr/>
                <p:nvPr/>
              </p:nvPicPr>
              <p:blipFill>
                <a:blip r:embed="rId5" cstate="print"/>
                <a:stretch>
                  <a:fillRect/>
                </a:stretch>
              </p:blipFill>
              <p:spPr>
                <a:xfrm>
                  <a:off x="4091184" y="10270363"/>
                  <a:ext cx="162945" cy="154890"/>
                </a:xfrm>
                <a:prstGeom prst="rect">
                  <a:avLst/>
                </a:prstGeom>
              </p:spPr>
            </p:pic>
            <p:sp>
              <p:nvSpPr>
                <p:cNvPr id="27" name="object 51"/>
                <p:cNvSpPr/>
                <p:nvPr/>
              </p:nvSpPr>
              <p:spPr>
                <a:xfrm>
                  <a:off x="4016946" y="10313210"/>
                  <a:ext cx="34290" cy="33655"/>
                </a:xfrm>
                <a:custGeom>
                  <a:avLst/>
                  <a:gdLst/>
                  <a:ahLst/>
                  <a:cxnLst/>
                  <a:rect l="l" t="t" r="r" b="b"/>
                  <a:pathLst>
                    <a:path w="34289" h="33654">
                      <a:moveTo>
                        <a:pt x="26168" y="0"/>
                      </a:moveTo>
                      <a:lnTo>
                        <a:pt x="7537" y="0"/>
                      </a:lnTo>
                      <a:lnTo>
                        <a:pt x="0" y="7490"/>
                      </a:lnTo>
                      <a:lnTo>
                        <a:pt x="0" y="25994"/>
                      </a:lnTo>
                      <a:lnTo>
                        <a:pt x="7537" y="33486"/>
                      </a:lnTo>
                      <a:lnTo>
                        <a:pt x="26168" y="33486"/>
                      </a:lnTo>
                      <a:lnTo>
                        <a:pt x="33731" y="25994"/>
                      </a:lnTo>
                      <a:lnTo>
                        <a:pt x="33731" y="16743"/>
                      </a:lnTo>
                      <a:lnTo>
                        <a:pt x="33731" y="7490"/>
                      </a:lnTo>
                      <a:lnTo>
                        <a:pt x="26168" y="0"/>
                      </a:lnTo>
                      <a:close/>
                    </a:path>
                  </a:pathLst>
                </a:custGeom>
                <a:solidFill>
                  <a:srgbClr val="EB5B23"/>
                </a:solidFill>
              </p:spPr>
              <p:txBody>
                <a:bodyPr wrap="square" lIns="0" tIns="0" rIns="0" bIns="0" rtlCol="0"/>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endParaRPr sz="700" b="1"/>
                </a:p>
              </p:txBody>
            </p:sp>
          </p:grpSp>
          <p:sp>
            <p:nvSpPr>
              <p:cNvPr id="12" name="object 52"/>
              <p:cNvSpPr txBox="1"/>
              <p:nvPr/>
            </p:nvSpPr>
            <p:spPr>
              <a:xfrm>
                <a:off x="10008917" y="10274189"/>
                <a:ext cx="490854" cy="135765"/>
              </a:xfrm>
              <a:prstGeom prst="rect">
                <a:avLst/>
              </a:prstGeom>
            </p:spPr>
            <p:txBody>
              <a:bodyPr vert="horz" wrap="square" lIns="0" tIns="3723"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3723">
                  <a:spcBef>
                    <a:spcPts val="29"/>
                  </a:spcBef>
                </a:pPr>
                <a:r>
                  <a:rPr sz="700" b="1" spc="-6" dirty="0">
                    <a:solidFill>
                      <a:srgbClr val="211F1F"/>
                    </a:solidFill>
                    <a:latin typeface="Calibri"/>
                    <a:cs typeface="Calibri"/>
                  </a:rPr>
                  <a:t>Écran</a:t>
                </a:r>
                <a:r>
                  <a:rPr sz="700" b="1" spc="-3" dirty="0">
                    <a:solidFill>
                      <a:srgbClr val="211F1F"/>
                    </a:solidFill>
                    <a:latin typeface="Calibri"/>
                    <a:cs typeface="Calibri"/>
                  </a:rPr>
                  <a:t> </a:t>
                </a:r>
                <a:r>
                  <a:rPr sz="700" b="1" spc="-7" dirty="0">
                    <a:solidFill>
                      <a:srgbClr val="211F1F"/>
                    </a:solidFill>
                    <a:latin typeface="Calibri"/>
                    <a:cs typeface="Calibri"/>
                  </a:rPr>
                  <a:t>Outdoor</a:t>
                </a:r>
                <a:endParaRPr sz="700" b="1">
                  <a:latin typeface="Calibri"/>
                  <a:cs typeface="Calibri"/>
                </a:endParaRPr>
              </a:p>
            </p:txBody>
          </p:sp>
          <p:sp>
            <p:nvSpPr>
              <p:cNvPr id="13" name="object 53"/>
              <p:cNvSpPr txBox="1"/>
              <p:nvPr/>
            </p:nvSpPr>
            <p:spPr>
              <a:xfrm>
                <a:off x="10909648" y="10260249"/>
                <a:ext cx="440056" cy="135765"/>
              </a:xfrm>
              <a:prstGeom prst="rect">
                <a:avLst/>
              </a:prstGeom>
            </p:spPr>
            <p:txBody>
              <a:bodyPr vert="horz" wrap="square" lIns="0" tIns="3723"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3723">
                  <a:spcBef>
                    <a:spcPts val="29"/>
                  </a:spcBef>
                </a:pPr>
                <a:r>
                  <a:rPr sz="700" b="1" spc="-4" dirty="0">
                    <a:solidFill>
                      <a:srgbClr val="211F1F"/>
                    </a:solidFill>
                    <a:latin typeface="Calibri"/>
                    <a:cs typeface="Calibri"/>
                  </a:rPr>
                  <a:t>Cars </a:t>
                </a:r>
                <a:r>
                  <a:rPr sz="700" b="1" spc="-3" dirty="0">
                    <a:solidFill>
                      <a:srgbClr val="211F1F"/>
                    </a:solidFill>
                    <a:latin typeface="Calibri"/>
                    <a:cs typeface="Calibri"/>
                  </a:rPr>
                  <a:t>podium</a:t>
                </a:r>
                <a:endParaRPr sz="700" b="1">
                  <a:latin typeface="Calibri"/>
                  <a:cs typeface="Calibri"/>
                </a:endParaRPr>
              </a:p>
            </p:txBody>
          </p:sp>
          <p:sp>
            <p:nvSpPr>
              <p:cNvPr id="14" name="object 54"/>
              <p:cNvSpPr/>
              <p:nvPr/>
            </p:nvSpPr>
            <p:spPr>
              <a:xfrm>
                <a:off x="10633322" y="10284168"/>
                <a:ext cx="248920" cy="102870"/>
              </a:xfrm>
              <a:custGeom>
                <a:avLst/>
                <a:gdLst/>
                <a:ahLst/>
                <a:cxnLst/>
                <a:rect l="l" t="t" r="r" b="b"/>
                <a:pathLst>
                  <a:path w="248920" h="102870">
                    <a:moveTo>
                      <a:pt x="33731" y="36537"/>
                    </a:moveTo>
                    <a:lnTo>
                      <a:pt x="26162" y="29044"/>
                    </a:lnTo>
                    <a:lnTo>
                      <a:pt x="7543" y="29044"/>
                    </a:lnTo>
                    <a:lnTo>
                      <a:pt x="0" y="36537"/>
                    </a:lnTo>
                    <a:lnTo>
                      <a:pt x="0" y="55041"/>
                    </a:lnTo>
                    <a:lnTo>
                      <a:pt x="7543" y="62534"/>
                    </a:lnTo>
                    <a:lnTo>
                      <a:pt x="26162" y="62534"/>
                    </a:lnTo>
                    <a:lnTo>
                      <a:pt x="33731" y="55041"/>
                    </a:lnTo>
                    <a:lnTo>
                      <a:pt x="33731" y="45796"/>
                    </a:lnTo>
                    <a:lnTo>
                      <a:pt x="33731" y="36537"/>
                    </a:lnTo>
                    <a:close/>
                  </a:path>
                  <a:path w="248920" h="102870">
                    <a:moveTo>
                      <a:pt x="141884" y="75057"/>
                    </a:moveTo>
                    <a:lnTo>
                      <a:pt x="141859" y="72859"/>
                    </a:lnTo>
                    <a:lnTo>
                      <a:pt x="141859" y="70573"/>
                    </a:lnTo>
                    <a:lnTo>
                      <a:pt x="140169" y="69532"/>
                    </a:lnTo>
                    <a:lnTo>
                      <a:pt x="133743" y="69723"/>
                    </a:lnTo>
                    <a:lnTo>
                      <a:pt x="132410" y="70815"/>
                    </a:lnTo>
                    <a:lnTo>
                      <a:pt x="132600" y="75209"/>
                    </a:lnTo>
                    <a:lnTo>
                      <a:pt x="133997" y="76149"/>
                    </a:lnTo>
                    <a:lnTo>
                      <a:pt x="137020" y="76149"/>
                    </a:lnTo>
                    <a:lnTo>
                      <a:pt x="140246" y="76174"/>
                    </a:lnTo>
                    <a:lnTo>
                      <a:pt x="141884" y="75057"/>
                    </a:lnTo>
                    <a:close/>
                  </a:path>
                  <a:path w="248920" h="102870">
                    <a:moveTo>
                      <a:pt x="248856" y="50850"/>
                    </a:moveTo>
                    <a:lnTo>
                      <a:pt x="245440" y="48641"/>
                    </a:lnTo>
                    <a:lnTo>
                      <a:pt x="242392" y="46774"/>
                    </a:lnTo>
                    <a:lnTo>
                      <a:pt x="242392" y="55067"/>
                    </a:lnTo>
                    <a:lnTo>
                      <a:pt x="242366" y="61671"/>
                    </a:lnTo>
                    <a:lnTo>
                      <a:pt x="241719" y="65481"/>
                    </a:lnTo>
                    <a:lnTo>
                      <a:pt x="235292" y="65481"/>
                    </a:lnTo>
                    <a:lnTo>
                      <a:pt x="235292" y="61671"/>
                    </a:lnTo>
                    <a:lnTo>
                      <a:pt x="242366" y="61671"/>
                    </a:lnTo>
                    <a:lnTo>
                      <a:pt x="242366" y="55067"/>
                    </a:lnTo>
                    <a:lnTo>
                      <a:pt x="237972" y="55067"/>
                    </a:lnTo>
                    <a:lnTo>
                      <a:pt x="227774" y="54914"/>
                    </a:lnTo>
                    <a:lnTo>
                      <a:pt x="228396" y="54940"/>
                    </a:lnTo>
                    <a:lnTo>
                      <a:pt x="228523" y="70993"/>
                    </a:lnTo>
                    <a:lnTo>
                      <a:pt x="229666" y="72161"/>
                    </a:lnTo>
                    <a:lnTo>
                      <a:pt x="235813" y="72212"/>
                    </a:lnTo>
                    <a:lnTo>
                      <a:pt x="241820" y="72212"/>
                    </a:lnTo>
                    <a:lnTo>
                      <a:pt x="241820" y="81876"/>
                    </a:lnTo>
                    <a:lnTo>
                      <a:pt x="237299" y="81876"/>
                    </a:lnTo>
                    <a:lnTo>
                      <a:pt x="232841" y="81953"/>
                    </a:lnTo>
                    <a:lnTo>
                      <a:pt x="227850" y="81788"/>
                    </a:lnTo>
                    <a:lnTo>
                      <a:pt x="227203" y="80594"/>
                    </a:lnTo>
                    <a:lnTo>
                      <a:pt x="226936" y="79844"/>
                    </a:lnTo>
                    <a:lnTo>
                      <a:pt x="223583" y="74663"/>
                    </a:lnTo>
                    <a:lnTo>
                      <a:pt x="222465" y="72936"/>
                    </a:lnTo>
                    <a:lnTo>
                      <a:pt x="221221" y="72199"/>
                    </a:lnTo>
                    <a:lnTo>
                      <a:pt x="221221" y="85039"/>
                    </a:lnTo>
                    <a:lnTo>
                      <a:pt x="221107" y="91059"/>
                    </a:lnTo>
                    <a:lnTo>
                      <a:pt x="216293" y="95770"/>
                    </a:lnTo>
                    <a:lnTo>
                      <a:pt x="204711" y="95745"/>
                    </a:lnTo>
                    <a:lnTo>
                      <a:pt x="200113" y="91059"/>
                    </a:lnTo>
                    <a:lnTo>
                      <a:pt x="200063" y="88506"/>
                    </a:lnTo>
                    <a:lnTo>
                      <a:pt x="200101" y="82105"/>
                    </a:lnTo>
                    <a:lnTo>
                      <a:pt x="200139" y="79273"/>
                    </a:lnTo>
                    <a:lnTo>
                      <a:pt x="204838" y="74663"/>
                    </a:lnTo>
                    <a:lnTo>
                      <a:pt x="216496" y="74739"/>
                    </a:lnTo>
                    <a:lnTo>
                      <a:pt x="221183" y="79476"/>
                    </a:lnTo>
                    <a:lnTo>
                      <a:pt x="221221" y="85039"/>
                    </a:lnTo>
                    <a:lnTo>
                      <a:pt x="221221" y="72199"/>
                    </a:lnTo>
                    <a:lnTo>
                      <a:pt x="215798" y="68948"/>
                    </a:lnTo>
                    <a:lnTo>
                      <a:pt x="208153" y="68300"/>
                    </a:lnTo>
                    <a:lnTo>
                      <a:pt x="200710" y="71412"/>
                    </a:lnTo>
                    <a:lnTo>
                      <a:pt x="198386" y="73126"/>
                    </a:lnTo>
                    <a:lnTo>
                      <a:pt x="196469" y="75679"/>
                    </a:lnTo>
                    <a:lnTo>
                      <a:pt x="192951" y="81978"/>
                    </a:lnTo>
                    <a:lnTo>
                      <a:pt x="193205" y="82105"/>
                    </a:lnTo>
                    <a:lnTo>
                      <a:pt x="191211" y="81953"/>
                    </a:lnTo>
                    <a:lnTo>
                      <a:pt x="190550" y="81902"/>
                    </a:lnTo>
                    <a:lnTo>
                      <a:pt x="188556" y="81762"/>
                    </a:lnTo>
                    <a:lnTo>
                      <a:pt x="188468" y="80962"/>
                    </a:lnTo>
                    <a:lnTo>
                      <a:pt x="188379" y="80594"/>
                    </a:lnTo>
                    <a:lnTo>
                      <a:pt x="188264" y="76149"/>
                    </a:lnTo>
                    <a:lnTo>
                      <a:pt x="188252" y="69659"/>
                    </a:lnTo>
                    <a:lnTo>
                      <a:pt x="188252" y="63728"/>
                    </a:lnTo>
                    <a:lnTo>
                      <a:pt x="188252" y="57429"/>
                    </a:lnTo>
                    <a:lnTo>
                      <a:pt x="188277" y="14859"/>
                    </a:lnTo>
                    <a:lnTo>
                      <a:pt x="188912" y="14287"/>
                    </a:lnTo>
                    <a:lnTo>
                      <a:pt x="190944" y="14389"/>
                    </a:lnTo>
                    <a:lnTo>
                      <a:pt x="193802" y="14566"/>
                    </a:lnTo>
                    <a:lnTo>
                      <a:pt x="196646" y="14566"/>
                    </a:lnTo>
                    <a:lnTo>
                      <a:pt x="201409" y="14287"/>
                    </a:lnTo>
                    <a:lnTo>
                      <a:pt x="201752" y="14859"/>
                    </a:lnTo>
                    <a:lnTo>
                      <a:pt x="201828" y="47574"/>
                    </a:lnTo>
                    <a:lnTo>
                      <a:pt x="202844" y="48641"/>
                    </a:lnTo>
                    <a:lnTo>
                      <a:pt x="208076" y="48653"/>
                    </a:lnTo>
                    <a:lnTo>
                      <a:pt x="214884" y="48666"/>
                    </a:lnTo>
                    <a:lnTo>
                      <a:pt x="218833" y="48666"/>
                    </a:lnTo>
                    <a:lnTo>
                      <a:pt x="233705" y="48666"/>
                    </a:lnTo>
                    <a:lnTo>
                      <a:pt x="240474" y="52311"/>
                    </a:lnTo>
                    <a:lnTo>
                      <a:pt x="242392" y="55067"/>
                    </a:lnTo>
                    <a:lnTo>
                      <a:pt x="242392" y="46774"/>
                    </a:lnTo>
                    <a:lnTo>
                      <a:pt x="232956" y="26695"/>
                    </a:lnTo>
                    <a:lnTo>
                      <a:pt x="229984" y="14287"/>
                    </a:lnTo>
                    <a:lnTo>
                      <a:pt x="229857" y="13766"/>
                    </a:lnTo>
                    <a:lnTo>
                      <a:pt x="229857" y="41897"/>
                    </a:lnTo>
                    <a:lnTo>
                      <a:pt x="208648" y="41897"/>
                    </a:lnTo>
                    <a:lnTo>
                      <a:pt x="208648" y="14541"/>
                    </a:lnTo>
                    <a:lnTo>
                      <a:pt x="212001" y="14541"/>
                    </a:lnTo>
                    <a:lnTo>
                      <a:pt x="215252" y="14287"/>
                    </a:lnTo>
                    <a:lnTo>
                      <a:pt x="218452" y="14617"/>
                    </a:lnTo>
                    <a:lnTo>
                      <a:pt x="221284" y="14859"/>
                    </a:lnTo>
                    <a:lnTo>
                      <a:pt x="223583" y="16548"/>
                    </a:lnTo>
                    <a:lnTo>
                      <a:pt x="226352" y="26987"/>
                    </a:lnTo>
                    <a:lnTo>
                      <a:pt x="227977" y="34112"/>
                    </a:lnTo>
                    <a:lnTo>
                      <a:pt x="229857" y="41897"/>
                    </a:lnTo>
                    <a:lnTo>
                      <a:pt x="229857" y="13766"/>
                    </a:lnTo>
                    <a:lnTo>
                      <a:pt x="229387" y="11811"/>
                    </a:lnTo>
                    <a:lnTo>
                      <a:pt x="224599" y="8039"/>
                    </a:lnTo>
                    <a:lnTo>
                      <a:pt x="199301" y="7937"/>
                    </a:lnTo>
                    <a:lnTo>
                      <a:pt x="188963" y="8039"/>
                    </a:lnTo>
                    <a:lnTo>
                      <a:pt x="187972" y="7543"/>
                    </a:lnTo>
                    <a:lnTo>
                      <a:pt x="188112" y="6400"/>
                    </a:lnTo>
                    <a:lnTo>
                      <a:pt x="188315" y="4940"/>
                    </a:lnTo>
                    <a:lnTo>
                      <a:pt x="188252" y="4165"/>
                    </a:lnTo>
                    <a:lnTo>
                      <a:pt x="188112" y="990"/>
                    </a:lnTo>
                    <a:lnTo>
                      <a:pt x="187198" y="101"/>
                    </a:lnTo>
                    <a:lnTo>
                      <a:pt x="182257" y="0"/>
                    </a:lnTo>
                    <a:lnTo>
                      <a:pt x="182257" y="63779"/>
                    </a:lnTo>
                    <a:lnTo>
                      <a:pt x="181444" y="69481"/>
                    </a:lnTo>
                    <a:lnTo>
                      <a:pt x="180454" y="69532"/>
                    </a:lnTo>
                    <a:lnTo>
                      <a:pt x="179387" y="69634"/>
                    </a:lnTo>
                    <a:lnTo>
                      <a:pt x="152768" y="69634"/>
                    </a:lnTo>
                    <a:lnTo>
                      <a:pt x="151930" y="69659"/>
                    </a:lnTo>
                    <a:lnTo>
                      <a:pt x="151079" y="69634"/>
                    </a:lnTo>
                    <a:lnTo>
                      <a:pt x="148323" y="69850"/>
                    </a:lnTo>
                    <a:lnTo>
                      <a:pt x="147091" y="70840"/>
                    </a:lnTo>
                    <a:lnTo>
                      <a:pt x="147091" y="74980"/>
                    </a:lnTo>
                    <a:lnTo>
                      <a:pt x="148399" y="75984"/>
                    </a:lnTo>
                    <a:lnTo>
                      <a:pt x="151498" y="76200"/>
                    </a:lnTo>
                    <a:lnTo>
                      <a:pt x="152590" y="76149"/>
                    </a:lnTo>
                    <a:lnTo>
                      <a:pt x="181762" y="76149"/>
                    </a:lnTo>
                    <a:lnTo>
                      <a:pt x="181686" y="80314"/>
                    </a:lnTo>
                    <a:lnTo>
                      <a:pt x="181571" y="81762"/>
                    </a:lnTo>
                    <a:lnTo>
                      <a:pt x="179806" y="81902"/>
                    </a:lnTo>
                    <a:lnTo>
                      <a:pt x="152412" y="81902"/>
                    </a:lnTo>
                    <a:lnTo>
                      <a:pt x="123875" y="81953"/>
                    </a:lnTo>
                    <a:lnTo>
                      <a:pt x="123151" y="81318"/>
                    </a:lnTo>
                    <a:lnTo>
                      <a:pt x="120891" y="74663"/>
                    </a:lnTo>
                    <a:lnTo>
                      <a:pt x="120256" y="72758"/>
                    </a:lnTo>
                    <a:lnTo>
                      <a:pt x="116967" y="70472"/>
                    </a:lnTo>
                    <a:lnTo>
                      <a:pt x="116967" y="90982"/>
                    </a:lnTo>
                    <a:lnTo>
                      <a:pt x="112331" y="95719"/>
                    </a:lnTo>
                    <a:lnTo>
                      <a:pt x="100698" y="95796"/>
                    </a:lnTo>
                    <a:lnTo>
                      <a:pt x="95859" y="90982"/>
                    </a:lnTo>
                    <a:lnTo>
                      <a:pt x="95783" y="88430"/>
                    </a:lnTo>
                    <a:lnTo>
                      <a:pt x="95846" y="82283"/>
                    </a:lnTo>
                    <a:lnTo>
                      <a:pt x="95872" y="79476"/>
                    </a:lnTo>
                    <a:lnTo>
                      <a:pt x="100634" y="74739"/>
                    </a:lnTo>
                    <a:lnTo>
                      <a:pt x="112191" y="74701"/>
                    </a:lnTo>
                    <a:lnTo>
                      <a:pt x="116878" y="79273"/>
                    </a:lnTo>
                    <a:lnTo>
                      <a:pt x="116967" y="90982"/>
                    </a:lnTo>
                    <a:lnTo>
                      <a:pt x="116967" y="70472"/>
                    </a:lnTo>
                    <a:lnTo>
                      <a:pt x="113919" y="68338"/>
                    </a:lnTo>
                    <a:lnTo>
                      <a:pt x="99491" y="68110"/>
                    </a:lnTo>
                    <a:lnTo>
                      <a:pt x="92887" y="72313"/>
                    </a:lnTo>
                    <a:lnTo>
                      <a:pt x="89687" y="81457"/>
                    </a:lnTo>
                    <a:lnTo>
                      <a:pt x="88519" y="82283"/>
                    </a:lnTo>
                    <a:lnTo>
                      <a:pt x="85852" y="81902"/>
                    </a:lnTo>
                    <a:lnTo>
                      <a:pt x="84785" y="81762"/>
                    </a:lnTo>
                    <a:lnTo>
                      <a:pt x="83413" y="81902"/>
                    </a:lnTo>
                    <a:lnTo>
                      <a:pt x="81610" y="81902"/>
                    </a:lnTo>
                    <a:lnTo>
                      <a:pt x="81483" y="64198"/>
                    </a:lnTo>
                    <a:lnTo>
                      <a:pt x="82245" y="63728"/>
                    </a:lnTo>
                    <a:lnTo>
                      <a:pt x="84162" y="63754"/>
                    </a:lnTo>
                    <a:lnTo>
                      <a:pt x="94627" y="63779"/>
                    </a:lnTo>
                    <a:lnTo>
                      <a:pt x="182257" y="63779"/>
                    </a:lnTo>
                    <a:lnTo>
                      <a:pt x="182257" y="0"/>
                    </a:lnTo>
                    <a:lnTo>
                      <a:pt x="181787" y="12"/>
                    </a:lnTo>
                    <a:lnTo>
                      <a:pt x="181787" y="7048"/>
                    </a:lnTo>
                    <a:lnTo>
                      <a:pt x="181787" y="56883"/>
                    </a:lnTo>
                    <a:lnTo>
                      <a:pt x="181076" y="57429"/>
                    </a:lnTo>
                    <a:lnTo>
                      <a:pt x="167068" y="57365"/>
                    </a:lnTo>
                    <a:lnTo>
                      <a:pt x="131508" y="57378"/>
                    </a:lnTo>
                    <a:lnTo>
                      <a:pt x="82194" y="57429"/>
                    </a:lnTo>
                    <a:lnTo>
                      <a:pt x="81534" y="56730"/>
                    </a:lnTo>
                    <a:lnTo>
                      <a:pt x="81534" y="6896"/>
                    </a:lnTo>
                    <a:lnTo>
                      <a:pt x="82296" y="6400"/>
                    </a:lnTo>
                    <a:lnTo>
                      <a:pt x="84531" y="6400"/>
                    </a:lnTo>
                    <a:lnTo>
                      <a:pt x="131686" y="6464"/>
                    </a:lnTo>
                    <a:lnTo>
                      <a:pt x="181140" y="6400"/>
                    </a:lnTo>
                    <a:lnTo>
                      <a:pt x="181787" y="7048"/>
                    </a:lnTo>
                    <a:lnTo>
                      <a:pt x="181787" y="12"/>
                    </a:lnTo>
                    <a:lnTo>
                      <a:pt x="180174" y="25"/>
                    </a:lnTo>
                    <a:lnTo>
                      <a:pt x="76149" y="25"/>
                    </a:lnTo>
                    <a:lnTo>
                      <a:pt x="74968" y="990"/>
                    </a:lnTo>
                    <a:lnTo>
                      <a:pt x="74879" y="87147"/>
                    </a:lnTo>
                    <a:lnTo>
                      <a:pt x="76225" y="88430"/>
                    </a:lnTo>
                    <a:lnTo>
                      <a:pt x="81826" y="88582"/>
                    </a:lnTo>
                    <a:lnTo>
                      <a:pt x="84582" y="88607"/>
                    </a:lnTo>
                    <a:lnTo>
                      <a:pt x="88925" y="88430"/>
                    </a:lnTo>
                    <a:lnTo>
                      <a:pt x="89636" y="88950"/>
                    </a:lnTo>
                    <a:lnTo>
                      <a:pt x="92811" y="97980"/>
                    </a:lnTo>
                    <a:lnTo>
                      <a:pt x="98996" y="102247"/>
                    </a:lnTo>
                    <a:lnTo>
                      <a:pt x="114147" y="102095"/>
                    </a:lnTo>
                    <a:lnTo>
                      <a:pt x="120294" y="97663"/>
                    </a:lnTo>
                    <a:lnTo>
                      <a:pt x="120916" y="95796"/>
                    </a:lnTo>
                    <a:lnTo>
                      <a:pt x="123228" y="88950"/>
                    </a:lnTo>
                    <a:lnTo>
                      <a:pt x="123901" y="88506"/>
                    </a:lnTo>
                    <a:lnTo>
                      <a:pt x="125387" y="88506"/>
                    </a:lnTo>
                    <a:lnTo>
                      <a:pt x="158496" y="88544"/>
                    </a:lnTo>
                    <a:lnTo>
                      <a:pt x="193078" y="88506"/>
                    </a:lnTo>
                    <a:lnTo>
                      <a:pt x="193776" y="88925"/>
                    </a:lnTo>
                    <a:lnTo>
                      <a:pt x="197065" y="98031"/>
                    </a:lnTo>
                    <a:lnTo>
                      <a:pt x="203022" y="102196"/>
                    </a:lnTo>
                    <a:lnTo>
                      <a:pt x="218274" y="102146"/>
                    </a:lnTo>
                    <a:lnTo>
                      <a:pt x="224383" y="97751"/>
                    </a:lnTo>
                    <a:lnTo>
                      <a:pt x="225056" y="95770"/>
                    </a:lnTo>
                    <a:lnTo>
                      <a:pt x="227482" y="88747"/>
                    </a:lnTo>
                    <a:lnTo>
                      <a:pt x="228269" y="88506"/>
                    </a:lnTo>
                    <a:lnTo>
                      <a:pt x="229666" y="88506"/>
                    </a:lnTo>
                    <a:lnTo>
                      <a:pt x="234073" y="88557"/>
                    </a:lnTo>
                    <a:lnTo>
                      <a:pt x="235851" y="88506"/>
                    </a:lnTo>
                    <a:lnTo>
                      <a:pt x="238518" y="88430"/>
                    </a:lnTo>
                    <a:lnTo>
                      <a:pt x="242963" y="88582"/>
                    </a:lnTo>
                    <a:lnTo>
                      <a:pt x="245338" y="88633"/>
                    </a:lnTo>
                    <a:lnTo>
                      <a:pt x="246443" y="88430"/>
                    </a:lnTo>
                    <a:lnTo>
                      <a:pt x="247396" y="88252"/>
                    </a:lnTo>
                    <a:lnTo>
                      <a:pt x="248856" y="86245"/>
                    </a:lnTo>
                    <a:lnTo>
                      <a:pt x="248856" y="81953"/>
                    </a:lnTo>
                    <a:lnTo>
                      <a:pt x="248856" y="72186"/>
                    </a:lnTo>
                    <a:lnTo>
                      <a:pt x="248856" y="65481"/>
                    </a:lnTo>
                    <a:lnTo>
                      <a:pt x="248856" y="61671"/>
                    </a:lnTo>
                    <a:lnTo>
                      <a:pt x="248856" y="55067"/>
                    </a:lnTo>
                    <a:lnTo>
                      <a:pt x="248856" y="50850"/>
                    </a:lnTo>
                    <a:close/>
                  </a:path>
                </a:pathLst>
              </a:custGeom>
              <a:solidFill>
                <a:srgbClr val="EB5B23"/>
              </a:solidFill>
            </p:spPr>
            <p:txBody>
              <a:bodyPr wrap="square" lIns="0" tIns="0" rIns="0" bIns="0" rtlCol="0"/>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endParaRPr sz="700" b="1"/>
              </a:p>
            </p:txBody>
          </p:sp>
          <p:grpSp>
            <p:nvGrpSpPr>
              <p:cNvPr id="15" name="object 55"/>
              <p:cNvGrpSpPr/>
              <p:nvPr/>
            </p:nvGrpSpPr>
            <p:grpSpPr>
              <a:xfrm>
                <a:off x="8039296" y="10264940"/>
                <a:ext cx="236340" cy="136946"/>
                <a:chOff x="2312390" y="10264940"/>
                <a:chExt cx="236340" cy="136946"/>
              </a:xfrm>
            </p:grpSpPr>
            <p:pic>
              <p:nvPicPr>
                <p:cNvPr id="24" name="object 56"/>
                <p:cNvPicPr/>
                <p:nvPr/>
              </p:nvPicPr>
              <p:blipFill>
                <a:blip r:embed="rId6" cstate="print"/>
                <a:stretch>
                  <a:fillRect/>
                </a:stretch>
              </p:blipFill>
              <p:spPr>
                <a:xfrm>
                  <a:off x="2385167" y="10264940"/>
                  <a:ext cx="163563" cy="136946"/>
                </a:xfrm>
                <a:prstGeom prst="rect">
                  <a:avLst/>
                </a:prstGeom>
              </p:spPr>
            </p:pic>
            <p:sp>
              <p:nvSpPr>
                <p:cNvPr id="25" name="object 57"/>
                <p:cNvSpPr/>
                <p:nvPr/>
              </p:nvSpPr>
              <p:spPr>
                <a:xfrm>
                  <a:off x="2312390" y="10308274"/>
                  <a:ext cx="34290" cy="33655"/>
                </a:xfrm>
                <a:custGeom>
                  <a:avLst/>
                  <a:gdLst/>
                  <a:ahLst/>
                  <a:cxnLst/>
                  <a:rect l="l" t="t" r="r" b="b"/>
                  <a:pathLst>
                    <a:path w="34289" h="33654">
                      <a:moveTo>
                        <a:pt x="26168" y="0"/>
                      </a:moveTo>
                      <a:lnTo>
                        <a:pt x="7543" y="0"/>
                      </a:lnTo>
                      <a:lnTo>
                        <a:pt x="0" y="7466"/>
                      </a:lnTo>
                      <a:lnTo>
                        <a:pt x="0" y="25970"/>
                      </a:lnTo>
                      <a:lnTo>
                        <a:pt x="7543" y="33461"/>
                      </a:lnTo>
                      <a:lnTo>
                        <a:pt x="26168" y="33461"/>
                      </a:lnTo>
                      <a:lnTo>
                        <a:pt x="33712" y="25970"/>
                      </a:lnTo>
                      <a:lnTo>
                        <a:pt x="33712" y="16743"/>
                      </a:lnTo>
                      <a:lnTo>
                        <a:pt x="33712" y="7466"/>
                      </a:lnTo>
                      <a:lnTo>
                        <a:pt x="26168" y="0"/>
                      </a:lnTo>
                      <a:close/>
                    </a:path>
                  </a:pathLst>
                </a:custGeom>
                <a:solidFill>
                  <a:srgbClr val="EB5B23"/>
                </a:solidFill>
              </p:spPr>
              <p:txBody>
                <a:bodyPr wrap="square" lIns="0" tIns="0" rIns="0" bIns="0" rtlCol="0"/>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endParaRPr sz="700" b="1"/>
                </a:p>
              </p:txBody>
            </p:sp>
          </p:grpSp>
          <p:sp>
            <p:nvSpPr>
              <p:cNvPr id="16" name="object 58"/>
              <p:cNvSpPr txBox="1"/>
              <p:nvPr/>
            </p:nvSpPr>
            <p:spPr>
              <a:xfrm>
                <a:off x="8290792" y="10258117"/>
                <a:ext cx="436879" cy="135765"/>
              </a:xfrm>
              <a:prstGeom prst="rect">
                <a:avLst/>
              </a:prstGeom>
            </p:spPr>
            <p:txBody>
              <a:bodyPr vert="horz" wrap="square" lIns="0" tIns="3723"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3723">
                  <a:spcBef>
                    <a:spcPts val="29"/>
                  </a:spcBef>
                </a:pPr>
                <a:r>
                  <a:rPr sz="700" b="1" spc="-6" dirty="0">
                    <a:solidFill>
                      <a:srgbClr val="211F1F"/>
                    </a:solidFill>
                    <a:latin typeface="Calibri"/>
                    <a:cs typeface="Calibri"/>
                  </a:rPr>
                  <a:t>Écran</a:t>
                </a:r>
                <a:r>
                  <a:rPr sz="700" b="1" spc="-4" dirty="0">
                    <a:solidFill>
                      <a:srgbClr val="211F1F"/>
                    </a:solidFill>
                    <a:latin typeface="Calibri"/>
                    <a:cs typeface="Calibri"/>
                  </a:rPr>
                  <a:t> indoor</a:t>
                </a:r>
                <a:endParaRPr sz="700" b="1" dirty="0">
                  <a:latin typeface="Calibri"/>
                  <a:cs typeface="Calibri"/>
                </a:endParaRPr>
              </a:p>
            </p:txBody>
          </p:sp>
          <p:sp>
            <p:nvSpPr>
              <p:cNvPr id="17" name="object 59"/>
              <p:cNvSpPr txBox="1"/>
              <p:nvPr/>
            </p:nvSpPr>
            <p:spPr>
              <a:xfrm>
                <a:off x="11750975" y="10260249"/>
                <a:ext cx="635634" cy="135765"/>
              </a:xfrm>
              <a:prstGeom prst="rect">
                <a:avLst/>
              </a:prstGeom>
            </p:spPr>
            <p:txBody>
              <a:bodyPr vert="horz" wrap="square" lIns="0" tIns="3723"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3723">
                  <a:spcBef>
                    <a:spcPts val="29"/>
                  </a:spcBef>
                </a:pPr>
                <a:r>
                  <a:rPr sz="700" b="1" spc="-3" dirty="0">
                    <a:solidFill>
                      <a:srgbClr val="211F1F"/>
                    </a:solidFill>
                    <a:latin typeface="Calibri"/>
                    <a:cs typeface="Calibri"/>
                  </a:rPr>
                  <a:t>Solutions</a:t>
                </a:r>
                <a:r>
                  <a:rPr sz="700" b="1" spc="2" dirty="0">
                    <a:solidFill>
                      <a:srgbClr val="211F1F"/>
                    </a:solidFill>
                    <a:latin typeface="Calibri"/>
                    <a:cs typeface="Calibri"/>
                  </a:rPr>
                  <a:t> </a:t>
                </a:r>
                <a:r>
                  <a:rPr sz="700" b="1" spc="-2" dirty="0">
                    <a:solidFill>
                      <a:srgbClr val="211F1F"/>
                    </a:solidFill>
                    <a:latin typeface="Calibri"/>
                    <a:cs typeface="Calibri"/>
                  </a:rPr>
                  <a:t>Digitales</a:t>
                </a:r>
                <a:endParaRPr sz="700" b="1" dirty="0">
                  <a:latin typeface="Calibri"/>
                  <a:cs typeface="Calibri"/>
                </a:endParaRPr>
              </a:p>
            </p:txBody>
          </p:sp>
          <p:grpSp>
            <p:nvGrpSpPr>
              <p:cNvPr id="18" name="object 60"/>
              <p:cNvGrpSpPr/>
              <p:nvPr/>
            </p:nvGrpSpPr>
            <p:grpSpPr>
              <a:xfrm>
                <a:off x="11473137" y="10241155"/>
                <a:ext cx="260496" cy="156294"/>
                <a:chOff x="5746229" y="10241153"/>
                <a:chExt cx="260496" cy="156294"/>
              </a:xfrm>
            </p:grpSpPr>
            <p:sp>
              <p:nvSpPr>
                <p:cNvPr id="22" name="object 61"/>
                <p:cNvSpPr/>
                <p:nvPr/>
              </p:nvSpPr>
              <p:spPr>
                <a:xfrm>
                  <a:off x="5746229" y="10313211"/>
                  <a:ext cx="34290" cy="33655"/>
                </a:xfrm>
                <a:custGeom>
                  <a:avLst/>
                  <a:gdLst/>
                  <a:ahLst/>
                  <a:cxnLst/>
                  <a:rect l="l" t="t" r="r" b="b"/>
                  <a:pathLst>
                    <a:path w="34289" h="33654">
                      <a:moveTo>
                        <a:pt x="26193" y="0"/>
                      </a:moveTo>
                      <a:lnTo>
                        <a:pt x="7562" y="0"/>
                      </a:lnTo>
                      <a:lnTo>
                        <a:pt x="0" y="7490"/>
                      </a:lnTo>
                      <a:lnTo>
                        <a:pt x="0" y="25994"/>
                      </a:lnTo>
                      <a:lnTo>
                        <a:pt x="7562" y="33486"/>
                      </a:lnTo>
                      <a:lnTo>
                        <a:pt x="26193" y="33486"/>
                      </a:lnTo>
                      <a:lnTo>
                        <a:pt x="33731" y="25994"/>
                      </a:lnTo>
                      <a:lnTo>
                        <a:pt x="33731" y="16743"/>
                      </a:lnTo>
                      <a:lnTo>
                        <a:pt x="33731" y="7490"/>
                      </a:lnTo>
                      <a:lnTo>
                        <a:pt x="26193" y="0"/>
                      </a:lnTo>
                      <a:close/>
                    </a:path>
                  </a:pathLst>
                </a:custGeom>
                <a:solidFill>
                  <a:srgbClr val="EB5B23"/>
                </a:solidFill>
              </p:spPr>
              <p:txBody>
                <a:bodyPr wrap="square" lIns="0" tIns="0" rIns="0" bIns="0" rtlCol="0"/>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endParaRPr sz="700" b="1"/>
                </a:p>
              </p:txBody>
            </p:sp>
            <p:pic>
              <p:nvPicPr>
                <p:cNvPr id="23" name="object 62"/>
                <p:cNvPicPr/>
                <p:nvPr/>
              </p:nvPicPr>
              <p:blipFill>
                <a:blip r:embed="rId7" cstate="print"/>
                <a:stretch>
                  <a:fillRect/>
                </a:stretch>
              </p:blipFill>
              <p:spPr>
                <a:xfrm>
                  <a:off x="5815857" y="10241153"/>
                  <a:ext cx="190868" cy="156294"/>
                </a:xfrm>
                <a:prstGeom prst="rect">
                  <a:avLst/>
                </a:prstGeom>
              </p:spPr>
            </p:pic>
          </p:grpSp>
          <p:sp>
            <p:nvSpPr>
              <p:cNvPr id="19" name="object 63"/>
              <p:cNvSpPr/>
              <p:nvPr/>
            </p:nvSpPr>
            <p:spPr>
              <a:xfrm>
                <a:off x="12430156" y="10313212"/>
                <a:ext cx="34290" cy="33655"/>
              </a:xfrm>
              <a:custGeom>
                <a:avLst/>
                <a:gdLst/>
                <a:ahLst/>
                <a:cxnLst/>
                <a:rect l="l" t="t" r="r" b="b"/>
                <a:pathLst>
                  <a:path w="34290" h="33654">
                    <a:moveTo>
                      <a:pt x="26161" y="0"/>
                    </a:moveTo>
                    <a:lnTo>
                      <a:pt x="7492" y="0"/>
                    </a:lnTo>
                    <a:lnTo>
                      <a:pt x="0" y="7490"/>
                    </a:lnTo>
                    <a:lnTo>
                      <a:pt x="0" y="25994"/>
                    </a:lnTo>
                    <a:lnTo>
                      <a:pt x="7492" y="33486"/>
                    </a:lnTo>
                    <a:lnTo>
                      <a:pt x="26161" y="33486"/>
                    </a:lnTo>
                    <a:lnTo>
                      <a:pt x="33718" y="25994"/>
                    </a:lnTo>
                    <a:lnTo>
                      <a:pt x="33718" y="16743"/>
                    </a:lnTo>
                    <a:lnTo>
                      <a:pt x="33718" y="7490"/>
                    </a:lnTo>
                    <a:lnTo>
                      <a:pt x="26161" y="0"/>
                    </a:lnTo>
                    <a:close/>
                  </a:path>
                </a:pathLst>
              </a:custGeom>
              <a:solidFill>
                <a:srgbClr val="EB5B23"/>
              </a:solidFill>
            </p:spPr>
            <p:txBody>
              <a:bodyPr wrap="square" lIns="0" tIns="0" rIns="0" bIns="0" rtlCol="0"/>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endParaRPr sz="700" b="1"/>
              </a:p>
            </p:txBody>
          </p:sp>
          <p:sp>
            <p:nvSpPr>
              <p:cNvPr id="20" name="object 64"/>
              <p:cNvSpPr txBox="1"/>
              <p:nvPr/>
            </p:nvSpPr>
            <p:spPr>
              <a:xfrm>
                <a:off x="12632215" y="10260249"/>
                <a:ext cx="484505" cy="135765"/>
              </a:xfrm>
              <a:prstGeom prst="rect">
                <a:avLst/>
              </a:prstGeom>
            </p:spPr>
            <p:txBody>
              <a:bodyPr vert="horz" wrap="square" lIns="0" tIns="3723"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3723">
                  <a:spcBef>
                    <a:spcPts val="29"/>
                  </a:spcBef>
                </a:pPr>
                <a:r>
                  <a:rPr sz="700" b="1" spc="-2" dirty="0">
                    <a:solidFill>
                      <a:srgbClr val="211F1F"/>
                    </a:solidFill>
                    <a:latin typeface="Calibri"/>
                    <a:cs typeface="Calibri"/>
                  </a:rPr>
                  <a:t>Évènementiel</a:t>
                </a:r>
                <a:endParaRPr sz="700" b="1">
                  <a:latin typeface="Calibri"/>
                  <a:cs typeface="Calibri"/>
                </a:endParaRPr>
              </a:p>
            </p:txBody>
          </p:sp>
          <p:pic>
            <p:nvPicPr>
              <p:cNvPr id="21" name="object 65"/>
              <p:cNvPicPr/>
              <p:nvPr/>
            </p:nvPicPr>
            <p:blipFill>
              <a:blip r:embed="rId8" cstate="print"/>
              <a:stretch>
                <a:fillRect/>
              </a:stretch>
            </p:blipFill>
            <p:spPr>
              <a:xfrm>
                <a:off x="12495037" y="10219374"/>
                <a:ext cx="165242" cy="157460"/>
              </a:xfrm>
              <a:prstGeom prst="rect">
                <a:avLst/>
              </a:prstGeom>
            </p:spPr>
          </p:pic>
        </p:grpSp>
      </p:grpSp>
      <p:sp>
        <p:nvSpPr>
          <p:cNvPr id="28" name="ZoneTexte 27"/>
          <p:cNvSpPr txBox="1"/>
          <p:nvPr/>
        </p:nvSpPr>
        <p:spPr>
          <a:xfrm>
            <a:off x="556047" y="7029784"/>
            <a:ext cx="2227821" cy="1446550"/>
          </a:xfrm>
          <a:prstGeom prst="rect">
            <a:avLst/>
          </a:prstGeom>
          <a:noFill/>
          <a:ln>
            <a:noFill/>
          </a:ln>
        </p:spPr>
        <p:txBody>
          <a:bodyPr wrap="square"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r>
              <a:rPr lang="fr-FR" sz="8800" b="1" dirty="0">
                <a:solidFill>
                  <a:srgbClr val="FBBD4B"/>
                </a:solidFill>
                <a:latin typeface="Metropolis Light" panose="00000500000000000000" pitchFamily="50" charset="0"/>
              </a:rPr>
              <a:t>02</a:t>
            </a:r>
          </a:p>
        </p:txBody>
      </p:sp>
      <p:sp>
        <p:nvSpPr>
          <p:cNvPr id="35" name="object 12">
            <a:extLst>
              <a:ext uri="{FF2B5EF4-FFF2-40B4-BE49-F238E27FC236}">
                <a16:creationId xmlns="" xmlns:a16="http://schemas.microsoft.com/office/drawing/2014/main" id="{176C465C-ABCB-684A-95F4-CDFB5B281DC6}"/>
              </a:ext>
            </a:extLst>
          </p:cNvPr>
          <p:cNvSpPr txBox="1"/>
          <p:nvPr/>
        </p:nvSpPr>
        <p:spPr>
          <a:xfrm>
            <a:off x="588619" y="3853304"/>
            <a:ext cx="2627596" cy="196185"/>
          </a:xfrm>
          <a:prstGeom prst="rect">
            <a:avLst/>
          </a:prstGeom>
        </p:spPr>
        <p:txBody>
          <a:bodyPr vert="horz" wrap="square" lIns="0" tIns="11408"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12008" marR="963630">
              <a:spcBef>
                <a:spcPts val="90"/>
              </a:spcBef>
            </a:pPr>
            <a:r>
              <a:rPr lang="fr-CM" sz="1200" b="1" dirty="0">
                <a:latin typeface="Aeonik" panose="02010503030300000000" pitchFamily="50" charset="0"/>
                <a:cs typeface="Arial"/>
              </a:rPr>
              <a:t>Conseil et formation</a:t>
            </a:r>
            <a:endParaRPr lang="fr-FR" sz="1200" b="1" dirty="0">
              <a:latin typeface="Aeonik" panose="02010503030300000000" pitchFamily="50" charset="0"/>
              <a:cs typeface="Arial"/>
            </a:endParaRPr>
          </a:p>
        </p:txBody>
      </p:sp>
      <p:sp>
        <p:nvSpPr>
          <p:cNvPr id="40" name="ZoneTexte 1"/>
          <p:cNvSpPr txBox="1"/>
          <p:nvPr/>
        </p:nvSpPr>
        <p:spPr>
          <a:xfrm>
            <a:off x="502120" y="1919217"/>
            <a:ext cx="3041393" cy="646331"/>
          </a:xfrm>
          <a:prstGeom prst="rect">
            <a:avLst/>
          </a:prstGeom>
          <a:noFill/>
        </p:spPr>
        <p:txBody>
          <a:bodyPr wrap="square"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12008" lvl="0"/>
            <a:r>
              <a:rPr lang="fr-FR" sz="1200" b="1" dirty="0">
                <a:solidFill>
                  <a:srgbClr val="F79646">
                    <a:lumMod val="75000"/>
                  </a:srgbClr>
                </a:solidFill>
                <a:latin typeface="Aeonik" panose="02010503030300000000" pitchFamily="50" charset="0"/>
                <a:cs typeface="Arial"/>
              </a:rPr>
              <a:t>Nous mobilisons  notre  savoir-faire </a:t>
            </a:r>
            <a:r>
              <a:rPr lang="fr-FR" sz="1200" b="1" dirty="0">
                <a:solidFill>
                  <a:prstClr val="black"/>
                </a:solidFill>
                <a:latin typeface="Aeonik" panose="02010503030300000000" pitchFamily="50" charset="0"/>
                <a:cs typeface="Arial"/>
              </a:rPr>
              <a:t>et vous garantissons le meilleur  du digital et de la technologie: </a:t>
            </a:r>
            <a:endParaRPr lang="fr-FR" sz="1200" dirty="0">
              <a:solidFill>
                <a:prstClr val="black"/>
              </a:solidFill>
              <a:latin typeface="Aeonik" panose="02010503030300000000" pitchFamily="50" charset="0"/>
              <a:cs typeface="Arial"/>
            </a:endParaRPr>
          </a:p>
        </p:txBody>
      </p:sp>
      <p:sp>
        <p:nvSpPr>
          <p:cNvPr id="42" name="Rectangle 41"/>
          <p:cNvSpPr/>
          <p:nvPr/>
        </p:nvSpPr>
        <p:spPr>
          <a:xfrm>
            <a:off x="502120" y="2565548"/>
            <a:ext cx="4037998" cy="461665"/>
          </a:xfrm>
          <a:prstGeom prst="rect">
            <a:avLst/>
          </a:prstGeom>
        </p:spPr>
        <p:txBody>
          <a:bodyPr wrap="square">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12008" marR="963630" lvl="0">
              <a:spcBef>
                <a:spcPts val="90"/>
              </a:spcBef>
            </a:pPr>
            <a:r>
              <a:rPr lang="fr-FR" sz="1200" b="1" dirty="0">
                <a:solidFill>
                  <a:prstClr val="black"/>
                </a:solidFill>
                <a:latin typeface="Aeonik" panose="02010503030300000000" pitchFamily="50" charset="0"/>
                <a:cs typeface="Arial"/>
              </a:rPr>
              <a:t>Conception et intégration sur mesure de solutions et de systèmes IT</a:t>
            </a:r>
          </a:p>
        </p:txBody>
      </p:sp>
      <p:sp>
        <p:nvSpPr>
          <p:cNvPr id="43" name="Rectangle 42"/>
          <p:cNvSpPr/>
          <p:nvPr/>
        </p:nvSpPr>
        <p:spPr>
          <a:xfrm>
            <a:off x="502120" y="3059263"/>
            <a:ext cx="4155045" cy="276999"/>
          </a:xfrm>
          <a:prstGeom prst="rect">
            <a:avLst/>
          </a:prstGeom>
        </p:spPr>
        <p:txBody>
          <a:bodyPr wrap="square">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12008" marR="963630" lvl="0">
              <a:spcBef>
                <a:spcPts val="90"/>
              </a:spcBef>
            </a:pPr>
            <a:r>
              <a:rPr lang="fr-CM" sz="1200" b="1" dirty="0">
                <a:solidFill>
                  <a:prstClr val="black"/>
                </a:solidFill>
                <a:latin typeface="Aeonik" panose="02010503030300000000" pitchFamily="50" charset="0"/>
                <a:cs typeface="Arial"/>
              </a:rPr>
              <a:t>Implémentation et pilotage des projets  </a:t>
            </a:r>
          </a:p>
        </p:txBody>
      </p:sp>
      <p:sp>
        <p:nvSpPr>
          <p:cNvPr id="44" name="Rectangle 43"/>
          <p:cNvSpPr/>
          <p:nvPr/>
        </p:nvSpPr>
        <p:spPr>
          <a:xfrm>
            <a:off x="511574" y="3378815"/>
            <a:ext cx="3842797" cy="474489"/>
          </a:xfrm>
          <a:prstGeom prst="rect">
            <a:avLst/>
          </a:prstGeom>
        </p:spPr>
        <p:txBody>
          <a:bodyPr wrap="square">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12008" marR="963630" lvl="0">
              <a:spcBef>
                <a:spcPts val="90"/>
              </a:spcBef>
            </a:pPr>
            <a:r>
              <a:rPr lang="fr-CM" sz="1200" b="1" dirty="0">
                <a:solidFill>
                  <a:prstClr val="black"/>
                </a:solidFill>
                <a:latin typeface="Aeonik" panose="02010503030300000000" pitchFamily="50" charset="0"/>
                <a:cs typeface="Arial"/>
              </a:rPr>
              <a:t>Fourniture d’infrastructures </a:t>
            </a:r>
          </a:p>
          <a:p>
            <a:pPr marL="12008" marR="963630" lvl="0">
              <a:spcBef>
                <a:spcPts val="90"/>
              </a:spcBef>
            </a:pPr>
            <a:r>
              <a:rPr lang="fr-CM" sz="1200" b="1" dirty="0">
                <a:solidFill>
                  <a:prstClr val="black"/>
                </a:solidFill>
                <a:latin typeface="Aeonik" panose="02010503030300000000" pitchFamily="50" charset="0"/>
                <a:cs typeface="Arial"/>
              </a:rPr>
              <a:t>et d’ équipements technologiques </a:t>
            </a:r>
          </a:p>
        </p:txBody>
      </p:sp>
      <p:sp>
        <p:nvSpPr>
          <p:cNvPr id="48" name="Rectangle 47"/>
          <p:cNvSpPr/>
          <p:nvPr/>
        </p:nvSpPr>
        <p:spPr>
          <a:xfrm>
            <a:off x="3133390" y="751485"/>
            <a:ext cx="3334642" cy="830997"/>
          </a:xfrm>
          <a:prstGeom prst="rect">
            <a:avLst/>
          </a:prstGeom>
        </p:spPr>
        <p:txBody>
          <a:bodyPr wrap="square">
            <a:spAutoFit/>
          </a:bodyPr>
          <a:lstStyle/>
          <a:p>
            <a:pPr lvl="0" algn="r"/>
            <a:r>
              <a:rPr lang="fr-FR" sz="1600" b="1" dirty="0">
                <a:solidFill>
                  <a:prstClr val="black"/>
                </a:solidFill>
                <a:latin typeface="Aeonik Black" panose="02010503030300000000" pitchFamily="50" charset="0"/>
              </a:rPr>
              <a:t>Nos équipes vous  accompagnent à chaque </a:t>
            </a:r>
          </a:p>
          <a:p>
            <a:pPr lvl="0" algn="r"/>
            <a:r>
              <a:rPr lang="fr-FR" sz="1600" b="1" dirty="0">
                <a:solidFill>
                  <a:prstClr val="black"/>
                </a:solidFill>
                <a:latin typeface="Aeonik Black" panose="02010503030300000000" pitchFamily="50" charset="0"/>
              </a:rPr>
              <a:t>étape  de votre projet</a:t>
            </a:r>
          </a:p>
        </p:txBody>
      </p:sp>
      <p:pic>
        <p:nvPicPr>
          <p:cNvPr id="50" name="Image 4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72161" y="796935"/>
            <a:ext cx="514422" cy="352474"/>
          </a:xfrm>
          <a:prstGeom prst="rect">
            <a:avLst/>
          </a:prstGeom>
        </p:spPr>
      </p:pic>
      <p:pic>
        <p:nvPicPr>
          <p:cNvPr id="2" name="Imag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0800000">
            <a:off x="3178076" y="5074161"/>
            <a:ext cx="3752542" cy="4850694"/>
          </a:xfrm>
          <a:prstGeom prst="rect">
            <a:avLst/>
          </a:prstGeom>
        </p:spPr>
      </p:pic>
    </p:spTree>
    <p:extLst>
      <p:ext uri="{BB962C8B-B14F-4D97-AF65-F5344CB8AC3E}">
        <p14:creationId xmlns:p14="http://schemas.microsoft.com/office/powerpoint/2010/main" val="1638770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8693" y="1"/>
            <a:ext cx="6111576" cy="9635849"/>
            <a:chOff x="-8693" y="1"/>
            <a:chExt cx="6111576" cy="9635849"/>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93" y="1"/>
              <a:ext cx="2319334" cy="1655222"/>
            </a:xfrm>
            <a:prstGeom prst="rect">
              <a:avLst/>
            </a:prstGeom>
          </p:spPr>
        </p:pic>
        <p:sp>
          <p:nvSpPr>
            <p:cNvPr id="7" name="object 18"/>
            <p:cNvSpPr/>
            <p:nvPr/>
          </p:nvSpPr>
          <p:spPr>
            <a:xfrm>
              <a:off x="3559798" y="1371930"/>
              <a:ext cx="860986" cy="45719"/>
            </a:xfrm>
            <a:custGeom>
              <a:avLst/>
              <a:gdLst/>
              <a:ahLst/>
              <a:cxnLst/>
              <a:rect l="l" t="t" r="r" b="b"/>
              <a:pathLst>
                <a:path w="1192529">
                  <a:moveTo>
                    <a:pt x="0" y="0"/>
                  </a:moveTo>
                  <a:lnTo>
                    <a:pt x="1192089" y="0"/>
                  </a:lnTo>
                </a:path>
              </a:pathLst>
            </a:custGeom>
            <a:ln w="28575">
              <a:solidFill>
                <a:srgbClr val="FF7900"/>
              </a:solidFill>
            </a:ln>
          </p:spPr>
          <p:txBody>
            <a:bodyPr wrap="square" lIns="0" tIns="0" rIns="0" bIns="0" rtlCol="0"/>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endParaRPr sz="1100" dirty="0"/>
            </a:p>
          </p:txBody>
        </p:sp>
        <p:grpSp>
          <p:nvGrpSpPr>
            <p:cNvPr id="8" name="Groupe 7"/>
            <p:cNvGrpSpPr/>
            <p:nvPr/>
          </p:nvGrpSpPr>
          <p:grpSpPr>
            <a:xfrm>
              <a:off x="579531" y="9466797"/>
              <a:ext cx="5523352" cy="169053"/>
              <a:chOff x="8039296" y="10219374"/>
              <a:chExt cx="5077424" cy="205879"/>
            </a:xfrm>
          </p:grpSpPr>
          <p:pic>
            <p:nvPicPr>
              <p:cNvPr id="9" name="object 47"/>
              <p:cNvPicPr/>
              <p:nvPr/>
            </p:nvPicPr>
            <p:blipFill>
              <a:blip r:embed="rId3" cstate="print"/>
              <a:stretch>
                <a:fillRect/>
              </a:stretch>
            </p:blipFill>
            <p:spPr>
              <a:xfrm>
                <a:off x="8802338" y="10243480"/>
                <a:ext cx="227234" cy="140970"/>
              </a:xfrm>
              <a:prstGeom prst="rect">
                <a:avLst/>
              </a:prstGeom>
            </p:spPr>
          </p:pic>
          <p:sp>
            <p:nvSpPr>
              <p:cNvPr id="10" name="object 48"/>
              <p:cNvSpPr txBox="1"/>
              <p:nvPr/>
            </p:nvSpPr>
            <p:spPr>
              <a:xfrm>
                <a:off x="9041687" y="10263723"/>
                <a:ext cx="550545" cy="135765"/>
              </a:xfrm>
              <a:prstGeom prst="rect">
                <a:avLst/>
              </a:prstGeom>
            </p:spPr>
            <p:txBody>
              <a:bodyPr vert="horz" wrap="square" lIns="0" tIns="3723"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3723">
                  <a:spcBef>
                    <a:spcPts val="29"/>
                  </a:spcBef>
                </a:pPr>
                <a:r>
                  <a:rPr sz="700" b="1" spc="-3" dirty="0">
                    <a:solidFill>
                      <a:srgbClr val="211F1F"/>
                    </a:solidFill>
                    <a:latin typeface="Calibri"/>
                    <a:cs typeface="Calibri"/>
                  </a:rPr>
                  <a:t>Kiosques urbain</a:t>
                </a:r>
                <a:endParaRPr sz="700" b="1">
                  <a:latin typeface="Calibri"/>
                  <a:cs typeface="Calibri"/>
                </a:endParaRPr>
              </a:p>
            </p:txBody>
          </p:sp>
          <p:grpSp>
            <p:nvGrpSpPr>
              <p:cNvPr id="11" name="object 49"/>
              <p:cNvGrpSpPr/>
              <p:nvPr/>
            </p:nvGrpSpPr>
            <p:grpSpPr>
              <a:xfrm>
                <a:off x="9743852" y="10270363"/>
                <a:ext cx="237183" cy="154890"/>
                <a:chOff x="4016946" y="10270363"/>
                <a:chExt cx="237183" cy="154890"/>
              </a:xfrm>
            </p:grpSpPr>
            <p:pic>
              <p:nvPicPr>
                <p:cNvPr id="26" name="object 50"/>
                <p:cNvPicPr/>
                <p:nvPr/>
              </p:nvPicPr>
              <p:blipFill>
                <a:blip r:embed="rId4" cstate="print"/>
                <a:stretch>
                  <a:fillRect/>
                </a:stretch>
              </p:blipFill>
              <p:spPr>
                <a:xfrm>
                  <a:off x="4091184" y="10270363"/>
                  <a:ext cx="162945" cy="154890"/>
                </a:xfrm>
                <a:prstGeom prst="rect">
                  <a:avLst/>
                </a:prstGeom>
              </p:spPr>
            </p:pic>
            <p:sp>
              <p:nvSpPr>
                <p:cNvPr id="27" name="object 51"/>
                <p:cNvSpPr/>
                <p:nvPr/>
              </p:nvSpPr>
              <p:spPr>
                <a:xfrm>
                  <a:off x="4016946" y="10313210"/>
                  <a:ext cx="34290" cy="33655"/>
                </a:xfrm>
                <a:custGeom>
                  <a:avLst/>
                  <a:gdLst/>
                  <a:ahLst/>
                  <a:cxnLst/>
                  <a:rect l="l" t="t" r="r" b="b"/>
                  <a:pathLst>
                    <a:path w="34289" h="33654">
                      <a:moveTo>
                        <a:pt x="26168" y="0"/>
                      </a:moveTo>
                      <a:lnTo>
                        <a:pt x="7537" y="0"/>
                      </a:lnTo>
                      <a:lnTo>
                        <a:pt x="0" y="7490"/>
                      </a:lnTo>
                      <a:lnTo>
                        <a:pt x="0" y="25994"/>
                      </a:lnTo>
                      <a:lnTo>
                        <a:pt x="7537" y="33486"/>
                      </a:lnTo>
                      <a:lnTo>
                        <a:pt x="26168" y="33486"/>
                      </a:lnTo>
                      <a:lnTo>
                        <a:pt x="33731" y="25994"/>
                      </a:lnTo>
                      <a:lnTo>
                        <a:pt x="33731" y="16743"/>
                      </a:lnTo>
                      <a:lnTo>
                        <a:pt x="33731" y="7490"/>
                      </a:lnTo>
                      <a:lnTo>
                        <a:pt x="26168" y="0"/>
                      </a:lnTo>
                      <a:close/>
                    </a:path>
                  </a:pathLst>
                </a:custGeom>
                <a:solidFill>
                  <a:srgbClr val="EB5B23"/>
                </a:solidFill>
              </p:spPr>
              <p:txBody>
                <a:bodyPr wrap="square" lIns="0" tIns="0" rIns="0" bIns="0" rtlCol="0"/>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endParaRPr sz="700" b="1"/>
                </a:p>
              </p:txBody>
            </p:sp>
          </p:grpSp>
          <p:sp>
            <p:nvSpPr>
              <p:cNvPr id="12" name="object 52"/>
              <p:cNvSpPr txBox="1"/>
              <p:nvPr/>
            </p:nvSpPr>
            <p:spPr>
              <a:xfrm>
                <a:off x="10008917" y="10274189"/>
                <a:ext cx="490854" cy="135765"/>
              </a:xfrm>
              <a:prstGeom prst="rect">
                <a:avLst/>
              </a:prstGeom>
            </p:spPr>
            <p:txBody>
              <a:bodyPr vert="horz" wrap="square" lIns="0" tIns="3723"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3723">
                  <a:spcBef>
                    <a:spcPts val="29"/>
                  </a:spcBef>
                </a:pPr>
                <a:r>
                  <a:rPr sz="700" b="1" spc="-6" dirty="0">
                    <a:solidFill>
                      <a:srgbClr val="211F1F"/>
                    </a:solidFill>
                    <a:latin typeface="Calibri"/>
                    <a:cs typeface="Calibri"/>
                  </a:rPr>
                  <a:t>Écran</a:t>
                </a:r>
                <a:r>
                  <a:rPr sz="700" b="1" spc="-3" dirty="0">
                    <a:solidFill>
                      <a:srgbClr val="211F1F"/>
                    </a:solidFill>
                    <a:latin typeface="Calibri"/>
                    <a:cs typeface="Calibri"/>
                  </a:rPr>
                  <a:t> </a:t>
                </a:r>
                <a:r>
                  <a:rPr sz="700" b="1" spc="-7" dirty="0">
                    <a:solidFill>
                      <a:srgbClr val="211F1F"/>
                    </a:solidFill>
                    <a:latin typeface="Calibri"/>
                    <a:cs typeface="Calibri"/>
                  </a:rPr>
                  <a:t>Outdoor</a:t>
                </a:r>
                <a:endParaRPr sz="700" b="1">
                  <a:latin typeface="Calibri"/>
                  <a:cs typeface="Calibri"/>
                </a:endParaRPr>
              </a:p>
            </p:txBody>
          </p:sp>
          <p:sp>
            <p:nvSpPr>
              <p:cNvPr id="13" name="object 53"/>
              <p:cNvSpPr txBox="1"/>
              <p:nvPr/>
            </p:nvSpPr>
            <p:spPr>
              <a:xfrm>
                <a:off x="10909648" y="10260249"/>
                <a:ext cx="440056" cy="135765"/>
              </a:xfrm>
              <a:prstGeom prst="rect">
                <a:avLst/>
              </a:prstGeom>
            </p:spPr>
            <p:txBody>
              <a:bodyPr vert="horz" wrap="square" lIns="0" tIns="3723"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3723">
                  <a:spcBef>
                    <a:spcPts val="29"/>
                  </a:spcBef>
                </a:pPr>
                <a:r>
                  <a:rPr sz="700" b="1" spc="-4" dirty="0">
                    <a:solidFill>
                      <a:srgbClr val="211F1F"/>
                    </a:solidFill>
                    <a:latin typeface="Calibri"/>
                    <a:cs typeface="Calibri"/>
                  </a:rPr>
                  <a:t>Cars </a:t>
                </a:r>
                <a:r>
                  <a:rPr sz="700" b="1" spc="-3" dirty="0">
                    <a:solidFill>
                      <a:srgbClr val="211F1F"/>
                    </a:solidFill>
                    <a:latin typeface="Calibri"/>
                    <a:cs typeface="Calibri"/>
                  </a:rPr>
                  <a:t>podium</a:t>
                </a:r>
                <a:endParaRPr sz="700" b="1">
                  <a:latin typeface="Calibri"/>
                  <a:cs typeface="Calibri"/>
                </a:endParaRPr>
              </a:p>
            </p:txBody>
          </p:sp>
          <p:sp>
            <p:nvSpPr>
              <p:cNvPr id="14" name="object 54"/>
              <p:cNvSpPr/>
              <p:nvPr/>
            </p:nvSpPr>
            <p:spPr>
              <a:xfrm>
                <a:off x="10633322" y="10284168"/>
                <a:ext cx="248920" cy="102870"/>
              </a:xfrm>
              <a:custGeom>
                <a:avLst/>
                <a:gdLst/>
                <a:ahLst/>
                <a:cxnLst/>
                <a:rect l="l" t="t" r="r" b="b"/>
                <a:pathLst>
                  <a:path w="248920" h="102870">
                    <a:moveTo>
                      <a:pt x="33731" y="36537"/>
                    </a:moveTo>
                    <a:lnTo>
                      <a:pt x="26162" y="29044"/>
                    </a:lnTo>
                    <a:lnTo>
                      <a:pt x="7543" y="29044"/>
                    </a:lnTo>
                    <a:lnTo>
                      <a:pt x="0" y="36537"/>
                    </a:lnTo>
                    <a:lnTo>
                      <a:pt x="0" y="55041"/>
                    </a:lnTo>
                    <a:lnTo>
                      <a:pt x="7543" y="62534"/>
                    </a:lnTo>
                    <a:lnTo>
                      <a:pt x="26162" y="62534"/>
                    </a:lnTo>
                    <a:lnTo>
                      <a:pt x="33731" y="55041"/>
                    </a:lnTo>
                    <a:lnTo>
                      <a:pt x="33731" y="45796"/>
                    </a:lnTo>
                    <a:lnTo>
                      <a:pt x="33731" y="36537"/>
                    </a:lnTo>
                    <a:close/>
                  </a:path>
                  <a:path w="248920" h="102870">
                    <a:moveTo>
                      <a:pt x="141884" y="75057"/>
                    </a:moveTo>
                    <a:lnTo>
                      <a:pt x="141859" y="72859"/>
                    </a:lnTo>
                    <a:lnTo>
                      <a:pt x="141859" y="70573"/>
                    </a:lnTo>
                    <a:lnTo>
                      <a:pt x="140169" y="69532"/>
                    </a:lnTo>
                    <a:lnTo>
                      <a:pt x="133743" y="69723"/>
                    </a:lnTo>
                    <a:lnTo>
                      <a:pt x="132410" y="70815"/>
                    </a:lnTo>
                    <a:lnTo>
                      <a:pt x="132600" y="75209"/>
                    </a:lnTo>
                    <a:lnTo>
                      <a:pt x="133997" y="76149"/>
                    </a:lnTo>
                    <a:lnTo>
                      <a:pt x="137020" y="76149"/>
                    </a:lnTo>
                    <a:lnTo>
                      <a:pt x="140246" y="76174"/>
                    </a:lnTo>
                    <a:lnTo>
                      <a:pt x="141884" y="75057"/>
                    </a:lnTo>
                    <a:close/>
                  </a:path>
                  <a:path w="248920" h="102870">
                    <a:moveTo>
                      <a:pt x="248856" y="50850"/>
                    </a:moveTo>
                    <a:lnTo>
                      <a:pt x="245440" y="48641"/>
                    </a:lnTo>
                    <a:lnTo>
                      <a:pt x="242392" y="46774"/>
                    </a:lnTo>
                    <a:lnTo>
                      <a:pt x="242392" y="55067"/>
                    </a:lnTo>
                    <a:lnTo>
                      <a:pt x="242366" y="61671"/>
                    </a:lnTo>
                    <a:lnTo>
                      <a:pt x="241719" y="65481"/>
                    </a:lnTo>
                    <a:lnTo>
                      <a:pt x="235292" y="65481"/>
                    </a:lnTo>
                    <a:lnTo>
                      <a:pt x="235292" y="61671"/>
                    </a:lnTo>
                    <a:lnTo>
                      <a:pt x="242366" y="61671"/>
                    </a:lnTo>
                    <a:lnTo>
                      <a:pt x="242366" y="55067"/>
                    </a:lnTo>
                    <a:lnTo>
                      <a:pt x="237972" y="55067"/>
                    </a:lnTo>
                    <a:lnTo>
                      <a:pt x="227774" y="54914"/>
                    </a:lnTo>
                    <a:lnTo>
                      <a:pt x="228396" y="54940"/>
                    </a:lnTo>
                    <a:lnTo>
                      <a:pt x="228523" y="70993"/>
                    </a:lnTo>
                    <a:lnTo>
                      <a:pt x="229666" y="72161"/>
                    </a:lnTo>
                    <a:lnTo>
                      <a:pt x="235813" y="72212"/>
                    </a:lnTo>
                    <a:lnTo>
                      <a:pt x="241820" y="72212"/>
                    </a:lnTo>
                    <a:lnTo>
                      <a:pt x="241820" y="81876"/>
                    </a:lnTo>
                    <a:lnTo>
                      <a:pt x="237299" y="81876"/>
                    </a:lnTo>
                    <a:lnTo>
                      <a:pt x="232841" y="81953"/>
                    </a:lnTo>
                    <a:lnTo>
                      <a:pt x="227850" y="81788"/>
                    </a:lnTo>
                    <a:lnTo>
                      <a:pt x="227203" y="80594"/>
                    </a:lnTo>
                    <a:lnTo>
                      <a:pt x="226936" y="79844"/>
                    </a:lnTo>
                    <a:lnTo>
                      <a:pt x="223583" y="74663"/>
                    </a:lnTo>
                    <a:lnTo>
                      <a:pt x="222465" y="72936"/>
                    </a:lnTo>
                    <a:lnTo>
                      <a:pt x="221221" y="72199"/>
                    </a:lnTo>
                    <a:lnTo>
                      <a:pt x="221221" y="85039"/>
                    </a:lnTo>
                    <a:lnTo>
                      <a:pt x="221107" y="91059"/>
                    </a:lnTo>
                    <a:lnTo>
                      <a:pt x="216293" y="95770"/>
                    </a:lnTo>
                    <a:lnTo>
                      <a:pt x="204711" y="95745"/>
                    </a:lnTo>
                    <a:lnTo>
                      <a:pt x="200113" y="91059"/>
                    </a:lnTo>
                    <a:lnTo>
                      <a:pt x="200063" y="88506"/>
                    </a:lnTo>
                    <a:lnTo>
                      <a:pt x="200101" y="82105"/>
                    </a:lnTo>
                    <a:lnTo>
                      <a:pt x="200139" y="79273"/>
                    </a:lnTo>
                    <a:lnTo>
                      <a:pt x="204838" y="74663"/>
                    </a:lnTo>
                    <a:lnTo>
                      <a:pt x="216496" y="74739"/>
                    </a:lnTo>
                    <a:lnTo>
                      <a:pt x="221183" y="79476"/>
                    </a:lnTo>
                    <a:lnTo>
                      <a:pt x="221221" y="85039"/>
                    </a:lnTo>
                    <a:lnTo>
                      <a:pt x="221221" y="72199"/>
                    </a:lnTo>
                    <a:lnTo>
                      <a:pt x="215798" y="68948"/>
                    </a:lnTo>
                    <a:lnTo>
                      <a:pt x="208153" y="68300"/>
                    </a:lnTo>
                    <a:lnTo>
                      <a:pt x="200710" y="71412"/>
                    </a:lnTo>
                    <a:lnTo>
                      <a:pt x="198386" y="73126"/>
                    </a:lnTo>
                    <a:lnTo>
                      <a:pt x="196469" y="75679"/>
                    </a:lnTo>
                    <a:lnTo>
                      <a:pt x="192951" y="81978"/>
                    </a:lnTo>
                    <a:lnTo>
                      <a:pt x="193205" y="82105"/>
                    </a:lnTo>
                    <a:lnTo>
                      <a:pt x="191211" y="81953"/>
                    </a:lnTo>
                    <a:lnTo>
                      <a:pt x="190550" y="81902"/>
                    </a:lnTo>
                    <a:lnTo>
                      <a:pt x="188556" y="81762"/>
                    </a:lnTo>
                    <a:lnTo>
                      <a:pt x="188468" y="80962"/>
                    </a:lnTo>
                    <a:lnTo>
                      <a:pt x="188379" y="80594"/>
                    </a:lnTo>
                    <a:lnTo>
                      <a:pt x="188264" y="76149"/>
                    </a:lnTo>
                    <a:lnTo>
                      <a:pt x="188252" y="69659"/>
                    </a:lnTo>
                    <a:lnTo>
                      <a:pt x="188252" y="63728"/>
                    </a:lnTo>
                    <a:lnTo>
                      <a:pt x="188252" y="57429"/>
                    </a:lnTo>
                    <a:lnTo>
                      <a:pt x="188277" y="14859"/>
                    </a:lnTo>
                    <a:lnTo>
                      <a:pt x="188912" y="14287"/>
                    </a:lnTo>
                    <a:lnTo>
                      <a:pt x="190944" y="14389"/>
                    </a:lnTo>
                    <a:lnTo>
                      <a:pt x="193802" y="14566"/>
                    </a:lnTo>
                    <a:lnTo>
                      <a:pt x="196646" y="14566"/>
                    </a:lnTo>
                    <a:lnTo>
                      <a:pt x="201409" y="14287"/>
                    </a:lnTo>
                    <a:lnTo>
                      <a:pt x="201752" y="14859"/>
                    </a:lnTo>
                    <a:lnTo>
                      <a:pt x="201828" y="47574"/>
                    </a:lnTo>
                    <a:lnTo>
                      <a:pt x="202844" y="48641"/>
                    </a:lnTo>
                    <a:lnTo>
                      <a:pt x="208076" y="48653"/>
                    </a:lnTo>
                    <a:lnTo>
                      <a:pt x="214884" y="48666"/>
                    </a:lnTo>
                    <a:lnTo>
                      <a:pt x="218833" y="48666"/>
                    </a:lnTo>
                    <a:lnTo>
                      <a:pt x="233705" y="48666"/>
                    </a:lnTo>
                    <a:lnTo>
                      <a:pt x="240474" y="52311"/>
                    </a:lnTo>
                    <a:lnTo>
                      <a:pt x="242392" y="55067"/>
                    </a:lnTo>
                    <a:lnTo>
                      <a:pt x="242392" y="46774"/>
                    </a:lnTo>
                    <a:lnTo>
                      <a:pt x="232956" y="26695"/>
                    </a:lnTo>
                    <a:lnTo>
                      <a:pt x="229984" y="14287"/>
                    </a:lnTo>
                    <a:lnTo>
                      <a:pt x="229857" y="13766"/>
                    </a:lnTo>
                    <a:lnTo>
                      <a:pt x="229857" y="41897"/>
                    </a:lnTo>
                    <a:lnTo>
                      <a:pt x="208648" y="41897"/>
                    </a:lnTo>
                    <a:lnTo>
                      <a:pt x="208648" y="14541"/>
                    </a:lnTo>
                    <a:lnTo>
                      <a:pt x="212001" y="14541"/>
                    </a:lnTo>
                    <a:lnTo>
                      <a:pt x="215252" y="14287"/>
                    </a:lnTo>
                    <a:lnTo>
                      <a:pt x="218452" y="14617"/>
                    </a:lnTo>
                    <a:lnTo>
                      <a:pt x="221284" y="14859"/>
                    </a:lnTo>
                    <a:lnTo>
                      <a:pt x="223583" y="16548"/>
                    </a:lnTo>
                    <a:lnTo>
                      <a:pt x="226352" y="26987"/>
                    </a:lnTo>
                    <a:lnTo>
                      <a:pt x="227977" y="34112"/>
                    </a:lnTo>
                    <a:lnTo>
                      <a:pt x="229857" y="41897"/>
                    </a:lnTo>
                    <a:lnTo>
                      <a:pt x="229857" y="13766"/>
                    </a:lnTo>
                    <a:lnTo>
                      <a:pt x="229387" y="11811"/>
                    </a:lnTo>
                    <a:lnTo>
                      <a:pt x="224599" y="8039"/>
                    </a:lnTo>
                    <a:lnTo>
                      <a:pt x="199301" y="7937"/>
                    </a:lnTo>
                    <a:lnTo>
                      <a:pt x="188963" y="8039"/>
                    </a:lnTo>
                    <a:lnTo>
                      <a:pt x="187972" y="7543"/>
                    </a:lnTo>
                    <a:lnTo>
                      <a:pt x="188112" y="6400"/>
                    </a:lnTo>
                    <a:lnTo>
                      <a:pt x="188315" y="4940"/>
                    </a:lnTo>
                    <a:lnTo>
                      <a:pt x="188252" y="4165"/>
                    </a:lnTo>
                    <a:lnTo>
                      <a:pt x="188112" y="990"/>
                    </a:lnTo>
                    <a:lnTo>
                      <a:pt x="187198" y="101"/>
                    </a:lnTo>
                    <a:lnTo>
                      <a:pt x="182257" y="0"/>
                    </a:lnTo>
                    <a:lnTo>
                      <a:pt x="182257" y="63779"/>
                    </a:lnTo>
                    <a:lnTo>
                      <a:pt x="181444" y="69481"/>
                    </a:lnTo>
                    <a:lnTo>
                      <a:pt x="180454" y="69532"/>
                    </a:lnTo>
                    <a:lnTo>
                      <a:pt x="179387" y="69634"/>
                    </a:lnTo>
                    <a:lnTo>
                      <a:pt x="152768" y="69634"/>
                    </a:lnTo>
                    <a:lnTo>
                      <a:pt x="151930" y="69659"/>
                    </a:lnTo>
                    <a:lnTo>
                      <a:pt x="151079" y="69634"/>
                    </a:lnTo>
                    <a:lnTo>
                      <a:pt x="148323" y="69850"/>
                    </a:lnTo>
                    <a:lnTo>
                      <a:pt x="147091" y="70840"/>
                    </a:lnTo>
                    <a:lnTo>
                      <a:pt x="147091" y="74980"/>
                    </a:lnTo>
                    <a:lnTo>
                      <a:pt x="148399" y="75984"/>
                    </a:lnTo>
                    <a:lnTo>
                      <a:pt x="151498" y="76200"/>
                    </a:lnTo>
                    <a:lnTo>
                      <a:pt x="152590" y="76149"/>
                    </a:lnTo>
                    <a:lnTo>
                      <a:pt x="181762" y="76149"/>
                    </a:lnTo>
                    <a:lnTo>
                      <a:pt x="181686" y="80314"/>
                    </a:lnTo>
                    <a:lnTo>
                      <a:pt x="181571" y="81762"/>
                    </a:lnTo>
                    <a:lnTo>
                      <a:pt x="179806" y="81902"/>
                    </a:lnTo>
                    <a:lnTo>
                      <a:pt x="152412" y="81902"/>
                    </a:lnTo>
                    <a:lnTo>
                      <a:pt x="123875" y="81953"/>
                    </a:lnTo>
                    <a:lnTo>
                      <a:pt x="123151" y="81318"/>
                    </a:lnTo>
                    <a:lnTo>
                      <a:pt x="120891" y="74663"/>
                    </a:lnTo>
                    <a:lnTo>
                      <a:pt x="120256" y="72758"/>
                    </a:lnTo>
                    <a:lnTo>
                      <a:pt x="116967" y="70472"/>
                    </a:lnTo>
                    <a:lnTo>
                      <a:pt x="116967" y="90982"/>
                    </a:lnTo>
                    <a:lnTo>
                      <a:pt x="112331" y="95719"/>
                    </a:lnTo>
                    <a:lnTo>
                      <a:pt x="100698" y="95796"/>
                    </a:lnTo>
                    <a:lnTo>
                      <a:pt x="95859" y="90982"/>
                    </a:lnTo>
                    <a:lnTo>
                      <a:pt x="95783" y="88430"/>
                    </a:lnTo>
                    <a:lnTo>
                      <a:pt x="95846" y="82283"/>
                    </a:lnTo>
                    <a:lnTo>
                      <a:pt x="95872" y="79476"/>
                    </a:lnTo>
                    <a:lnTo>
                      <a:pt x="100634" y="74739"/>
                    </a:lnTo>
                    <a:lnTo>
                      <a:pt x="112191" y="74701"/>
                    </a:lnTo>
                    <a:lnTo>
                      <a:pt x="116878" y="79273"/>
                    </a:lnTo>
                    <a:lnTo>
                      <a:pt x="116967" y="90982"/>
                    </a:lnTo>
                    <a:lnTo>
                      <a:pt x="116967" y="70472"/>
                    </a:lnTo>
                    <a:lnTo>
                      <a:pt x="113919" y="68338"/>
                    </a:lnTo>
                    <a:lnTo>
                      <a:pt x="99491" y="68110"/>
                    </a:lnTo>
                    <a:lnTo>
                      <a:pt x="92887" y="72313"/>
                    </a:lnTo>
                    <a:lnTo>
                      <a:pt x="89687" y="81457"/>
                    </a:lnTo>
                    <a:lnTo>
                      <a:pt x="88519" y="82283"/>
                    </a:lnTo>
                    <a:lnTo>
                      <a:pt x="85852" y="81902"/>
                    </a:lnTo>
                    <a:lnTo>
                      <a:pt x="84785" y="81762"/>
                    </a:lnTo>
                    <a:lnTo>
                      <a:pt x="83413" y="81902"/>
                    </a:lnTo>
                    <a:lnTo>
                      <a:pt x="81610" y="81902"/>
                    </a:lnTo>
                    <a:lnTo>
                      <a:pt x="81483" y="64198"/>
                    </a:lnTo>
                    <a:lnTo>
                      <a:pt x="82245" y="63728"/>
                    </a:lnTo>
                    <a:lnTo>
                      <a:pt x="84162" y="63754"/>
                    </a:lnTo>
                    <a:lnTo>
                      <a:pt x="94627" y="63779"/>
                    </a:lnTo>
                    <a:lnTo>
                      <a:pt x="182257" y="63779"/>
                    </a:lnTo>
                    <a:lnTo>
                      <a:pt x="182257" y="0"/>
                    </a:lnTo>
                    <a:lnTo>
                      <a:pt x="181787" y="12"/>
                    </a:lnTo>
                    <a:lnTo>
                      <a:pt x="181787" y="7048"/>
                    </a:lnTo>
                    <a:lnTo>
                      <a:pt x="181787" y="56883"/>
                    </a:lnTo>
                    <a:lnTo>
                      <a:pt x="181076" y="57429"/>
                    </a:lnTo>
                    <a:lnTo>
                      <a:pt x="167068" y="57365"/>
                    </a:lnTo>
                    <a:lnTo>
                      <a:pt x="131508" y="57378"/>
                    </a:lnTo>
                    <a:lnTo>
                      <a:pt x="82194" y="57429"/>
                    </a:lnTo>
                    <a:lnTo>
                      <a:pt x="81534" y="56730"/>
                    </a:lnTo>
                    <a:lnTo>
                      <a:pt x="81534" y="6896"/>
                    </a:lnTo>
                    <a:lnTo>
                      <a:pt x="82296" y="6400"/>
                    </a:lnTo>
                    <a:lnTo>
                      <a:pt x="84531" y="6400"/>
                    </a:lnTo>
                    <a:lnTo>
                      <a:pt x="131686" y="6464"/>
                    </a:lnTo>
                    <a:lnTo>
                      <a:pt x="181140" y="6400"/>
                    </a:lnTo>
                    <a:lnTo>
                      <a:pt x="181787" y="7048"/>
                    </a:lnTo>
                    <a:lnTo>
                      <a:pt x="181787" y="12"/>
                    </a:lnTo>
                    <a:lnTo>
                      <a:pt x="180174" y="25"/>
                    </a:lnTo>
                    <a:lnTo>
                      <a:pt x="76149" y="25"/>
                    </a:lnTo>
                    <a:lnTo>
                      <a:pt x="74968" y="990"/>
                    </a:lnTo>
                    <a:lnTo>
                      <a:pt x="74879" y="87147"/>
                    </a:lnTo>
                    <a:lnTo>
                      <a:pt x="76225" y="88430"/>
                    </a:lnTo>
                    <a:lnTo>
                      <a:pt x="81826" y="88582"/>
                    </a:lnTo>
                    <a:lnTo>
                      <a:pt x="84582" y="88607"/>
                    </a:lnTo>
                    <a:lnTo>
                      <a:pt x="88925" y="88430"/>
                    </a:lnTo>
                    <a:lnTo>
                      <a:pt x="89636" y="88950"/>
                    </a:lnTo>
                    <a:lnTo>
                      <a:pt x="92811" y="97980"/>
                    </a:lnTo>
                    <a:lnTo>
                      <a:pt x="98996" y="102247"/>
                    </a:lnTo>
                    <a:lnTo>
                      <a:pt x="114147" y="102095"/>
                    </a:lnTo>
                    <a:lnTo>
                      <a:pt x="120294" y="97663"/>
                    </a:lnTo>
                    <a:lnTo>
                      <a:pt x="120916" y="95796"/>
                    </a:lnTo>
                    <a:lnTo>
                      <a:pt x="123228" y="88950"/>
                    </a:lnTo>
                    <a:lnTo>
                      <a:pt x="123901" y="88506"/>
                    </a:lnTo>
                    <a:lnTo>
                      <a:pt x="125387" y="88506"/>
                    </a:lnTo>
                    <a:lnTo>
                      <a:pt x="158496" y="88544"/>
                    </a:lnTo>
                    <a:lnTo>
                      <a:pt x="193078" y="88506"/>
                    </a:lnTo>
                    <a:lnTo>
                      <a:pt x="193776" y="88925"/>
                    </a:lnTo>
                    <a:lnTo>
                      <a:pt x="197065" y="98031"/>
                    </a:lnTo>
                    <a:lnTo>
                      <a:pt x="203022" y="102196"/>
                    </a:lnTo>
                    <a:lnTo>
                      <a:pt x="218274" y="102146"/>
                    </a:lnTo>
                    <a:lnTo>
                      <a:pt x="224383" y="97751"/>
                    </a:lnTo>
                    <a:lnTo>
                      <a:pt x="225056" y="95770"/>
                    </a:lnTo>
                    <a:lnTo>
                      <a:pt x="227482" y="88747"/>
                    </a:lnTo>
                    <a:lnTo>
                      <a:pt x="228269" y="88506"/>
                    </a:lnTo>
                    <a:lnTo>
                      <a:pt x="229666" y="88506"/>
                    </a:lnTo>
                    <a:lnTo>
                      <a:pt x="234073" y="88557"/>
                    </a:lnTo>
                    <a:lnTo>
                      <a:pt x="235851" y="88506"/>
                    </a:lnTo>
                    <a:lnTo>
                      <a:pt x="238518" y="88430"/>
                    </a:lnTo>
                    <a:lnTo>
                      <a:pt x="242963" y="88582"/>
                    </a:lnTo>
                    <a:lnTo>
                      <a:pt x="245338" y="88633"/>
                    </a:lnTo>
                    <a:lnTo>
                      <a:pt x="246443" y="88430"/>
                    </a:lnTo>
                    <a:lnTo>
                      <a:pt x="247396" y="88252"/>
                    </a:lnTo>
                    <a:lnTo>
                      <a:pt x="248856" y="86245"/>
                    </a:lnTo>
                    <a:lnTo>
                      <a:pt x="248856" y="81953"/>
                    </a:lnTo>
                    <a:lnTo>
                      <a:pt x="248856" y="72186"/>
                    </a:lnTo>
                    <a:lnTo>
                      <a:pt x="248856" y="65481"/>
                    </a:lnTo>
                    <a:lnTo>
                      <a:pt x="248856" y="61671"/>
                    </a:lnTo>
                    <a:lnTo>
                      <a:pt x="248856" y="55067"/>
                    </a:lnTo>
                    <a:lnTo>
                      <a:pt x="248856" y="50850"/>
                    </a:lnTo>
                    <a:close/>
                  </a:path>
                </a:pathLst>
              </a:custGeom>
              <a:solidFill>
                <a:srgbClr val="EB5B23"/>
              </a:solidFill>
            </p:spPr>
            <p:txBody>
              <a:bodyPr wrap="square" lIns="0" tIns="0" rIns="0" bIns="0" rtlCol="0"/>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endParaRPr sz="700" b="1"/>
              </a:p>
            </p:txBody>
          </p:sp>
          <p:grpSp>
            <p:nvGrpSpPr>
              <p:cNvPr id="15" name="object 55"/>
              <p:cNvGrpSpPr/>
              <p:nvPr/>
            </p:nvGrpSpPr>
            <p:grpSpPr>
              <a:xfrm>
                <a:off x="8039296" y="10264940"/>
                <a:ext cx="236340" cy="136946"/>
                <a:chOff x="2312390" y="10264940"/>
                <a:chExt cx="236340" cy="136946"/>
              </a:xfrm>
            </p:grpSpPr>
            <p:pic>
              <p:nvPicPr>
                <p:cNvPr id="24" name="object 56"/>
                <p:cNvPicPr/>
                <p:nvPr/>
              </p:nvPicPr>
              <p:blipFill>
                <a:blip r:embed="rId5" cstate="print"/>
                <a:stretch>
                  <a:fillRect/>
                </a:stretch>
              </p:blipFill>
              <p:spPr>
                <a:xfrm>
                  <a:off x="2385167" y="10264940"/>
                  <a:ext cx="163563" cy="136946"/>
                </a:xfrm>
                <a:prstGeom prst="rect">
                  <a:avLst/>
                </a:prstGeom>
              </p:spPr>
            </p:pic>
            <p:sp>
              <p:nvSpPr>
                <p:cNvPr id="25" name="object 57"/>
                <p:cNvSpPr/>
                <p:nvPr/>
              </p:nvSpPr>
              <p:spPr>
                <a:xfrm>
                  <a:off x="2312390" y="10308274"/>
                  <a:ext cx="34290" cy="33655"/>
                </a:xfrm>
                <a:custGeom>
                  <a:avLst/>
                  <a:gdLst/>
                  <a:ahLst/>
                  <a:cxnLst/>
                  <a:rect l="l" t="t" r="r" b="b"/>
                  <a:pathLst>
                    <a:path w="34289" h="33654">
                      <a:moveTo>
                        <a:pt x="26168" y="0"/>
                      </a:moveTo>
                      <a:lnTo>
                        <a:pt x="7543" y="0"/>
                      </a:lnTo>
                      <a:lnTo>
                        <a:pt x="0" y="7466"/>
                      </a:lnTo>
                      <a:lnTo>
                        <a:pt x="0" y="25970"/>
                      </a:lnTo>
                      <a:lnTo>
                        <a:pt x="7543" y="33461"/>
                      </a:lnTo>
                      <a:lnTo>
                        <a:pt x="26168" y="33461"/>
                      </a:lnTo>
                      <a:lnTo>
                        <a:pt x="33712" y="25970"/>
                      </a:lnTo>
                      <a:lnTo>
                        <a:pt x="33712" y="16743"/>
                      </a:lnTo>
                      <a:lnTo>
                        <a:pt x="33712" y="7466"/>
                      </a:lnTo>
                      <a:lnTo>
                        <a:pt x="26168" y="0"/>
                      </a:lnTo>
                      <a:close/>
                    </a:path>
                  </a:pathLst>
                </a:custGeom>
                <a:solidFill>
                  <a:srgbClr val="EB5B23"/>
                </a:solidFill>
              </p:spPr>
              <p:txBody>
                <a:bodyPr wrap="square" lIns="0" tIns="0" rIns="0" bIns="0" rtlCol="0"/>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endParaRPr sz="700" b="1"/>
                </a:p>
              </p:txBody>
            </p:sp>
          </p:grpSp>
          <p:sp>
            <p:nvSpPr>
              <p:cNvPr id="16" name="object 58"/>
              <p:cNvSpPr txBox="1"/>
              <p:nvPr/>
            </p:nvSpPr>
            <p:spPr>
              <a:xfrm>
                <a:off x="8290792" y="10258117"/>
                <a:ext cx="436879" cy="135765"/>
              </a:xfrm>
              <a:prstGeom prst="rect">
                <a:avLst/>
              </a:prstGeom>
            </p:spPr>
            <p:txBody>
              <a:bodyPr vert="horz" wrap="square" lIns="0" tIns="3723"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3723">
                  <a:spcBef>
                    <a:spcPts val="29"/>
                  </a:spcBef>
                </a:pPr>
                <a:r>
                  <a:rPr sz="700" b="1" spc="-6" dirty="0">
                    <a:solidFill>
                      <a:srgbClr val="211F1F"/>
                    </a:solidFill>
                    <a:latin typeface="Calibri"/>
                    <a:cs typeface="Calibri"/>
                  </a:rPr>
                  <a:t>Écran</a:t>
                </a:r>
                <a:r>
                  <a:rPr sz="700" b="1" spc="-4" dirty="0">
                    <a:solidFill>
                      <a:srgbClr val="211F1F"/>
                    </a:solidFill>
                    <a:latin typeface="Calibri"/>
                    <a:cs typeface="Calibri"/>
                  </a:rPr>
                  <a:t> indoor</a:t>
                </a:r>
                <a:endParaRPr sz="700" b="1" dirty="0">
                  <a:latin typeface="Calibri"/>
                  <a:cs typeface="Calibri"/>
                </a:endParaRPr>
              </a:p>
            </p:txBody>
          </p:sp>
          <p:sp>
            <p:nvSpPr>
              <p:cNvPr id="17" name="object 59"/>
              <p:cNvSpPr txBox="1"/>
              <p:nvPr/>
            </p:nvSpPr>
            <p:spPr>
              <a:xfrm>
                <a:off x="11750975" y="10260249"/>
                <a:ext cx="635634" cy="135765"/>
              </a:xfrm>
              <a:prstGeom prst="rect">
                <a:avLst/>
              </a:prstGeom>
            </p:spPr>
            <p:txBody>
              <a:bodyPr vert="horz" wrap="square" lIns="0" tIns="3723"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3723">
                  <a:spcBef>
                    <a:spcPts val="29"/>
                  </a:spcBef>
                </a:pPr>
                <a:r>
                  <a:rPr sz="700" b="1" spc="-3" dirty="0">
                    <a:solidFill>
                      <a:srgbClr val="211F1F"/>
                    </a:solidFill>
                    <a:latin typeface="Calibri"/>
                    <a:cs typeface="Calibri"/>
                  </a:rPr>
                  <a:t>Solutions</a:t>
                </a:r>
                <a:r>
                  <a:rPr sz="700" b="1" spc="2" dirty="0">
                    <a:solidFill>
                      <a:srgbClr val="211F1F"/>
                    </a:solidFill>
                    <a:latin typeface="Calibri"/>
                    <a:cs typeface="Calibri"/>
                  </a:rPr>
                  <a:t> </a:t>
                </a:r>
                <a:r>
                  <a:rPr sz="700" b="1" spc="-2" dirty="0">
                    <a:solidFill>
                      <a:srgbClr val="211F1F"/>
                    </a:solidFill>
                    <a:latin typeface="Calibri"/>
                    <a:cs typeface="Calibri"/>
                  </a:rPr>
                  <a:t>Digitales</a:t>
                </a:r>
                <a:endParaRPr sz="700" b="1" dirty="0">
                  <a:latin typeface="Calibri"/>
                  <a:cs typeface="Calibri"/>
                </a:endParaRPr>
              </a:p>
            </p:txBody>
          </p:sp>
          <p:grpSp>
            <p:nvGrpSpPr>
              <p:cNvPr id="18" name="object 60"/>
              <p:cNvGrpSpPr/>
              <p:nvPr/>
            </p:nvGrpSpPr>
            <p:grpSpPr>
              <a:xfrm>
                <a:off x="11473137" y="10241155"/>
                <a:ext cx="260496" cy="156294"/>
                <a:chOff x="5746229" y="10241153"/>
                <a:chExt cx="260496" cy="156294"/>
              </a:xfrm>
            </p:grpSpPr>
            <p:sp>
              <p:nvSpPr>
                <p:cNvPr id="22" name="object 61"/>
                <p:cNvSpPr/>
                <p:nvPr/>
              </p:nvSpPr>
              <p:spPr>
                <a:xfrm>
                  <a:off x="5746229" y="10313211"/>
                  <a:ext cx="34290" cy="33655"/>
                </a:xfrm>
                <a:custGeom>
                  <a:avLst/>
                  <a:gdLst/>
                  <a:ahLst/>
                  <a:cxnLst/>
                  <a:rect l="l" t="t" r="r" b="b"/>
                  <a:pathLst>
                    <a:path w="34289" h="33654">
                      <a:moveTo>
                        <a:pt x="26193" y="0"/>
                      </a:moveTo>
                      <a:lnTo>
                        <a:pt x="7562" y="0"/>
                      </a:lnTo>
                      <a:lnTo>
                        <a:pt x="0" y="7490"/>
                      </a:lnTo>
                      <a:lnTo>
                        <a:pt x="0" y="25994"/>
                      </a:lnTo>
                      <a:lnTo>
                        <a:pt x="7562" y="33486"/>
                      </a:lnTo>
                      <a:lnTo>
                        <a:pt x="26193" y="33486"/>
                      </a:lnTo>
                      <a:lnTo>
                        <a:pt x="33731" y="25994"/>
                      </a:lnTo>
                      <a:lnTo>
                        <a:pt x="33731" y="16743"/>
                      </a:lnTo>
                      <a:lnTo>
                        <a:pt x="33731" y="7490"/>
                      </a:lnTo>
                      <a:lnTo>
                        <a:pt x="26193" y="0"/>
                      </a:lnTo>
                      <a:close/>
                    </a:path>
                  </a:pathLst>
                </a:custGeom>
                <a:solidFill>
                  <a:srgbClr val="EB5B23"/>
                </a:solidFill>
              </p:spPr>
              <p:txBody>
                <a:bodyPr wrap="square" lIns="0" tIns="0" rIns="0" bIns="0" rtlCol="0"/>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endParaRPr sz="700" b="1"/>
                </a:p>
              </p:txBody>
            </p:sp>
            <p:pic>
              <p:nvPicPr>
                <p:cNvPr id="23" name="object 62"/>
                <p:cNvPicPr/>
                <p:nvPr/>
              </p:nvPicPr>
              <p:blipFill>
                <a:blip r:embed="rId6" cstate="print"/>
                <a:stretch>
                  <a:fillRect/>
                </a:stretch>
              </p:blipFill>
              <p:spPr>
                <a:xfrm>
                  <a:off x="5815857" y="10241153"/>
                  <a:ext cx="190868" cy="156294"/>
                </a:xfrm>
                <a:prstGeom prst="rect">
                  <a:avLst/>
                </a:prstGeom>
              </p:spPr>
            </p:pic>
          </p:grpSp>
          <p:sp>
            <p:nvSpPr>
              <p:cNvPr id="19" name="object 63"/>
              <p:cNvSpPr/>
              <p:nvPr/>
            </p:nvSpPr>
            <p:spPr>
              <a:xfrm>
                <a:off x="12430156" y="10313212"/>
                <a:ext cx="34290" cy="33655"/>
              </a:xfrm>
              <a:custGeom>
                <a:avLst/>
                <a:gdLst/>
                <a:ahLst/>
                <a:cxnLst/>
                <a:rect l="l" t="t" r="r" b="b"/>
                <a:pathLst>
                  <a:path w="34290" h="33654">
                    <a:moveTo>
                      <a:pt x="26161" y="0"/>
                    </a:moveTo>
                    <a:lnTo>
                      <a:pt x="7492" y="0"/>
                    </a:lnTo>
                    <a:lnTo>
                      <a:pt x="0" y="7490"/>
                    </a:lnTo>
                    <a:lnTo>
                      <a:pt x="0" y="25994"/>
                    </a:lnTo>
                    <a:lnTo>
                      <a:pt x="7492" y="33486"/>
                    </a:lnTo>
                    <a:lnTo>
                      <a:pt x="26161" y="33486"/>
                    </a:lnTo>
                    <a:lnTo>
                      <a:pt x="33718" y="25994"/>
                    </a:lnTo>
                    <a:lnTo>
                      <a:pt x="33718" y="16743"/>
                    </a:lnTo>
                    <a:lnTo>
                      <a:pt x="33718" y="7490"/>
                    </a:lnTo>
                    <a:lnTo>
                      <a:pt x="26161" y="0"/>
                    </a:lnTo>
                    <a:close/>
                  </a:path>
                </a:pathLst>
              </a:custGeom>
              <a:solidFill>
                <a:srgbClr val="EB5B23"/>
              </a:solidFill>
            </p:spPr>
            <p:txBody>
              <a:bodyPr wrap="square" lIns="0" tIns="0" rIns="0" bIns="0" rtlCol="0"/>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endParaRPr sz="700" b="1"/>
              </a:p>
            </p:txBody>
          </p:sp>
          <p:sp>
            <p:nvSpPr>
              <p:cNvPr id="20" name="object 64"/>
              <p:cNvSpPr txBox="1"/>
              <p:nvPr/>
            </p:nvSpPr>
            <p:spPr>
              <a:xfrm>
                <a:off x="12632215" y="10260249"/>
                <a:ext cx="484505" cy="135765"/>
              </a:xfrm>
              <a:prstGeom prst="rect">
                <a:avLst/>
              </a:prstGeom>
            </p:spPr>
            <p:txBody>
              <a:bodyPr vert="horz" wrap="square" lIns="0" tIns="3723"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3723">
                  <a:spcBef>
                    <a:spcPts val="29"/>
                  </a:spcBef>
                </a:pPr>
                <a:r>
                  <a:rPr sz="700" b="1" spc="-2" dirty="0">
                    <a:solidFill>
                      <a:srgbClr val="211F1F"/>
                    </a:solidFill>
                    <a:latin typeface="Calibri"/>
                    <a:cs typeface="Calibri"/>
                  </a:rPr>
                  <a:t>Évènementiel</a:t>
                </a:r>
                <a:endParaRPr sz="700" b="1">
                  <a:latin typeface="Calibri"/>
                  <a:cs typeface="Calibri"/>
                </a:endParaRPr>
              </a:p>
            </p:txBody>
          </p:sp>
          <p:pic>
            <p:nvPicPr>
              <p:cNvPr id="21" name="object 65"/>
              <p:cNvPicPr/>
              <p:nvPr/>
            </p:nvPicPr>
            <p:blipFill>
              <a:blip r:embed="rId7" cstate="print"/>
              <a:stretch>
                <a:fillRect/>
              </a:stretch>
            </p:blipFill>
            <p:spPr>
              <a:xfrm>
                <a:off x="12495037" y="10219374"/>
                <a:ext cx="165242" cy="157460"/>
              </a:xfrm>
              <a:prstGeom prst="rect">
                <a:avLst/>
              </a:prstGeom>
            </p:spPr>
          </p:pic>
        </p:grpSp>
      </p:grpSp>
      <p:sp>
        <p:nvSpPr>
          <p:cNvPr id="28" name="ZoneTexte 15"/>
          <p:cNvSpPr txBox="1"/>
          <p:nvPr/>
        </p:nvSpPr>
        <p:spPr>
          <a:xfrm>
            <a:off x="2603177" y="7874830"/>
            <a:ext cx="2129089" cy="1446550"/>
          </a:xfrm>
          <a:prstGeom prst="rect">
            <a:avLst/>
          </a:prstGeom>
          <a:noFill/>
          <a:ln>
            <a:noFill/>
          </a:ln>
        </p:spPr>
        <p:txBody>
          <a:bodyPr wrap="square"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r>
              <a:rPr lang="fr-CM" sz="8800" b="1" dirty="0">
                <a:solidFill>
                  <a:srgbClr val="FBBD4B"/>
                </a:solidFill>
                <a:latin typeface="Metropolis Light" panose="00000500000000000000" pitchFamily="50" charset="0"/>
              </a:rPr>
              <a:t>03</a:t>
            </a:r>
            <a:endParaRPr lang="fr-FR" sz="8800" b="1" dirty="0">
              <a:solidFill>
                <a:srgbClr val="FBBD4B"/>
              </a:solidFill>
              <a:latin typeface="Metropolis Light" panose="00000500000000000000" pitchFamily="50" charset="0"/>
            </a:endParaRPr>
          </a:p>
        </p:txBody>
      </p:sp>
      <p:sp>
        <p:nvSpPr>
          <p:cNvPr id="29" name="object 5"/>
          <p:cNvSpPr txBox="1"/>
          <p:nvPr/>
        </p:nvSpPr>
        <p:spPr>
          <a:xfrm>
            <a:off x="3983497" y="6316134"/>
            <a:ext cx="2295485" cy="1132339"/>
          </a:xfrm>
          <a:prstGeom prst="rect">
            <a:avLst/>
          </a:prstGeom>
        </p:spPr>
        <p:txBody>
          <a:bodyPr vert="horz" wrap="square" lIns="0" tIns="11408"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algn="ctr">
              <a:spcBef>
                <a:spcPts val="90"/>
              </a:spcBef>
              <a:tabLst>
                <a:tab pos="1386306" algn="l"/>
              </a:tabLst>
            </a:pPr>
            <a:r>
              <a:rPr lang="fr-CM" sz="1200" b="1" spc="-5" dirty="0" err="1">
                <a:solidFill>
                  <a:srgbClr val="FF7900"/>
                </a:solidFill>
                <a:latin typeface="Aeonik" panose="02010503030300000000" pitchFamily="50" charset="0"/>
                <a:cs typeface="Arial"/>
              </a:rPr>
              <a:t>Partners</a:t>
            </a:r>
            <a:endParaRPr lang="fr-CM" sz="1200" b="1" spc="9" dirty="0">
              <a:latin typeface="Aeonik" panose="02010503030300000000" pitchFamily="50" charset="0"/>
              <a:cs typeface="Arial"/>
            </a:endParaRPr>
          </a:p>
          <a:p>
            <a:pPr algn="ctr">
              <a:spcBef>
                <a:spcPts val="90"/>
              </a:spcBef>
              <a:tabLst>
                <a:tab pos="1386306" algn="l"/>
              </a:tabLst>
            </a:pPr>
            <a:r>
              <a:rPr lang="fr-CM" sz="1200" b="1" spc="9" dirty="0">
                <a:latin typeface="Aeonik" panose="02010503030300000000" pitchFamily="50" charset="0"/>
                <a:cs typeface="Arial"/>
              </a:rPr>
              <a:t>Depuis notre création nous nous sommes appuyés dans notre développement  sur un portefeuille de marques leaders mondiaux </a:t>
            </a:r>
            <a:endParaRPr lang="fr-CM" sz="1200" dirty="0">
              <a:latin typeface="Aeonik" panose="02010503030300000000" pitchFamily="50" charset="0"/>
              <a:cs typeface="Arial"/>
            </a:endParaRPr>
          </a:p>
        </p:txBody>
      </p:sp>
      <p:sp>
        <p:nvSpPr>
          <p:cNvPr id="30" name="object 6"/>
          <p:cNvSpPr txBox="1"/>
          <p:nvPr/>
        </p:nvSpPr>
        <p:spPr>
          <a:xfrm>
            <a:off x="891103" y="6131793"/>
            <a:ext cx="1907592" cy="1304181"/>
          </a:xfrm>
          <a:prstGeom prst="rect">
            <a:avLst/>
          </a:prstGeom>
        </p:spPr>
        <p:txBody>
          <a:bodyPr vert="horz" wrap="square" lIns="0" tIns="11408"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algn="ctr">
              <a:spcBef>
                <a:spcPts val="90"/>
              </a:spcBef>
              <a:tabLst>
                <a:tab pos="1139545" algn="l"/>
              </a:tabLst>
            </a:pPr>
            <a:r>
              <a:rPr lang="en-US" sz="1200" b="1" dirty="0">
                <a:solidFill>
                  <a:schemeClr val="accent6">
                    <a:lumMod val="75000"/>
                  </a:schemeClr>
                </a:solidFill>
                <a:latin typeface="Aeonik" panose="02010503030300000000" pitchFamily="50" charset="0"/>
                <a:cs typeface="Arial"/>
              </a:rPr>
              <a:t>  </a:t>
            </a:r>
            <a:r>
              <a:rPr sz="1200" b="1" dirty="0">
                <a:solidFill>
                  <a:schemeClr val="accent6">
                    <a:lumMod val="75000"/>
                  </a:schemeClr>
                </a:solidFill>
                <a:latin typeface="Aeonik" panose="02010503030300000000" pitchFamily="50" charset="0"/>
                <a:cs typeface="Arial"/>
              </a:rPr>
              <a:t>+</a:t>
            </a:r>
            <a:r>
              <a:rPr lang="en-US" sz="1200" b="1" dirty="0">
                <a:solidFill>
                  <a:schemeClr val="accent6">
                    <a:lumMod val="75000"/>
                  </a:schemeClr>
                </a:solidFill>
                <a:latin typeface="Aeonik" panose="02010503030300000000" pitchFamily="50" charset="0"/>
                <a:cs typeface="Arial"/>
              </a:rPr>
              <a:t>8 </a:t>
            </a:r>
            <a:r>
              <a:rPr sz="1200" b="1" dirty="0" err="1">
                <a:solidFill>
                  <a:schemeClr val="accent6">
                    <a:lumMod val="75000"/>
                  </a:schemeClr>
                </a:solidFill>
                <a:latin typeface="Aeonik" panose="02010503030300000000" pitchFamily="50" charset="0"/>
                <a:cs typeface="Arial"/>
              </a:rPr>
              <a:t>ans</a:t>
            </a:r>
            <a:endParaRPr sz="1200" dirty="0">
              <a:solidFill>
                <a:schemeClr val="accent6">
                  <a:lumMod val="75000"/>
                </a:schemeClr>
              </a:solidFill>
              <a:latin typeface="Aeonik" panose="02010503030300000000" pitchFamily="50" charset="0"/>
              <a:cs typeface="Arial"/>
            </a:endParaRPr>
          </a:p>
          <a:p>
            <a:pPr algn="ctr"/>
            <a:r>
              <a:rPr lang="fr-FR" sz="1200" b="1" dirty="0">
                <a:solidFill>
                  <a:schemeClr val="accent6">
                    <a:lumMod val="75000"/>
                  </a:schemeClr>
                </a:solidFill>
                <a:latin typeface="Aeonik" panose="02010503030300000000" pitchFamily="50" charset="0"/>
                <a:cs typeface="Arial"/>
              </a:rPr>
              <a:t>D’</a:t>
            </a:r>
            <a:r>
              <a:rPr sz="1200" b="1" dirty="0">
                <a:solidFill>
                  <a:schemeClr val="accent6">
                    <a:lumMod val="75000"/>
                  </a:schemeClr>
                </a:solidFill>
                <a:latin typeface="Aeonik" panose="02010503030300000000" pitchFamily="50" charset="0"/>
                <a:cs typeface="Arial"/>
              </a:rPr>
              <a:t>experience</a:t>
            </a:r>
            <a:endParaRPr lang="fr-FR" sz="1200" b="1" dirty="0">
              <a:solidFill>
                <a:schemeClr val="accent6">
                  <a:lumMod val="75000"/>
                </a:schemeClr>
              </a:solidFill>
              <a:latin typeface="Aeonik" panose="02010503030300000000" pitchFamily="50" charset="0"/>
              <a:cs typeface="Arial"/>
            </a:endParaRPr>
          </a:p>
          <a:p>
            <a:pPr algn="ctr"/>
            <a:r>
              <a:rPr lang="fr-FR" sz="1200" b="1" dirty="0">
                <a:latin typeface="Aeonik" panose="02010503030300000000" pitchFamily="50" charset="0"/>
                <a:cs typeface="Arial"/>
              </a:rPr>
              <a:t>Nos années d’expérience  font de nous un acteur reconnu sur le marché des infrastructures technologiques </a:t>
            </a:r>
            <a:endParaRPr sz="1200" dirty="0">
              <a:latin typeface="Aeonik" panose="02010503030300000000" pitchFamily="50" charset="0"/>
              <a:cs typeface="Arial"/>
            </a:endParaRPr>
          </a:p>
        </p:txBody>
      </p:sp>
      <p:sp>
        <p:nvSpPr>
          <p:cNvPr id="31" name="object 7"/>
          <p:cNvSpPr txBox="1"/>
          <p:nvPr/>
        </p:nvSpPr>
        <p:spPr>
          <a:xfrm>
            <a:off x="595592" y="3212618"/>
            <a:ext cx="2643362" cy="1488847"/>
          </a:xfrm>
          <a:prstGeom prst="rect">
            <a:avLst/>
          </a:prstGeom>
        </p:spPr>
        <p:txBody>
          <a:bodyPr vert="horz" wrap="square" lIns="0" tIns="11408"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algn="ctr">
              <a:spcBef>
                <a:spcPts val="90"/>
              </a:spcBef>
            </a:pPr>
            <a:r>
              <a:rPr sz="1200" b="1" spc="-5" dirty="0">
                <a:solidFill>
                  <a:srgbClr val="FF7900"/>
                </a:solidFill>
                <a:latin typeface="Aeonik" panose="02010503030300000000" pitchFamily="50" charset="0"/>
                <a:cs typeface="Arial"/>
              </a:rPr>
              <a:t>+</a:t>
            </a:r>
            <a:r>
              <a:rPr lang="en-US" sz="1200" b="1" spc="-5" dirty="0">
                <a:solidFill>
                  <a:srgbClr val="FF7900"/>
                </a:solidFill>
                <a:latin typeface="Aeonik" panose="02010503030300000000" pitchFamily="50" charset="0"/>
                <a:cs typeface="Arial"/>
              </a:rPr>
              <a:t>4</a:t>
            </a:r>
            <a:r>
              <a:rPr sz="1200" b="1" spc="-5" dirty="0">
                <a:solidFill>
                  <a:srgbClr val="FF7900"/>
                </a:solidFill>
                <a:latin typeface="Aeonik" panose="02010503030300000000" pitchFamily="50" charset="0"/>
                <a:cs typeface="Arial"/>
              </a:rPr>
              <a:t>0</a:t>
            </a:r>
            <a:r>
              <a:rPr lang="fr-FR" sz="1200" b="1" spc="-5" dirty="0">
                <a:solidFill>
                  <a:srgbClr val="FF7900"/>
                </a:solidFill>
                <a:latin typeface="Aeonik" panose="02010503030300000000" pitchFamily="50" charset="0"/>
                <a:cs typeface="Arial"/>
              </a:rPr>
              <a:t> collaborateurs </a:t>
            </a:r>
            <a:endParaRPr lang="fr-CM" sz="1200" b="1" dirty="0">
              <a:latin typeface="Aeonik" panose="02010503030300000000" pitchFamily="50" charset="0"/>
              <a:cs typeface="Arial"/>
            </a:endParaRPr>
          </a:p>
          <a:p>
            <a:pPr algn="ctr"/>
            <a:r>
              <a:rPr lang="fr-CM" sz="1200" b="1" dirty="0">
                <a:latin typeface="Aeonik" panose="02010503030300000000" pitchFamily="50" charset="0"/>
                <a:cs typeface="Arial"/>
              </a:rPr>
              <a:t>Les programmes de  formation mis en place développent chez nos collaborateurs un savoir-faire leur permettant d’être pragmatiques, flexibles, réactifs,  performants et à la hauteur des attentes de nos  clients et prospects</a:t>
            </a:r>
            <a:r>
              <a:rPr kumimoji="0" lang="fr-CM" sz="1200" b="1" i="1" u="none" strike="noStrike" kern="1200" cap="none" spc="0" normalizeH="0" baseline="0" noProof="0" dirty="0">
                <a:ln>
                  <a:noFill/>
                </a:ln>
                <a:solidFill>
                  <a:prstClr val="black"/>
                </a:solidFill>
                <a:effectLst/>
                <a:uLnTx/>
                <a:uFillTx/>
                <a:latin typeface="Aeonik" panose="02010503030300000000" pitchFamily="50" charset="0"/>
                <a:cs typeface="Arial"/>
              </a:rPr>
              <a:t>.</a:t>
            </a:r>
            <a:endParaRPr sz="1200" dirty="0">
              <a:latin typeface="Aeonik" panose="02010503030300000000" pitchFamily="50" charset="0"/>
              <a:cs typeface="Arial"/>
            </a:endParaRPr>
          </a:p>
        </p:txBody>
      </p:sp>
      <p:sp>
        <p:nvSpPr>
          <p:cNvPr id="32" name="object 13"/>
          <p:cNvSpPr txBox="1"/>
          <p:nvPr/>
        </p:nvSpPr>
        <p:spPr>
          <a:xfrm>
            <a:off x="4368834" y="2199844"/>
            <a:ext cx="1524810" cy="1587919"/>
          </a:xfrm>
          <a:prstGeom prst="rect">
            <a:avLst/>
          </a:prstGeom>
          <a:noFill/>
        </p:spPr>
        <p:txBody>
          <a:bodyPr vert="horz" wrap="square" lIns="0" tIns="292402" rIns="0" bIns="0" rtlCol="0" anchor="ctr">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algn="ctr"/>
            <a:endParaRPr lang="fr-FR" sz="1600" b="1" dirty="0">
              <a:latin typeface="Aeonik" panose="02010503030300000000" pitchFamily="50" charset="0"/>
              <a:cs typeface="Arial"/>
            </a:endParaRPr>
          </a:p>
          <a:p>
            <a:pPr algn="ctr"/>
            <a:r>
              <a:rPr lang="fr-FR" sz="4400" b="1" dirty="0">
                <a:solidFill>
                  <a:srgbClr val="FF7900"/>
                </a:solidFill>
                <a:latin typeface="Aeonik" panose="02010503030300000000" pitchFamily="50" charset="0"/>
                <a:cs typeface="Arial"/>
              </a:rPr>
              <a:t>+50 </a:t>
            </a:r>
            <a:endParaRPr lang="fr-FR" sz="4400" b="1" dirty="0">
              <a:latin typeface="Aeonik" panose="02010503030300000000" pitchFamily="50" charset="0"/>
              <a:cs typeface="Arial"/>
            </a:endParaRPr>
          </a:p>
          <a:p>
            <a:pPr algn="ctr"/>
            <a:r>
              <a:rPr lang="fr-FR" sz="1200" b="1" dirty="0">
                <a:latin typeface="Aeonik" panose="02010503030300000000" pitchFamily="50" charset="0"/>
                <a:cs typeface="Arial"/>
              </a:rPr>
              <a:t>Projets réalisés </a:t>
            </a:r>
          </a:p>
          <a:p>
            <a:pPr algn="ctr"/>
            <a:r>
              <a:rPr lang="fr-FR" sz="1200" b="1" dirty="0">
                <a:latin typeface="Aeonik" panose="02010503030300000000" pitchFamily="50" charset="0"/>
                <a:cs typeface="Arial"/>
              </a:rPr>
              <a:t>par an</a:t>
            </a:r>
            <a:endParaRPr lang="fr-FR" sz="1200" dirty="0">
              <a:latin typeface="Aeonik" panose="02010503030300000000" pitchFamily="50" charset="0"/>
              <a:cs typeface="Arial"/>
            </a:endParaRPr>
          </a:p>
        </p:txBody>
      </p:sp>
      <p:grpSp>
        <p:nvGrpSpPr>
          <p:cNvPr id="33" name="object 17"/>
          <p:cNvGrpSpPr/>
          <p:nvPr/>
        </p:nvGrpSpPr>
        <p:grpSpPr>
          <a:xfrm>
            <a:off x="1539912" y="2363924"/>
            <a:ext cx="754721" cy="715699"/>
            <a:chOff x="14257122" y="1298389"/>
            <a:chExt cx="798195" cy="756921"/>
          </a:xfrm>
        </p:grpSpPr>
        <p:sp>
          <p:nvSpPr>
            <p:cNvPr id="41" name="object 18"/>
            <p:cNvSpPr/>
            <p:nvPr/>
          </p:nvSpPr>
          <p:spPr>
            <a:xfrm>
              <a:off x="14513542" y="1474626"/>
              <a:ext cx="285115" cy="107950"/>
            </a:xfrm>
            <a:custGeom>
              <a:avLst/>
              <a:gdLst/>
              <a:ahLst/>
              <a:cxnLst/>
              <a:rect l="l" t="t" r="r" b="b"/>
              <a:pathLst>
                <a:path w="285115" h="107950">
                  <a:moveTo>
                    <a:pt x="237134" y="0"/>
                  </a:moveTo>
                  <a:lnTo>
                    <a:pt x="196403" y="28577"/>
                  </a:lnTo>
                  <a:lnTo>
                    <a:pt x="148927" y="39739"/>
                  </a:lnTo>
                  <a:lnTo>
                    <a:pt x="100500" y="33204"/>
                  </a:lnTo>
                  <a:lnTo>
                    <a:pt x="56919" y="8690"/>
                  </a:lnTo>
                  <a:lnTo>
                    <a:pt x="53715" y="5947"/>
                  </a:lnTo>
                  <a:lnTo>
                    <a:pt x="50658" y="3047"/>
                  </a:lnTo>
                  <a:lnTo>
                    <a:pt x="47757" y="0"/>
                  </a:lnTo>
                  <a:lnTo>
                    <a:pt x="28346" y="15526"/>
                  </a:lnTo>
                  <a:lnTo>
                    <a:pt x="13563" y="34699"/>
                  </a:lnTo>
                  <a:lnTo>
                    <a:pt x="3938" y="56626"/>
                  </a:lnTo>
                  <a:lnTo>
                    <a:pt x="0" y="80416"/>
                  </a:lnTo>
                  <a:lnTo>
                    <a:pt x="293" y="87280"/>
                  </a:lnTo>
                  <a:lnTo>
                    <a:pt x="1154" y="94092"/>
                  </a:lnTo>
                  <a:lnTo>
                    <a:pt x="2576" y="100820"/>
                  </a:lnTo>
                  <a:lnTo>
                    <a:pt x="4554" y="107431"/>
                  </a:lnTo>
                  <a:lnTo>
                    <a:pt x="280337" y="107431"/>
                  </a:lnTo>
                  <a:lnTo>
                    <a:pt x="282315" y="100820"/>
                  </a:lnTo>
                  <a:lnTo>
                    <a:pt x="283737" y="94092"/>
                  </a:lnTo>
                  <a:lnTo>
                    <a:pt x="284598" y="87280"/>
                  </a:lnTo>
                  <a:lnTo>
                    <a:pt x="284891" y="80416"/>
                  </a:lnTo>
                  <a:lnTo>
                    <a:pt x="280953" y="56626"/>
                  </a:lnTo>
                  <a:lnTo>
                    <a:pt x="271328" y="34699"/>
                  </a:lnTo>
                  <a:lnTo>
                    <a:pt x="256545" y="15526"/>
                  </a:lnTo>
                  <a:lnTo>
                    <a:pt x="237134" y="0"/>
                  </a:lnTo>
                  <a:close/>
                </a:path>
              </a:pathLst>
            </a:custGeom>
            <a:solidFill>
              <a:srgbClr val="FF7900"/>
            </a:solidFill>
          </p:spPr>
          <p:txBody>
            <a:bodyPr wrap="square" lIns="0" tIns="0" rIns="0" bIns="0" rtlCol="0"/>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endParaRPr sz="1702"/>
            </a:p>
          </p:txBody>
        </p:sp>
        <p:pic>
          <p:nvPicPr>
            <p:cNvPr id="42" name="object 19"/>
            <p:cNvPicPr/>
            <p:nvPr/>
          </p:nvPicPr>
          <p:blipFill>
            <a:blip r:embed="rId8" cstate="print"/>
            <a:stretch>
              <a:fillRect/>
            </a:stretch>
          </p:blipFill>
          <p:spPr>
            <a:xfrm>
              <a:off x="14556275" y="1298389"/>
              <a:ext cx="199428" cy="189114"/>
            </a:xfrm>
            <a:prstGeom prst="rect">
              <a:avLst/>
            </a:prstGeom>
          </p:spPr>
        </p:pic>
        <p:sp>
          <p:nvSpPr>
            <p:cNvPr id="43" name="object 20"/>
            <p:cNvSpPr/>
            <p:nvPr/>
          </p:nvSpPr>
          <p:spPr>
            <a:xfrm>
              <a:off x="14257122" y="1298390"/>
              <a:ext cx="798195" cy="756920"/>
            </a:xfrm>
            <a:custGeom>
              <a:avLst/>
              <a:gdLst/>
              <a:ahLst/>
              <a:cxnLst/>
              <a:rect l="l" t="t" r="r" b="b"/>
              <a:pathLst>
                <a:path w="798194" h="756919">
                  <a:moveTo>
                    <a:pt x="242163" y="94551"/>
                  </a:moveTo>
                  <a:lnTo>
                    <a:pt x="234327" y="57759"/>
                  </a:lnTo>
                  <a:lnTo>
                    <a:pt x="212966" y="27698"/>
                  </a:lnTo>
                  <a:lnTo>
                    <a:pt x="181267" y="7442"/>
                  </a:lnTo>
                  <a:lnTo>
                    <a:pt x="142455" y="0"/>
                  </a:lnTo>
                  <a:lnTo>
                    <a:pt x="103644" y="7442"/>
                  </a:lnTo>
                  <a:lnTo>
                    <a:pt x="71945" y="27698"/>
                  </a:lnTo>
                  <a:lnTo>
                    <a:pt x="50571" y="57759"/>
                  </a:lnTo>
                  <a:lnTo>
                    <a:pt x="42735" y="94551"/>
                  </a:lnTo>
                  <a:lnTo>
                    <a:pt x="50571" y="131368"/>
                  </a:lnTo>
                  <a:lnTo>
                    <a:pt x="71945" y="161429"/>
                  </a:lnTo>
                  <a:lnTo>
                    <a:pt x="103644" y="181686"/>
                  </a:lnTo>
                  <a:lnTo>
                    <a:pt x="142455" y="189115"/>
                  </a:lnTo>
                  <a:lnTo>
                    <a:pt x="181267" y="181686"/>
                  </a:lnTo>
                  <a:lnTo>
                    <a:pt x="212966" y="161429"/>
                  </a:lnTo>
                  <a:lnTo>
                    <a:pt x="234327" y="131368"/>
                  </a:lnTo>
                  <a:lnTo>
                    <a:pt x="242163" y="94551"/>
                  </a:lnTo>
                  <a:close/>
                </a:path>
                <a:path w="798194" h="756919">
                  <a:moveTo>
                    <a:pt x="251841" y="188201"/>
                  </a:moveTo>
                  <a:lnTo>
                    <a:pt x="247192" y="183921"/>
                  </a:lnTo>
                  <a:lnTo>
                    <a:pt x="242201" y="179997"/>
                  </a:lnTo>
                  <a:lnTo>
                    <a:pt x="236943" y="176453"/>
                  </a:lnTo>
                  <a:lnTo>
                    <a:pt x="196138" y="204939"/>
                  </a:lnTo>
                  <a:lnTo>
                    <a:pt x="148640" y="215988"/>
                  </a:lnTo>
                  <a:lnTo>
                    <a:pt x="100228" y="209346"/>
                  </a:lnTo>
                  <a:lnTo>
                    <a:pt x="56718" y="184746"/>
                  </a:lnTo>
                  <a:lnTo>
                    <a:pt x="50596" y="179209"/>
                  </a:lnTo>
                  <a:lnTo>
                    <a:pt x="47777" y="176237"/>
                  </a:lnTo>
                  <a:lnTo>
                    <a:pt x="28359" y="191770"/>
                  </a:lnTo>
                  <a:lnTo>
                    <a:pt x="13576" y="210947"/>
                  </a:lnTo>
                  <a:lnTo>
                    <a:pt x="3949" y="232867"/>
                  </a:lnTo>
                  <a:lnTo>
                    <a:pt x="0" y="256654"/>
                  </a:lnTo>
                  <a:lnTo>
                    <a:pt x="292" y="263525"/>
                  </a:lnTo>
                  <a:lnTo>
                    <a:pt x="1155" y="270332"/>
                  </a:lnTo>
                  <a:lnTo>
                    <a:pt x="2578" y="277063"/>
                  </a:lnTo>
                  <a:lnTo>
                    <a:pt x="4559" y="283667"/>
                  </a:lnTo>
                  <a:lnTo>
                    <a:pt x="231482" y="283667"/>
                  </a:lnTo>
                  <a:lnTo>
                    <a:pt x="229958" y="276999"/>
                  </a:lnTo>
                  <a:lnTo>
                    <a:pt x="228854" y="270268"/>
                  </a:lnTo>
                  <a:lnTo>
                    <a:pt x="228168" y="263474"/>
                  </a:lnTo>
                  <a:lnTo>
                    <a:pt x="227926" y="256654"/>
                  </a:lnTo>
                  <a:lnTo>
                    <a:pt x="229628" y="238379"/>
                  </a:lnTo>
                  <a:lnTo>
                    <a:pt x="234264" y="220662"/>
                  </a:lnTo>
                  <a:lnTo>
                    <a:pt x="241706" y="203835"/>
                  </a:lnTo>
                  <a:lnTo>
                    <a:pt x="251841" y="188201"/>
                  </a:lnTo>
                  <a:close/>
                </a:path>
                <a:path w="798194" h="756919">
                  <a:moveTo>
                    <a:pt x="754976" y="94551"/>
                  </a:moveTo>
                  <a:lnTo>
                    <a:pt x="747141" y="57759"/>
                  </a:lnTo>
                  <a:lnTo>
                    <a:pt x="725779" y="27698"/>
                  </a:lnTo>
                  <a:lnTo>
                    <a:pt x="694080" y="7442"/>
                  </a:lnTo>
                  <a:lnTo>
                    <a:pt x="655269" y="0"/>
                  </a:lnTo>
                  <a:lnTo>
                    <a:pt x="616458" y="7442"/>
                  </a:lnTo>
                  <a:lnTo>
                    <a:pt x="584758" y="27698"/>
                  </a:lnTo>
                  <a:lnTo>
                    <a:pt x="563384" y="57759"/>
                  </a:lnTo>
                  <a:lnTo>
                    <a:pt x="555548" y="94551"/>
                  </a:lnTo>
                  <a:lnTo>
                    <a:pt x="563384" y="131368"/>
                  </a:lnTo>
                  <a:lnTo>
                    <a:pt x="584758" y="161429"/>
                  </a:lnTo>
                  <a:lnTo>
                    <a:pt x="616458" y="181686"/>
                  </a:lnTo>
                  <a:lnTo>
                    <a:pt x="655269" y="189115"/>
                  </a:lnTo>
                  <a:lnTo>
                    <a:pt x="694080" y="181686"/>
                  </a:lnTo>
                  <a:lnTo>
                    <a:pt x="725779" y="161429"/>
                  </a:lnTo>
                  <a:lnTo>
                    <a:pt x="747141" y="131368"/>
                  </a:lnTo>
                  <a:lnTo>
                    <a:pt x="754976" y="94551"/>
                  </a:lnTo>
                  <a:close/>
                </a:path>
                <a:path w="798194" h="756919">
                  <a:moveTo>
                    <a:pt x="797712" y="310692"/>
                  </a:moveTo>
                  <a:lnTo>
                    <a:pt x="641032" y="310692"/>
                  </a:lnTo>
                  <a:lnTo>
                    <a:pt x="641032" y="370776"/>
                  </a:lnTo>
                  <a:lnTo>
                    <a:pt x="641032" y="378231"/>
                  </a:lnTo>
                  <a:lnTo>
                    <a:pt x="636054" y="424472"/>
                  </a:lnTo>
                  <a:lnTo>
                    <a:pt x="621906" y="467550"/>
                  </a:lnTo>
                  <a:lnTo>
                    <a:pt x="599567" y="506539"/>
                  </a:lnTo>
                  <a:lnTo>
                    <a:pt x="570001" y="540512"/>
                  </a:lnTo>
                  <a:lnTo>
                    <a:pt x="534174" y="568553"/>
                  </a:lnTo>
                  <a:lnTo>
                    <a:pt x="493064" y="589737"/>
                  </a:lnTo>
                  <a:lnTo>
                    <a:pt x="447636" y="603148"/>
                  </a:lnTo>
                  <a:lnTo>
                    <a:pt x="398856" y="607860"/>
                  </a:lnTo>
                  <a:lnTo>
                    <a:pt x="350088" y="603148"/>
                  </a:lnTo>
                  <a:lnTo>
                    <a:pt x="304660" y="589737"/>
                  </a:lnTo>
                  <a:lnTo>
                    <a:pt x="263550" y="568553"/>
                  </a:lnTo>
                  <a:lnTo>
                    <a:pt x="227723" y="540512"/>
                  </a:lnTo>
                  <a:lnTo>
                    <a:pt x="198158" y="506539"/>
                  </a:lnTo>
                  <a:lnTo>
                    <a:pt x="175818" y="467550"/>
                  </a:lnTo>
                  <a:lnTo>
                    <a:pt x="161671" y="424472"/>
                  </a:lnTo>
                  <a:lnTo>
                    <a:pt x="156692" y="378231"/>
                  </a:lnTo>
                  <a:lnTo>
                    <a:pt x="156692" y="370776"/>
                  </a:lnTo>
                  <a:lnTo>
                    <a:pt x="163068" y="364718"/>
                  </a:lnTo>
                  <a:lnTo>
                    <a:pt x="178816" y="364718"/>
                  </a:lnTo>
                  <a:lnTo>
                    <a:pt x="185191" y="370776"/>
                  </a:lnTo>
                  <a:lnTo>
                    <a:pt x="185191" y="378231"/>
                  </a:lnTo>
                  <a:lnTo>
                    <a:pt x="190830" y="424688"/>
                  </a:lnTo>
                  <a:lnTo>
                    <a:pt x="206908" y="467334"/>
                  </a:lnTo>
                  <a:lnTo>
                    <a:pt x="232130" y="504952"/>
                  </a:lnTo>
                  <a:lnTo>
                    <a:pt x="265214" y="536333"/>
                  </a:lnTo>
                  <a:lnTo>
                    <a:pt x="304888" y="560260"/>
                  </a:lnTo>
                  <a:lnTo>
                    <a:pt x="349859" y="575500"/>
                  </a:lnTo>
                  <a:lnTo>
                    <a:pt x="398856" y="580847"/>
                  </a:lnTo>
                  <a:lnTo>
                    <a:pt x="447852" y="575500"/>
                  </a:lnTo>
                  <a:lnTo>
                    <a:pt x="492836" y="560260"/>
                  </a:lnTo>
                  <a:lnTo>
                    <a:pt x="532511" y="536333"/>
                  </a:lnTo>
                  <a:lnTo>
                    <a:pt x="565594" y="504952"/>
                  </a:lnTo>
                  <a:lnTo>
                    <a:pt x="590816" y="467334"/>
                  </a:lnTo>
                  <a:lnTo>
                    <a:pt x="606894" y="424688"/>
                  </a:lnTo>
                  <a:lnTo>
                    <a:pt x="612533" y="378231"/>
                  </a:lnTo>
                  <a:lnTo>
                    <a:pt x="612533" y="370776"/>
                  </a:lnTo>
                  <a:lnTo>
                    <a:pt x="618909" y="364718"/>
                  </a:lnTo>
                  <a:lnTo>
                    <a:pt x="634657" y="364718"/>
                  </a:lnTo>
                  <a:lnTo>
                    <a:pt x="641032" y="370776"/>
                  </a:lnTo>
                  <a:lnTo>
                    <a:pt x="641032" y="310692"/>
                  </a:lnTo>
                  <a:lnTo>
                    <a:pt x="0" y="310692"/>
                  </a:lnTo>
                  <a:lnTo>
                    <a:pt x="0" y="445770"/>
                  </a:lnTo>
                  <a:lnTo>
                    <a:pt x="103708" y="445770"/>
                  </a:lnTo>
                  <a:lnTo>
                    <a:pt x="109347" y="449783"/>
                  </a:lnTo>
                  <a:lnTo>
                    <a:pt x="122478" y="486816"/>
                  </a:lnTo>
                  <a:lnTo>
                    <a:pt x="140703" y="521792"/>
                  </a:lnTo>
                  <a:lnTo>
                    <a:pt x="139776" y="528332"/>
                  </a:lnTo>
                  <a:lnTo>
                    <a:pt x="135331" y="532625"/>
                  </a:lnTo>
                  <a:lnTo>
                    <a:pt x="66535" y="597865"/>
                  </a:lnTo>
                  <a:lnTo>
                    <a:pt x="167246" y="693369"/>
                  </a:lnTo>
                  <a:lnTo>
                    <a:pt x="236042" y="628129"/>
                  </a:lnTo>
                  <a:lnTo>
                    <a:pt x="240614" y="623900"/>
                  </a:lnTo>
                  <a:lnTo>
                    <a:pt x="247561" y="623011"/>
                  </a:lnTo>
                  <a:lnTo>
                    <a:pt x="253136" y="625970"/>
                  </a:lnTo>
                  <a:lnTo>
                    <a:pt x="268554" y="633577"/>
                  </a:lnTo>
                  <a:lnTo>
                    <a:pt x="284416" y="640308"/>
                  </a:lnTo>
                  <a:lnTo>
                    <a:pt x="300647" y="646150"/>
                  </a:lnTo>
                  <a:lnTo>
                    <a:pt x="317233" y="651090"/>
                  </a:lnTo>
                  <a:lnTo>
                    <a:pt x="323405" y="652767"/>
                  </a:lnTo>
                  <a:lnTo>
                    <a:pt x="327647" y="658114"/>
                  </a:lnTo>
                  <a:lnTo>
                    <a:pt x="327634" y="756450"/>
                  </a:lnTo>
                  <a:lnTo>
                    <a:pt x="470090" y="756450"/>
                  </a:lnTo>
                  <a:lnTo>
                    <a:pt x="470077" y="658114"/>
                  </a:lnTo>
                  <a:lnTo>
                    <a:pt x="474319" y="652767"/>
                  </a:lnTo>
                  <a:lnTo>
                    <a:pt x="513308" y="640308"/>
                  </a:lnTo>
                  <a:lnTo>
                    <a:pt x="550164" y="623011"/>
                  </a:lnTo>
                  <a:lnTo>
                    <a:pt x="557110" y="623900"/>
                  </a:lnTo>
                  <a:lnTo>
                    <a:pt x="561682" y="628129"/>
                  </a:lnTo>
                  <a:lnTo>
                    <a:pt x="630478" y="693369"/>
                  </a:lnTo>
                  <a:lnTo>
                    <a:pt x="704672" y="623011"/>
                  </a:lnTo>
                  <a:lnTo>
                    <a:pt x="720648" y="607860"/>
                  </a:lnTo>
                  <a:lnTo>
                    <a:pt x="731189" y="597865"/>
                  </a:lnTo>
                  <a:lnTo>
                    <a:pt x="662393" y="532625"/>
                  </a:lnTo>
                  <a:lnTo>
                    <a:pt x="657948" y="528332"/>
                  </a:lnTo>
                  <a:lnTo>
                    <a:pt x="657021" y="521792"/>
                  </a:lnTo>
                  <a:lnTo>
                    <a:pt x="660120" y="516547"/>
                  </a:lnTo>
                  <a:lnTo>
                    <a:pt x="668147" y="501891"/>
                  </a:lnTo>
                  <a:lnTo>
                    <a:pt x="675246" y="486816"/>
                  </a:lnTo>
                  <a:lnTo>
                    <a:pt x="681405" y="471385"/>
                  </a:lnTo>
                  <a:lnTo>
                    <a:pt x="686612" y="455625"/>
                  </a:lnTo>
                  <a:lnTo>
                    <a:pt x="688378" y="449783"/>
                  </a:lnTo>
                  <a:lnTo>
                    <a:pt x="694016" y="445770"/>
                  </a:lnTo>
                  <a:lnTo>
                    <a:pt x="797712" y="445770"/>
                  </a:lnTo>
                  <a:lnTo>
                    <a:pt x="797712" y="364718"/>
                  </a:lnTo>
                  <a:lnTo>
                    <a:pt x="797712" y="310692"/>
                  </a:lnTo>
                  <a:close/>
                </a:path>
                <a:path w="798194" h="756919">
                  <a:moveTo>
                    <a:pt x="797725" y="256654"/>
                  </a:moveTo>
                  <a:lnTo>
                    <a:pt x="793788" y="232867"/>
                  </a:lnTo>
                  <a:lnTo>
                    <a:pt x="784148" y="210947"/>
                  </a:lnTo>
                  <a:lnTo>
                    <a:pt x="769366" y="191770"/>
                  </a:lnTo>
                  <a:lnTo>
                    <a:pt x="749960" y="176237"/>
                  </a:lnTo>
                  <a:lnTo>
                    <a:pt x="709218" y="204825"/>
                  </a:lnTo>
                  <a:lnTo>
                    <a:pt x="661746" y="215976"/>
                  </a:lnTo>
                  <a:lnTo>
                    <a:pt x="613321" y="209435"/>
                  </a:lnTo>
                  <a:lnTo>
                    <a:pt x="569747" y="184924"/>
                  </a:lnTo>
                  <a:lnTo>
                    <a:pt x="566610" y="182245"/>
                  </a:lnTo>
                  <a:lnTo>
                    <a:pt x="560781" y="176441"/>
                  </a:lnTo>
                  <a:lnTo>
                    <a:pt x="555510" y="179997"/>
                  </a:lnTo>
                  <a:lnTo>
                    <a:pt x="550532" y="183934"/>
                  </a:lnTo>
                  <a:lnTo>
                    <a:pt x="545871" y="188201"/>
                  </a:lnTo>
                  <a:lnTo>
                    <a:pt x="556018" y="203835"/>
                  </a:lnTo>
                  <a:lnTo>
                    <a:pt x="563460" y="220662"/>
                  </a:lnTo>
                  <a:lnTo>
                    <a:pt x="568083" y="238379"/>
                  </a:lnTo>
                  <a:lnTo>
                    <a:pt x="569798" y="256654"/>
                  </a:lnTo>
                  <a:lnTo>
                    <a:pt x="569556" y="263474"/>
                  </a:lnTo>
                  <a:lnTo>
                    <a:pt x="568883" y="270268"/>
                  </a:lnTo>
                  <a:lnTo>
                    <a:pt x="567778" y="276999"/>
                  </a:lnTo>
                  <a:lnTo>
                    <a:pt x="566242" y="283679"/>
                  </a:lnTo>
                  <a:lnTo>
                    <a:pt x="793153" y="283679"/>
                  </a:lnTo>
                  <a:lnTo>
                    <a:pt x="795147" y="277063"/>
                  </a:lnTo>
                  <a:lnTo>
                    <a:pt x="796569" y="270332"/>
                  </a:lnTo>
                  <a:lnTo>
                    <a:pt x="797433" y="263525"/>
                  </a:lnTo>
                  <a:lnTo>
                    <a:pt x="797725" y="256654"/>
                  </a:lnTo>
                  <a:close/>
                </a:path>
              </a:pathLst>
            </a:custGeom>
            <a:solidFill>
              <a:srgbClr val="FF7900"/>
            </a:solidFill>
          </p:spPr>
          <p:txBody>
            <a:bodyPr wrap="square" lIns="0" tIns="0" rIns="0" bIns="0" rtlCol="0"/>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endParaRPr sz="1702"/>
            </a:p>
          </p:txBody>
        </p:sp>
      </p:grpSp>
      <p:sp>
        <p:nvSpPr>
          <p:cNvPr id="34" name="object 21"/>
          <p:cNvSpPr/>
          <p:nvPr/>
        </p:nvSpPr>
        <p:spPr>
          <a:xfrm>
            <a:off x="1664237" y="5481493"/>
            <a:ext cx="604618" cy="629235"/>
          </a:xfrm>
          <a:custGeom>
            <a:avLst/>
            <a:gdLst/>
            <a:ahLst/>
            <a:cxnLst/>
            <a:rect l="l" t="t" r="r" b="b"/>
            <a:pathLst>
              <a:path w="639445" h="665480">
                <a:moveTo>
                  <a:pt x="125450" y="235051"/>
                </a:moveTo>
                <a:lnTo>
                  <a:pt x="123799" y="226237"/>
                </a:lnTo>
                <a:lnTo>
                  <a:pt x="119303" y="219036"/>
                </a:lnTo>
                <a:lnTo>
                  <a:pt x="112649" y="214185"/>
                </a:lnTo>
                <a:lnTo>
                  <a:pt x="104533" y="212407"/>
                </a:lnTo>
                <a:lnTo>
                  <a:pt x="20904" y="212407"/>
                </a:lnTo>
                <a:lnTo>
                  <a:pt x="12788" y="214185"/>
                </a:lnTo>
                <a:lnTo>
                  <a:pt x="6134" y="219036"/>
                </a:lnTo>
                <a:lnTo>
                  <a:pt x="1651" y="226237"/>
                </a:lnTo>
                <a:lnTo>
                  <a:pt x="0" y="235051"/>
                </a:lnTo>
                <a:lnTo>
                  <a:pt x="0" y="642620"/>
                </a:lnTo>
                <a:lnTo>
                  <a:pt x="1638" y="651421"/>
                </a:lnTo>
                <a:lnTo>
                  <a:pt x="6121" y="658622"/>
                </a:lnTo>
                <a:lnTo>
                  <a:pt x="12776" y="663473"/>
                </a:lnTo>
                <a:lnTo>
                  <a:pt x="20904" y="665251"/>
                </a:lnTo>
                <a:lnTo>
                  <a:pt x="104533" y="665251"/>
                </a:lnTo>
                <a:lnTo>
                  <a:pt x="112674" y="663473"/>
                </a:lnTo>
                <a:lnTo>
                  <a:pt x="119316" y="658622"/>
                </a:lnTo>
                <a:lnTo>
                  <a:pt x="123799" y="651421"/>
                </a:lnTo>
                <a:lnTo>
                  <a:pt x="125450" y="642620"/>
                </a:lnTo>
                <a:lnTo>
                  <a:pt x="125450" y="235051"/>
                </a:lnTo>
                <a:close/>
              </a:path>
              <a:path w="639445" h="665480">
                <a:moveTo>
                  <a:pt x="638987" y="266420"/>
                </a:moveTo>
                <a:lnTo>
                  <a:pt x="622173" y="231622"/>
                </a:lnTo>
                <a:lnTo>
                  <a:pt x="588213" y="212407"/>
                </a:lnTo>
                <a:lnTo>
                  <a:pt x="561632" y="212153"/>
                </a:lnTo>
                <a:lnTo>
                  <a:pt x="427177" y="212407"/>
                </a:lnTo>
                <a:lnTo>
                  <a:pt x="449199" y="147345"/>
                </a:lnTo>
                <a:lnTo>
                  <a:pt x="455790" y="110261"/>
                </a:lnTo>
                <a:lnTo>
                  <a:pt x="452310" y="70675"/>
                </a:lnTo>
                <a:lnTo>
                  <a:pt x="438073" y="34925"/>
                </a:lnTo>
                <a:lnTo>
                  <a:pt x="412407" y="9398"/>
                </a:lnTo>
                <a:lnTo>
                  <a:pt x="401231" y="4254"/>
                </a:lnTo>
                <a:lnTo>
                  <a:pt x="388861" y="990"/>
                </a:lnTo>
                <a:lnTo>
                  <a:pt x="376186" y="0"/>
                </a:lnTo>
                <a:lnTo>
                  <a:pt x="364032" y="1676"/>
                </a:lnTo>
                <a:lnTo>
                  <a:pt x="338086" y="34632"/>
                </a:lnTo>
                <a:lnTo>
                  <a:pt x="336029" y="51079"/>
                </a:lnTo>
                <a:lnTo>
                  <a:pt x="331063" y="71412"/>
                </a:lnTo>
                <a:lnTo>
                  <a:pt x="313283" y="108597"/>
                </a:lnTo>
                <a:lnTo>
                  <a:pt x="266039" y="159766"/>
                </a:lnTo>
                <a:lnTo>
                  <a:pt x="221742" y="203949"/>
                </a:lnTo>
                <a:lnTo>
                  <a:pt x="167259" y="257695"/>
                </a:lnTo>
                <a:lnTo>
                  <a:pt x="167259" y="619963"/>
                </a:lnTo>
                <a:lnTo>
                  <a:pt x="515734" y="619963"/>
                </a:lnTo>
                <a:lnTo>
                  <a:pt x="547357" y="610400"/>
                </a:lnTo>
                <a:lnTo>
                  <a:pt x="569379" y="586003"/>
                </a:lnTo>
                <a:lnTo>
                  <a:pt x="578231" y="553275"/>
                </a:lnTo>
                <a:lnTo>
                  <a:pt x="570382" y="518718"/>
                </a:lnTo>
                <a:lnTo>
                  <a:pt x="587578" y="500837"/>
                </a:lnTo>
                <a:lnTo>
                  <a:pt x="597268" y="477862"/>
                </a:lnTo>
                <a:lnTo>
                  <a:pt x="598728" y="452678"/>
                </a:lnTo>
                <a:lnTo>
                  <a:pt x="591273" y="428155"/>
                </a:lnTo>
                <a:lnTo>
                  <a:pt x="608482" y="410273"/>
                </a:lnTo>
                <a:lnTo>
                  <a:pt x="618172" y="387299"/>
                </a:lnTo>
                <a:lnTo>
                  <a:pt x="619633" y="362115"/>
                </a:lnTo>
                <a:lnTo>
                  <a:pt x="612190" y="337578"/>
                </a:lnTo>
                <a:lnTo>
                  <a:pt x="636409" y="305498"/>
                </a:lnTo>
                <a:lnTo>
                  <a:pt x="638987" y="266420"/>
                </a:lnTo>
                <a:close/>
              </a:path>
            </a:pathLst>
          </a:custGeom>
          <a:solidFill>
            <a:srgbClr val="FF7900"/>
          </a:solidFill>
        </p:spPr>
        <p:txBody>
          <a:bodyPr wrap="square" lIns="0" tIns="0" rIns="0" bIns="0" rtlCol="0"/>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endParaRPr sz="1702"/>
          </a:p>
        </p:txBody>
      </p:sp>
      <p:grpSp>
        <p:nvGrpSpPr>
          <p:cNvPr id="44" name="Groupe 43"/>
          <p:cNvGrpSpPr/>
          <p:nvPr/>
        </p:nvGrpSpPr>
        <p:grpSpPr>
          <a:xfrm>
            <a:off x="4738749" y="5523622"/>
            <a:ext cx="753110" cy="758948"/>
            <a:chOff x="4663922" y="5069333"/>
            <a:chExt cx="753110" cy="758948"/>
          </a:xfrm>
        </p:grpSpPr>
        <p:pic>
          <p:nvPicPr>
            <p:cNvPr id="37" name="object 9"/>
            <p:cNvPicPr/>
            <p:nvPr/>
          </p:nvPicPr>
          <p:blipFill>
            <a:blip r:embed="rId9" cstate="print"/>
            <a:stretch>
              <a:fillRect/>
            </a:stretch>
          </p:blipFill>
          <p:spPr>
            <a:xfrm>
              <a:off x="5209302" y="5069333"/>
              <a:ext cx="187805" cy="185512"/>
            </a:xfrm>
            <a:prstGeom prst="rect">
              <a:avLst/>
            </a:prstGeom>
          </p:spPr>
        </p:pic>
        <p:pic>
          <p:nvPicPr>
            <p:cNvPr id="38" name="object 10"/>
            <p:cNvPicPr/>
            <p:nvPr/>
          </p:nvPicPr>
          <p:blipFill>
            <a:blip r:embed="rId10" cstate="print"/>
            <a:stretch>
              <a:fillRect/>
            </a:stretch>
          </p:blipFill>
          <p:spPr>
            <a:xfrm>
              <a:off x="4962511" y="5069333"/>
              <a:ext cx="187805" cy="185512"/>
            </a:xfrm>
            <a:prstGeom prst="rect">
              <a:avLst/>
            </a:prstGeom>
          </p:spPr>
        </p:pic>
        <p:pic>
          <p:nvPicPr>
            <p:cNvPr id="39" name="object 11"/>
            <p:cNvPicPr/>
            <p:nvPr/>
          </p:nvPicPr>
          <p:blipFill>
            <a:blip r:embed="rId11" cstate="print"/>
            <a:stretch>
              <a:fillRect/>
            </a:stretch>
          </p:blipFill>
          <p:spPr>
            <a:xfrm>
              <a:off x="4696927" y="5069333"/>
              <a:ext cx="187805" cy="185512"/>
            </a:xfrm>
            <a:prstGeom prst="rect">
              <a:avLst/>
            </a:prstGeom>
          </p:spPr>
        </p:pic>
        <p:sp>
          <p:nvSpPr>
            <p:cNvPr id="40" name="object 12"/>
            <p:cNvSpPr/>
            <p:nvPr/>
          </p:nvSpPr>
          <p:spPr>
            <a:xfrm>
              <a:off x="4663922" y="5317741"/>
              <a:ext cx="753110" cy="510540"/>
            </a:xfrm>
            <a:custGeom>
              <a:avLst/>
              <a:gdLst/>
              <a:ahLst/>
              <a:cxnLst/>
              <a:rect l="l" t="t" r="r" b="b"/>
              <a:pathLst>
                <a:path w="753109" h="510539">
                  <a:moveTo>
                    <a:pt x="229590" y="271132"/>
                  </a:moveTo>
                  <a:lnTo>
                    <a:pt x="197383" y="242582"/>
                  </a:lnTo>
                  <a:lnTo>
                    <a:pt x="188734" y="214744"/>
                  </a:lnTo>
                  <a:lnTo>
                    <a:pt x="189026" y="199948"/>
                  </a:lnTo>
                  <a:lnTo>
                    <a:pt x="210388" y="35255"/>
                  </a:lnTo>
                  <a:lnTo>
                    <a:pt x="222084" y="1485"/>
                  </a:lnTo>
                  <a:lnTo>
                    <a:pt x="219443" y="1016"/>
                  </a:lnTo>
                  <a:lnTo>
                    <a:pt x="216966" y="0"/>
                  </a:lnTo>
                  <a:lnTo>
                    <a:pt x="182219" y="0"/>
                  </a:lnTo>
                  <a:lnTo>
                    <a:pt x="176250" y="2463"/>
                  </a:lnTo>
                  <a:lnTo>
                    <a:pt x="141516" y="36741"/>
                  </a:lnTo>
                  <a:lnTo>
                    <a:pt x="106768" y="2463"/>
                  </a:lnTo>
                  <a:lnTo>
                    <a:pt x="100799" y="0"/>
                  </a:lnTo>
                  <a:lnTo>
                    <a:pt x="68872" y="0"/>
                  </a:lnTo>
                  <a:lnTo>
                    <a:pt x="27076" y="24930"/>
                  </a:lnTo>
                  <a:lnTo>
                    <a:pt x="0" y="212369"/>
                  </a:lnTo>
                  <a:lnTo>
                    <a:pt x="2057" y="219049"/>
                  </a:lnTo>
                  <a:lnTo>
                    <a:pt x="10985" y="229019"/>
                  </a:lnTo>
                  <a:lnTo>
                    <a:pt x="17411" y="231902"/>
                  </a:lnTo>
                  <a:lnTo>
                    <a:pt x="49479" y="231902"/>
                  </a:lnTo>
                  <a:lnTo>
                    <a:pt x="69100" y="422059"/>
                  </a:lnTo>
                  <a:lnTo>
                    <a:pt x="73990" y="438594"/>
                  </a:lnTo>
                  <a:lnTo>
                    <a:pt x="84251" y="451827"/>
                  </a:lnTo>
                  <a:lnTo>
                    <a:pt x="98628" y="460603"/>
                  </a:lnTo>
                  <a:lnTo>
                    <a:pt x="115824" y="463791"/>
                  </a:lnTo>
                  <a:lnTo>
                    <a:pt x="167233" y="463791"/>
                  </a:lnTo>
                  <a:lnTo>
                    <a:pt x="184416" y="460603"/>
                  </a:lnTo>
                  <a:lnTo>
                    <a:pt x="198793" y="451777"/>
                  </a:lnTo>
                  <a:lnTo>
                    <a:pt x="209067" y="438416"/>
                  </a:lnTo>
                  <a:lnTo>
                    <a:pt x="213995" y="421640"/>
                  </a:lnTo>
                  <a:lnTo>
                    <a:pt x="229590" y="271132"/>
                  </a:lnTo>
                  <a:close/>
                </a:path>
                <a:path w="753109" h="510539">
                  <a:moveTo>
                    <a:pt x="517829" y="212369"/>
                  </a:moveTo>
                  <a:lnTo>
                    <a:pt x="516940" y="205740"/>
                  </a:lnTo>
                  <a:lnTo>
                    <a:pt x="495617" y="41744"/>
                  </a:lnTo>
                  <a:lnTo>
                    <a:pt x="490715" y="25184"/>
                  </a:lnTo>
                  <a:lnTo>
                    <a:pt x="480453" y="11950"/>
                  </a:lnTo>
                  <a:lnTo>
                    <a:pt x="466102" y="3175"/>
                  </a:lnTo>
                  <a:lnTo>
                    <a:pt x="448957" y="0"/>
                  </a:lnTo>
                  <a:lnTo>
                    <a:pt x="416979" y="0"/>
                  </a:lnTo>
                  <a:lnTo>
                    <a:pt x="411010" y="2463"/>
                  </a:lnTo>
                  <a:lnTo>
                    <a:pt x="376275" y="36728"/>
                  </a:lnTo>
                  <a:lnTo>
                    <a:pt x="341515" y="2463"/>
                  </a:lnTo>
                  <a:lnTo>
                    <a:pt x="335559" y="0"/>
                  </a:lnTo>
                  <a:lnTo>
                    <a:pt x="303631" y="0"/>
                  </a:lnTo>
                  <a:lnTo>
                    <a:pt x="261848" y="24930"/>
                  </a:lnTo>
                  <a:lnTo>
                    <a:pt x="234759" y="212369"/>
                  </a:lnTo>
                  <a:lnTo>
                    <a:pt x="236816" y="219049"/>
                  </a:lnTo>
                  <a:lnTo>
                    <a:pt x="245745" y="229031"/>
                  </a:lnTo>
                  <a:lnTo>
                    <a:pt x="252133" y="231902"/>
                  </a:lnTo>
                  <a:lnTo>
                    <a:pt x="284251" y="231902"/>
                  </a:lnTo>
                  <a:lnTo>
                    <a:pt x="303872" y="468439"/>
                  </a:lnTo>
                  <a:lnTo>
                    <a:pt x="308749" y="484974"/>
                  </a:lnTo>
                  <a:lnTo>
                    <a:pt x="319024" y="498208"/>
                  </a:lnTo>
                  <a:lnTo>
                    <a:pt x="333400" y="506996"/>
                  </a:lnTo>
                  <a:lnTo>
                    <a:pt x="350583" y="510171"/>
                  </a:lnTo>
                  <a:lnTo>
                    <a:pt x="402005" y="510171"/>
                  </a:lnTo>
                  <a:lnTo>
                    <a:pt x="443839" y="484797"/>
                  </a:lnTo>
                  <a:lnTo>
                    <a:pt x="468350" y="231902"/>
                  </a:lnTo>
                  <a:lnTo>
                    <a:pt x="500418" y="231902"/>
                  </a:lnTo>
                  <a:lnTo>
                    <a:pt x="506793" y="229031"/>
                  </a:lnTo>
                  <a:lnTo>
                    <a:pt x="515772" y="219049"/>
                  </a:lnTo>
                  <a:lnTo>
                    <a:pt x="517829" y="212369"/>
                  </a:lnTo>
                  <a:close/>
                </a:path>
                <a:path w="753109" h="510539">
                  <a:moveTo>
                    <a:pt x="752589" y="212369"/>
                  </a:moveTo>
                  <a:lnTo>
                    <a:pt x="751700" y="205740"/>
                  </a:lnTo>
                  <a:lnTo>
                    <a:pt x="730377" y="41783"/>
                  </a:lnTo>
                  <a:lnTo>
                    <a:pt x="725487" y="25209"/>
                  </a:lnTo>
                  <a:lnTo>
                    <a:pt x="715238" y="11963"/>
                  </a:lnTo>
                  <a:lnTo>
                    <a:pt x="700887" y="3175"/>
                  </a:lnTo>
                  <a:lnTo>
                    <a:pt x="683717" y="0"/>
                  </a:lnTo>
                  <a:lnTo>
                    <a:pt x="651738" y="0"/>
                  </a:lnTo>
                  <a:lnTo>
                    <a:pt x="645782" y="2463"/>
                  </a:lnTo>
                  <a:lnTo>
                    <a:pt x="611035" y="36728"/>
                  </a:lnTo>
                  <a:lnTo>
                    <a:pt x="576287" y="2463"/>
                  </a:lnTo>
                  <a:lnTo>
                    <a:pt x="570318" y="0"/>
                  </a:lnTo>
                  <a:lnTo>
                    <a:pt x="535482" y="0"/>
                  </a:lnTo>
                  <a:lnTo>
                    <a:pt x="532853" y="1028"/>
                  </a:lnTo>
                  <a:lnTo>
                    <a:pt x="530085" y="1536"/>
                  </a:lnTo>
                  <a:lnTo>
                    <a:pt x="563562" y="199847"/>
                  </a:lnTo>
                  <a:lnTo>
                    <a:pt x="563880" y="214718"/>
                  </a:lnTo>
                  <a:lnTo>
                    <a:pt x="561022" y="229158"/>
                  </a:lnTo>
                  <a:lnTo>
                    <a:pt x="535609" y="264236"/>
                  </a:lnTo>
                  <a:lnTo>
                    <a:pt x="523087" y="271183"/>
                  </a:lnTo>
                  <a:lnTo>
                    <a:pt x="538683" y="422059"/>
                  </a:lnTo>
                  <a:lnTo>
                    <a:pt x="543585" y="438619"/>
                  </a:lnTo>
                  <a:lnTo>
                    <a:pt x="553847" y="451853"/>
                  </a:lnTo>
                  <a:lnTo>
                    <a:pt x="568210" y="460616"/>
                  </a:lnTo>
                  <a:lnTo>
                    <a:pt x="585393" y="463791"/>
                  </a:lnTo>
                  <a:lnTo>
                    <a:pt x="636803" y="463791"/>
                  </a:lnTo>
                  <a:lnTo>
                    <a:pt x="678637" y="438416"/>
                  </a:lnTo>
                  <a:lnTo>
                    <a:pt x="703110" y="231902"/>
                  </a:lnTo>
                  <a:lnTo>
                    <a:pt x="735177" y="231902"/>
                  </a:lnTo>
                  <a:lnTo>
                    <a:pt x="741553" y="229031"/>
                  </a:lnTo>
                  <a:lnTo>
                    <a:pt x="750531" y="219049"/>
                  </a:lnTo>
                  <a:lnTo>
                    <a:pt x="752589" y="212369"/>
                  </a:lnTo>
                  <a:close/>
                </a:path>
              </a:pathLst>
            </a:custGeom>
            <a:solidFill>
              <a:srgbClr val="FF7900"/>
            </a:solidFill>
          </p:spPr>
          <p:txBody>
            <a:bodyPr wrap="square" lIns="0" tIns="0" rIns="0" bIns="0" rtlCol="0"/>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endParaRPr/>
            </a:p>
          </p:txBody>
        </p:sp>
      </p:grpSp>
      <p:sp>
        <p:nvSpPr>
          <p:cNvPr id="45" name="ZoneTexte 71"/>
          <p:cNvSpPr txBox="1"/>
          <p:nvPr/>
        </p:nvSpPr>
        <p:spPr>
          <a:xfrm>
            <a:off x="2098723" y="945711"/>
            <a:ext cx="2316204" cy="400110"/>
          </a:xfrm>
          <a:prstGeom prst="rect">
            <a:avLst/>
          </a:prstGeom>
          <a:noFill/>
          <a:ln>
            <a:noFill/>
          </a:ln>
        </p:spPr>
        <p:txBody>
          <a:bodyPr wrap="square"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algn="r"/>
            <a:r>
              <a:rPr lang="fr-FR" sz="2000" b="1" dirty="0">
                <a:gradFill>
                  <a:gsLst>
                    <a:gs pos="53000">
                      <a:srgbClr val="E84E0E"/>
                    </a:gs>
                    <a:gs pos="100000">
                      <a:srgbClr val="FFC000"/>
                    </a:gs>
                  </a:gsLst>
                  <a:lin ang="0" scaled="0"/>
                </a:gradFill>
                <a:latin typeface="Metropolis Black" panose="00000A00000000000000" pitchFamily="50" charset="0"/>
              </a:rPr>
              <a:t>CHIFFRES CLÉS </a:t>
            </a:r>
          </a:p>
        </p:txBody>
      </p:sp>
    </p:spTree>
    <p:extLst>
      <p:ext uri="{BB962C8B-B14F-4D97-AF65-F5344CB8AC3E}">
        <p14:creationId xmlns:p14="http://schemas.microsoft.com/office/powerpoint/2010/main" val="3580689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Rectangle 110"/>
          <p:cNvSpPr/>
          <p:nvPr/>
        </p:nvSpPr>
        <p:spPr>
          <a:xfrm>
            <a:off x="486558" y="4005750"/>
            <a:ext cx="3445092" cy="286775"/>
          </a:xfrm>
          <a:prstGeom prst="rect">
            <a:avLst/>
          </a:prstGeom>
          <a:gradFill flip="none" rotWithShape="1">
            <a:gsLst>
              <a:gs pos="53000">
                <a:srgbClr val="FBBD4B"/>
              </a:gs>
              <a:gs pos="0">
                <a:srgbClr val="EC600C"/>
              </a:gs>
              <a:gs pos="91000">
                <a:schemeClr val="bg1"/>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lvl="0">
              <a:defRPr lang="fr-FR"/>
            </a:defPPr>
            <a:lvl1pPr marL="0" lvl="0" algn="l" defTabSz="914400" rtl="0" eaLnBrk="1" latinLnBrk="0" hangingPunct="1">
              <a:defRPr sz="1800" kern="1200">
                <a:solidFill>
                  <a:schemeClr val="lt1"/>
                </a:solidFill>
                <a:latin typeface="+mn-lt"/>
                <a:ea typeface="+mn-ea"/>
                <a:cs typeface="+mn-cs"/>
              </a:defRPr>
            </a:lvl1pPr>
            <a:lvl2pPr marL="457200" lvl="1" algn="l" defTabSz="914400" rtl="0" eaLnBrk="1" latinLnBrk="0" hangingPunct="1">
              <a:defRPr sz="1800" kern="1200">
                <a:solidFill>
                  <a:schemeClr val="lt1"/>
                </a:solidFill>
                <a:latin typeface="+mn-lt"/>
                <a:ea typeface="+mn-ea"/>
                <a:cs typeface="+mn-cs"/>
              </a:defRPr>
            </a:lvl2pPr>
            <a:lvl3pPr marL="914400" lvl="2" algn="l" defTabSz="914400" rtl="0" eaLnBrk="1" latinLnBrk="0" hangingPunct="1">
              <a:defRPr sz="1800" kern="1200">
                <a:solidFill>
                  <a:schemeClr val="lt1"/>
                </a:solidFill>
                <a:latin typeface="+mn-lt"/>
                <a:ea typeface="+mn-ea"/>
                <a:cs typeface="+mn-cs"/>
              </a:defRPr>
            </a:lvl3pPr>
            <a:lvl4pPr marL="1371600" lvl="3" algn="l" defTabSz="914400" rtl="0" eaLnBrk="1" latinLnBrk="0" hangingPunct="1">
              <a:defRPr sz="1800" kern="1200">
                <a:solidFill>
                  <a:schemeClr val="lt1"/>
                </a:solidFill>
                <a:latin typeface="+mn-lt"/>
                <a:ea typeface="+mn-ea"/>
                <a:cs typeface="+mn-cs"/>
              </a:defRPr>
            </a:lvl4pPr>
            <a:lvl5pPr marL="1828800" lvl="4" algn="l" defTabSz="914400" rtl="0" eaLnBrk="1" latinLnBrk="0" hangingPunct="1">
              <a:defRPr sz="1800" kern="1200">
                <a:solidFill>
                  <a:schemeClr val="lt1"/>
                </a:solidFill>
                <a:latin typeface="+mn-lt"/>
                <a:ea typeface="+mn-ea"/>
                <a:cs typeface="+mn-cs"/>
              </a:defRPr>
            </a:lvl5pPr>
            <a:lvl6pPr marL="2286000" lvl="5" algn="l" defTabSz="914400" rtl="0" eaLnBrk="1" latinLnBrk="0" hangingPunct="1">
              <a:defRPr sz="1800" kern="1200">
                <a:solidFill>
                  <a:schemeClr val="lt1"/>
                </a:solidFill>
                <a:latin typeface="+mn-lt"/>
                <a:ea typeface="+mn-ea"/>
                <a:cs typeface="+mn-cs"/>
              </a:defRPr>
            </a:lvl6pPr>
            <a:lvl7pPr marL="2743200" lvl="6" algn="l" defTabSz="914400" rtl="0" eaLnBrk="1" latinLnBrk="0" hangingPunct="1">
              <a:defRPr sz="1800" kern="1200">
                <a:solidFill>
                  <a:schemeClr val="lt1"/>
                </a:solidFill>
                <a:latin typeface="+mn-lt"/>
                <a:ea typeface="+mn-ea"/>
                <a:cs typeface="+mn-cs"/>
              </a:defRPr>
            </a:lvl7pPr>
            <a:lvl8pPr marL="3200400" lvl="7" algn="l" defTabSz="914400" rtl="0" eaLnBrk="1" latinLnBrk="0" hangingPunct="1">
              <a:defRPr sz="1800" kern="1200">
                <a:solidFill>
                  <a:schemeClr val="lt1"/>
                </a:solidFill>
                <a:latin typeface="+mn-lt"/>
                <a:ea typeface="+mn-ea"/>
                <a:cs typeface="+mn-cs"/>
              </a:defRPr>
            </a:lvl8pPr>
            <a:lvl9pPr marL="3657600" lvl="8" algn="l" defTabSz="914400" rtl="0" eaLnBrk="1" latinLnBrk="0" hangingPunct="1">
              <a:defRPr sz="1800" kern="1200">
                <a:solidFill>
                  <a:schemeClr val="lt1"/>
                </a:solidFill>
                <a:latin typeface="+mn-lt"/>
                <a:ea typeface="+mn-ea"/>
                <a:cs typeface="+mn-cs"/>
              </a:defRPr>
            </a:lvl9pPr>
          </a:lstStyle>
          <a:p>
            <a:endParaRPr lang="fr-FR" sz="1702" dirty="0"/>
          </a:p>
        </p:txBody>
      </p:sp>
      <p:pic>
        <p:nvPicPr>
          <p:cNvPr id="65" name="Image 6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93" y="1"/>
            <a:ext cx="2319334" cy="1655222"/>
          </a:xfrm>
          <a:prstGeom prst="rect">
            <a:avLst/>
          </a:prstGeom>
        </p:spPr>
      </p:pic>
      <p:sp>
        <p:nvSpPr>
          <p:cNvPr id="67" name="ZoneTexte 71"/>
          <p:cNvSpPr txBox="1"/>
          <p:nvPr/>
        </p:nvSpPr>
        <p:spPr>
          <a:xfrm>
            <a:off x="2783931" y="865935"/>
            <a:ext cx="3705083" cy="707886"/>
          </a:xfrm>
          <a:prstGeom prst="rect">
            <a:avLst/>
          </a:prstGeom>
          <a:noFill/>
          <a:ln>
            <a:noFill/>
          </a:ln>
        </p:spPr>
        <p:txBody>
          <a:bodyPr wrap="square"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algn="r"/>
            <a:r>
              <a:rPr lang="fr-FR" sz="2000" b="1" cap="small" dirty="0">
                <a:latin typeface="Metropolis Black" panose="00000A00000000000000" pitchFamily="50" charset="0"/>
                <a:cs typeface="Arial"/>
              </a:rPr>
              <a:t>pour booster la production agricole </a:t>
            </a:r>
            <a:endParaRPr lang="fr-FR" sz="2000" b="1" dirty="0">
              <a:latin typeface="Metropolis Black" panose="00000A00000000000000" pitchFamily="50" charset="0"/>
            </a:endParaRPr>
          </a:p>
        </p:txBody>
      </p:sp>
      <p:sp>
        <p:nvSpPr>
          <p:cNvPr id="68" name="object 18"/>
          <p:cNvSpPr/>
          <p:nvPr/>
        </p:nvSpPr>
        <p:spPr>
          <a:xfrm>
            <a:off x="4223211" y="1360951"/>
            <a:ext cx="1006750" cy="45719"/>
          </a:xfrm>
          <a:custGeom>
            <a:avLst/>
            <a:gdLst/>
            <a:ahLst/>
            <a:cxnLst/>
            <a:rect l="l" t="t" r="r" b="b"/>
            <a:pathLst>
              <a:path w="1192529">
                <a:moveTo>
                  <a:pt x="0" y="0"/>
                </a:moveTo>
                <a:lnTo>
                  <a:pt x="1192089" y="0"/>
                </a:lnTo>
              </a:path>
            </a:pathLst>
          </a:custGeom>
          <a:ln w="28575">
            <a:solidFill>
              <a:srgbClr val="FF7900"/>
            </a:solidFill>
          </a:ln>
        </p:spPr>
        <p:txBody>
          <a:bodyPr wrap="square" lIns="0" tIns="0" rIns="0" bIns="0" rtlCol="0"/>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algn="r"/>
            <a:endParaRPr sz="1100" dirty="0"/>
          </a:p>
        </p:txBody>
      </p:sp>
      <p:grpSp>
        <p:nvGrpSpPr>
          <p:cNvPr id="70" name="Groupe 69"/>
          <p:cNvGrpSpPr/>
          <p:nvPr/>
        </p:nvGrpSpPr>
        <p:grpSpPr>
          <a:xfrm>
            <a:off x="579531" y="9466797"/>
            <a:ext cx="5523352" cy="169053"/>
            <a:chOff x="8039296" y="10219374"/>
            <a:chExt cx="5077424" cy="205879"/>
          </a:xfrm>
        </p:grpSpPr>
        <p:pic>
          <p:nvPicPr>
            <p:cNvPr id="71" name="object 47"/>
            <p:cNvPicPr/>
            <p:nvPr/>
          </p:nvPicPr>
          <p:blipFill>
            <a:blip r:embed="rId3" cstate="print"/>
            <a:stretch>
              <a:fillRect/>
            </a:stretch>
          </p:blipFill>
          <p:spPr>
            <a:xfrm>
              <a:off x="8802338" y="10243480"/>
              <a:ext cx="227234" cy="140970"/>
            </a:xfrm>
            <a:prstGeom prst="rect">
              <a:avLst/>
            </a:prstGeom>
          </p:spPr>
        </p:pic>
        <p:sp>
          <p:nvSpPr>
            <p:cNvPr id="72" name="object 48"/>
            <p:cNvSpPr txBox="1"/>
            <p:nvPr/>
          </p:nvSpPr>
          <p:spPr>
            <a:xfrm>
              <a:off x="9041687" y="10263723"/>
              <a:ext cx="550545" cy="135765"/>
            </a:xfrm>
            <a:prstGeom prst="rect">
              <a:avLst/>
            </a:prstGeom>
          </p:spPr>
          <p:txBody>
            <a:bodyPr vert="horz" wrap="square" lIns="0" tIns="3723"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3723">
                <a:spcBef>
                  <a:spcPts val="29"/>
                </a:spcBef>
              </a:pPr>
              <a:r>
                <a:rPr sz="700" b="1" spc="-3" dirty="0">
                  <a:solidFill>
                    <a:srgbClr val="211F1F"/>
                  </a:solidFill>
                  <a:latin typeface="Calibri"/>
                  <a:cs typeface="Calibri"/>
                </a:rPr>
                <a:t>Kiosques urbain</a:t>
              </a:r>
              <a:endParaRPr sz="700" b="1">
                <a:latin typeface="Calibri"/>
                <a:cs typeface="Calibri"/>
              </a:endParaRPr>
            </a:p>
          </p:txBody>
        </p:sp>
        <p:grpSp>
          <p:nvGrpSpPr>
            <p:cNvPr id="73" name="object 49"/>
            <p:cNvGrpSpPr/>
            <p:nvPr/>
          </p:nvGrpSpPr>
          <p:grpSpPr>
            <a:xfrm>
              <a:off x="9743852" y="10270363"/>
              <a:ext cx="237183" cy="154890"/>
              <a:chOff x="4016946" y="10270363"/>
              <a:chExt cx="237183" cy="154890"/>
            </a:xfrm>
          </p:grpSpPr>
          <p:pic>
            <p:nvPicPr>
              <p:cNvPr id="88" name="object 50"/>
              <p:cNvPicPr/>
              <p:nvPr/>
            </p:nvPicPr>
            <p:blipFill>
              <a:blip r:embed="rId4" cstate="print"/>
              <a:stretch>
                <a:fillRect/>
              </a:stretch>
            </p:blipFill>
            <p:spPr>
              <a:xfrm>
                <a:off x="4091184" y="10270363"/>
                <a:ext cx="162945" cy="154890"/>
              </a:xfrm>
              <a:prstGeom prst="rect">
                <a:avLst/>
              </a:prstGeom>
            </p:spPr>
          </p:pic>
          <p:sp>
            <p:nvSpPr>
              <p:cNvPr id="89" name="object 51"/>
              <p:cNvSpPr/>
              <p:nvPr/>
            </p:nvSpPr>
            <p:spPr>
              <a:xfrm>
                <a:off x="4016946" y="10313210"/>
                <a:ext cx="34290" cy="33655"/>
              </a:xfrm>
              <a:custGeom>
                <a:avLst/>
                <a:gdLst/>
                <a:ahLst/>
                <a:cxnLst/>
                <a:rect l="l" t="t" r="r" b="b"/>
                <a:pathLst>
                  <a:path w="34289" h="33654">
                    <a:moveTo>
                      <a:pt x="26168" y="0"/>
                    </a:moveTo>
                    <a:lnTo>
                      <a:pt x="7537" y="0"/>
                    </a:lnTo>
                    <a:lnTo>
                      <a:pt x="0" y="7490"/>
                    </a:lnTo>
                    <a:lnTo>
                      <a:pt x="0" y="25994"/>
                    </a:lnTo>
                    <a:lnTo>
                      <a:pt x="7537" y="33486"/>
                    </a:lnTo>
                    <a:lnTo>
                      <a:pt x="26168" y="33486"/>
                    </a:lnTo>
                    <a:lnTo>
                      <a:pt x="33731" y="25994"/>
                    </a:lnTo>
                    <a:lnTo>
                      <a:pt x="33731" y="16743"/>
                    </a:lnTo>
                    <a:lnTo>
                      <a:pt x="33731" y="7490"/>
                    </a:lnTo>
                    <a:lnTo>
                      <a:pt x="26168" y="0"/>
                    </a:lnTo>
                    <a:close/>
                  </a:path>
                </a:pathLst>
              </a:custGeom>
              <a:solidFill>
                <a:srgbClr val="EB5B23"/>
              </a:solidFill>
            </p:spPr>
            <p:txBody>
              <a:bodyPr wrap="square" lIns="0" tIns="0" rIns="0" bIns="0" rtlCol="0"/>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endParaRPr sz="700" b="1"/>
              </a:p>
            </p:txBody>
          </p:sp>
        </p:grpSp>
        <p:sp>
          <p:nvSpPr>
            <p:cNvPr id="74" name="object 52"/>
            <p:cNvSpPr txBox="1"/>
            <p:nvPr/>
          </p:nvSpPr>
          <p:spPr>
            <a:xfrm>
              <a:off x="10008917" y="10274189"/>
              <a:ext cx="490854" cy="135765"/>
            </a:xfrm>
            <a:prstGeom prst="rect">
              <a:avLst/>
            </a:prstGeom>
          </p:spPr>
          <p:txBody>
            <a:bodyPr vert="horz" wrap="square" lIns="0" tIns="3723"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3723">
                <a:spcBef>
                  <a:spcPts val="29"/>
                </a:spcBef>
              </a:pPr>
              <a:r>
                <a:rPr sz="700" b="1" spc="-6" dirty="0">
                  <a:solidFill>
                    <a:srgbClr val="211F1F"/>
                  </a:solidFill>
                  <a:latin typeface="Calibri"/>
                  <a:cs typeface="Calibri"/>
                </a:rPr>
                <a:t>Écran</a:t>
              </a:r>
              <a:r>
                <a:rPr sz="700" b="1" spc="-3" dirty="0">
                  <a:solidFill>
                    <a:srgbClr val="211F1F"/>
                  </a:solidFill>
                  <a:latin typeface="Calibri"/>
                  <a:cs typeface="Calibri"/>
                </a:rPr>
                <a:t> </a:t>
              </a:r>
              <a:r>
                <a:rPr sz="700" b="1" spc="-7" dirty="0">
                  <a:solidFill>
                    <a:srgbClr val="211F1F"/>
                  </a:solidFill>
                  <a:latin typeface="Calibri"/>
                  <a:cs typeface="Calibri"/>
                </a:rPr>
                <a:t>Outdoor</a:t>
              </a:r>
              <a:endParaRPr sz="700" b="1">
                <a:latin typeface="Calibri"/>
                <a:cs typeface="Calibri"/>
              </a:endParaRPr>
            </a:p>
          </p:txBody>
        </p:sp>
        <p:sp>
          <p:nvSpPr>
            <p:cNvPr id="75" name="object 53"/>
            <p:cNvSpPr txBox="1"/>
            <p:nvPr/>
          </p:nvSpPr>
          <p:spPr>
            <a:xfrm>
              <a:off x="10909648" y="10260249"/>
              <a:ext cx="440056" cy="135765"/>
            </a:xfrm>
            <a:prstGeom prst="rect">
              <a:avLst/>
            </a:prstGeom>
          </p:spPr>
          <p:txBody>
            <a:bodyPr vert="horz" wrap="square" lIns="0" tIns="3723"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3723">
                <a:spcBef>
                  <a:spcPts val="29"/>
                </a:spcBef>
              </a:pPr>
              <a:r>
                <a:rPr sz="700" b="1" spc="-4" dirty="0">
                  <a:solidFill>
                    <a:srgbClr val="211F1F"/>
                  </a:solidFill>
                  <a:latin typeface="Calibri"/>
                  <a:cs typeface="Calibri"/>
                </a:rPr>
                <a:t>Cars </a:t>
              </a:r>
              <a:r>
                <a:rPr sz="700" b="1" spc="-3" dirty="0">
                  <a:solidFill>
                    <a:srgbClr val="211F1F"/>
                  </a:solidFill>
                  <a:latin typeface="Calibri"/>
                  <a:cs typeface="Calibri"/>
                </a:rPr>
                <a:t>podium</a:t>
              </a:r>
              <a:endParaRPr sz="700" b="1">
                <a:latin typeface="Calibri"/>
                <a:cs typeface="Calibri"/>
              </a:endParaRPr>
            </a:p>
          </p:txBody>
        </p:sp>
        <p:sp>
          <p:nvSpPr>
            <p:cNvPr id="76" name="object 54"/>
            <p:cNvSpPr/>
            <p:nvPr/>
          </p:nvSpPr>
          <p:spPr>
            <a:xfrm>
              <a:off x="10633322" y="10284168"/>
              <a:ext cx="248920" cy="102870"/>
            </a:xfrm>
            <a:custGeom>
              <a:avLst/>
              <a:gdLst/>
              <a:ahLst/>
              <a:cxnLst/>
              <a:rect l="l" t="t" r="r" b="b"/>
              <a:pathLst>
                <a:path w="248920" h="102870">
                  <a:moveTo>
                    <a:pt x="33731" y="36537"/>
                  </a:moveTo>
                  <a:lnTo>
                    <a:pt x="26162" y="29044"/>
                  </a:lnTo>
                  <a:lnTo>
                    <a:pt x="7543" y="29044"/>
                  </a:lnTo>
                  <a:lnTo>
                    <a:pt x="0" y="36537"/>
                  </a:lnTo>
                  <a:lnTo>
                    <a:pt x="0" y="55041"/>
                  </a:lnTo>
                  <a:lnTo>
                    <a:pt x="7543" y="62534"/>
                  </a:lnTo>
                  <a:lnTo>
                    <a:pt x="26162" y="62534"/>
                  </a:lnTo>
                  <a:lnTo>
                    <a:pt x="33731" y="55041"/>
                  </a:lnTo>
                  <a:lnTo>
                    <a:pt x="33731" y="45796"/>
                  </a:lnTo>
                  <a:lnTo>
                    <a:pt x="33731" y="36537"/>
                  </a:lnTo>
                  <a:close/>
                </a:path>
                <a:path w="248920" h="102870">
                  <a:moveTo>
                    <a:pt x="141884" y="75057"/>
                  </a:moveTo>
                  <a:lnTo>
                    <a:pt x="141859" y="72859"/>
                  </a:lnTo>
                  <a:lnTo>
                    <a:pt x="141859" y="70573"/>
                  </a:lnTo>
                  <a:lnTo>
                    <a:pt x="140169" y="69532"/>
                  </a:lnTo>
                  <a:lnTo>
                    <a:pt x="133743" y="69723"/>
                  </a:lnTo>
                  <a:lnTo>
                    <a:pt x="132410" y="70815"/>
                  </a:lnTo>
                  <a:lnTo>
                    <a:pt x="132600" y="75209"/>
                  </a:lnTo>
                  <a:lnTo>
                    <a:pt x="133997" y="76149"/>
                  </a:lnTo>
                  <a:lnTo>
                    <a:pt x="137020" y="76149"/>
                  </a:lnTo>
                  <a:lnTo>
                    <a:pt x="140246" y="76174"/>
                  </a:lnTo>
                  <a:lnTo>
                    <a:pt x="141884" y="75057"/>
                  </a:lnTo>
                  <a:close/>
                </a:path>
                <a:path w="248920" h="102870">
                  <a:moveTo>
                    <a:pt x="248856" y="50850"/>
                  </a:moveTo>
                  <a:lnTo>
                    <a:pt x="245440" y="48641"/>
                  </a:lnTo>
                  <a:lnTo>
                    <a:pt x="242392" y="46774"/>
                  </a:lnTo>
                  <a:lnTo>
                    <a:pt x="242392" y="55067"/>
                  </a:lnTo>
                  <a:lnTo>
                    <a:pt x="242366" y="61671"/>
                  </a:lnTo>
                  <a:lnTo>
                    <a:pt x="241719" y="65481"/>
                  </a:lnTo>
                  <a:lnTo>
                    <a:pt x="235292" y="65481"/>
                  </a:lnTo>
                  <a:lnTo>
                    <a:pt x="235292" y="61671"/>
                  </a:lnTo>
                  <a:lnTo>
                    <a:pt x="242366" y="61671"/>
                  </a:lnTo>
                  <a:lnTo>
                    <a:pt x="242366" y="55067"/>
                  </a:lnTo>
                  <a:lnTo>
                    <a:pt x="237972" y="55067"/>
                  </a:lnTo>
                  <a:lnTo>
                    <a:pt x="227774" y="54914"/>
                  </a:lnTo>
                  <a:lnTo>
                    <a:pt x="228396" y="54940"/>
                  </a:lnTo>
                  <a:lnTo>
                    <a:pt x="228523" y="70993"/>
                  </a:lnTo>
                  <a:lnTo>
                    <a:pt x="229666" y="72161"/>
                  </a:lnTo>
                  <a:lnTo>
                    <a:pt x="235813" y="72212"/>
                  </a:lnTo>
                  <a:lnTo>
                    <a:pt x="241820" y="72212"/>
                  </a:lnTo>
                  <a:lnTo>
                    <a:pt x="241820" y="81876"/>
                  </a:lnTo>
                  <a:lnTo>
                    <a:pt x="237299" y="81876"/>
                  </a:lnTo>
                  <a:lnTo>
                    <a:pt x="232841" y="81953"/>
                  </a:lnTo>
                  <a:lnTo>
                    <a:pt x="227850" y="81788"/>
                  </a:lnTo>
                  <a:lnTo>
                    <a:pt x="227203" y="80594"/>
                  </a:lnTo>
                  <a:lnTo>
                    <a:pt x="226936" y="79844"/>
                  </a:lnTo>
                  <a:lnTo>
                    <a:pt x="223583" y="74663"/>
                  </a:lnTo>
                  <a:lnTo>
                    <a:pt x="222465" y="72936"/>
                  </a:lnTo>
                  <a:lnTo>
                    <a:pt x="221221" y="72199"/>
                  </a:lnTo>
                  <a:lnTo>
                    <a:pt x="221221" y="85039"/>
                  </a:lnTo>
                  <a:lnTo>
                    <a:pt x="221107" y="91059"/>
                  </a:lnTo>
                  <a:lnTo>
                    <a:pt x="216293" y="95770"/>
                  </a:lnTo>
                  <a:lnTo>
                    <a:pt x="204711" y="95745"/>
                  </a:lnTo>
                  <a:lnTo>
                    <a:pt x="200113" y="91059"/>
                  </a:lnTo>
                  <a:lnTo>
                    <a:pt x="200063" y="88506"/>
                  </a:lnTo>
                  <a:lnTo>
                    <a:pt x="200101" y="82105"/>
                  </a:lnTo>
                  <a:lnTo>
                    <a:pt x="200139" y="79273"/>
                  </a:lnTo>
                  <a:lnTo>
                    <a:pt x="204838" y="74663"/>
                  </a:lnTo>
                  <a:lnTo>
                    <a:pt x="216496" y="74739"/>
                  </a:lnTo>
                  <a:lnTo>
                    <a:pt x="221183" y="79476"/>
                  </a:lnTo>
                  <a:lnTo>
                    <a:pt x="221221" y="85039"/>
                  </a:lnTo>
                  <a:lnTo>
                    <a:pt x="221221" y="72199"/>
                  </a:lnTo>
                  <a:lnTo>
                    <a:pt x="215798" y="68948"/>
                  </a:lnTo>
                  <a:lnTo>
                    <a:pt x="208153" y="68300"/>
                  </a:lnTo>
                  <a:lnTo>
                    <a:pt x="200710" y="71412"/>
                  </a:lnTo>
                  <a:lnTo>
                    <a:pt x="198386" y="73126"/>
                  </a:lnTo>
                  <a:lnTo>
                    <a:pt x="196469" y="75679"/>
                  </a:lnTo>
                  <a:lnTo>
                    <a:pt x="192951" y="81978"/>
                  </a:lnTo>
                  <a:lnTo>
                    <a:pt x="193205" y="82105"/>
                  </a:lnTo>
                  <a:lnTo>
                    <a:pt x="191211" y="81953"/>
                  </a:lnTo>
                  <a:lnTo>
                    <a:pt x="190550" y="81902"/>
                  </a:lnTo>
                  <a:lnTo>
                    <a:pt x="188556" y="81762"/>
                  </a:lnTo>
                  <a:lnTo>
                    <a:pt x="188468" y="80962"/>
                  </a:lnTo>
                  <a:lnTo>
                    <a:pt x="188379" y="80594"/>
                  </a:lnTo>
                  <a:lnTo>
                    <a:pt x="188264" y="76149"/>
                  </a:lnTo>
                  <a:lnTo>
                    <a:pt x="188252" y="69659"/>
                  </a:lnTo>
                  <a:lnTo>
                    <a:pt x="188252" y="63728"/>
                  </a:lnTo>
                  <a:lnTo>
                    <a:pt x="188252" y="57429"/>
                  </a:lnTo>
                  <a:lnTo>
                    <a:pt x="188277" y="14859"/>
                  </a:lnTo>
                  <a:lnTo>
                    <a:pt x="188912" y="14287"/>
                  </a:lnTo>
                  <a:lnTo>
                    <a:pt x="190944" y="14389"/>
                  </a:lnTo>
                  <a:lnTo>
                    <a:pt x="193802" y="14566"/>
                  </a:lnTo>
                  <a:lnTo>
                    <a:pt x="196646" y="14566"/>
                  </a:lnTo>
                  <a:lnTo>
                    <a:pt x="201409" y="14287"/>
                  </a:lnTo>
                  <a:lnTo>
                    <a:pt x="201752" y="14859"/>
                  </a:lnTo>
                  <a:lnTo>
                    <a:pt x="201828" y="47574"/>
                  </a:lnTo>
                  <a:lnTo>
                    <a:pt x="202844" y="48641"/>
                  </a:lnTo>
                  <a:lnTo>
                    <a:pt x="208076" y="48653"/>
                  </a:lnTo>
                  <a:lnTo>
                    <a:pt x="214884" y="48666"/>
                  </a:lnTo>
                  <a:lnTo>
                    <a:pt x="218833" y="48666"/>
                  </a:lnTo>
                  <a:lnTo>
                    <a:pt x="233705" y="48666"/>
                  </a:lnTo>
                  <a:lnTo>
                    <a:pt x="240474" y="52311"/>
                  </a:lnTo>
                  <a:lnTo>
                    <a:pt x="242392" y="55067"/>
                  </a:lnTo>
                  <a:lnTo>
                    <a:pt x="242392" y="46774"/>
                  </a:lnTo>
                  <a:lnTo>
                    <a:pt x="232956" y="26695"/>
                  </a:lnTo>
                  <a:lnTo>
                    <a:pt x="229984" y="14287"/>
                  </a:lnTo>
                  <a:lnTo>
                    <a:pt x="229857" y="13766"/>
                  </a:lnTo>
                  <a:lnTo>
                    <a:pt x="229857" y="41897"/>
                  </a:lnTo>
                  <a:lnTo>
                    <a:pt x="208648" y="41897"/>
                  </a:lnTo>
                  <a:lnTo>
                    <a:pt x="208648" y="14541"/>
                  </a:lnTo>
                  <a:lnTo>
                    <a:pt x="212001" y="14541"/>
                  </a:lnTo>
                  <a:lnTo>
                    <a:pt x="215252" y="14287"/>
                  </a:lnTo>
                  <a:lnTo>
                    <a:pt x="218452" y="14617"/>
                  </a:lnTo>
                  <a:lnTo>
                    <a:pt x="221284" y="14859"/>
                  </a:lnTo>
                  <a:lnTo>
                    <a:pt x="223583" y="16548"/>
                  </a:lnTo>
                  <a:lnTo>
                    <a:pt x="226352" y="26987"/>
                  </a:lnTo>
                  <a:lnTo>
                    <a:pt x="227977" y="34112"/>
                  </a:lnTo>
                  <a:lnTo>
                    <a:pt x="229857" y="41897"/>
                  </a:lnTo>
                  <a:lnTo>
                    <a:pt x="229857" y="13766"/>
                  </a:lnTo>
                  <a:lnTo>
                    <a:pt x="229387" y="11811"/>
                  </a:lnTo>
                  <a:lnTo>
                    <a:pt x="224599" y="8039"/>
                  </a:lnTo>
                  <a:lnTo>
                    <a:pt x="199301" y="7937"/>
                  </a:lnTo>
                  <a:lnTo>
                    <a:pt x="188963" y="8039"/>
                  </a:lnTo>
                  <a:lnTo>
                    <a:pt x="187972" y="7543"/>
                  </a:lnTo>
                  <a:lnTo>
                    <a:pt x="188112" y="6400"/>
                  </a:lnTo>
                  <a:lnTo>
                    <a:pt x="188315" y="4940"/>
                  </a:lnTo>
                  <a:lnTo>
                    <a:pt x="188252" y="4165"/>
                  </a:lnTo>
                  <a:lnTo>
                    <a:pt x="188112" y="990"/>
                  </a:lnTo>
                  <a:lnTo>
                    <a:pt x="187198" y="101"/>
                  </a:lnTo>
                  <a:lnTo>
                    <a:pt x="182257" y="0"/>
                  </a:lnTo>
                  <a:lnTo>
                    <a:pt x="182257" y="63779"/>
                  </a:lnTo>
                  <a:lnTo>
                    <a:pt x="181444" y="69481"/>
                  </a:lnTo>
                  <a:lnTo>
                    <a:pt x="180454" y="69532"/>
                  </a:lnTo>
                  <a:lnTo>
                    <a:pt x="179387" y="69634"/>
                  </a:lnTo>
                  <a:lnTo>
                    <a:pt x="152768" y="69634"/>
                  </a:lnTo>
                  <a:lnTo>
                    <a:pt x="151930" y="69659"/>
                  </a:lnTo>
                  <a:lnTo>
                    <a:pt x="151079" y="69634"/>
                  </a:lnTo>
                  <a:lnTo>
                    <a:pt x="148323" y="69850"/>
                  </a:lnTo>
                  <a:lnTo>
                    <a:pt x="147091" y="70840"/>
                  </a:lnTo>
                  <a:lnTo>
                    <a:pt x="147091" y="74980"/>
                  </a:lnTo>
                  <a:lnTo>
                    <a:pt x="148399" y="75984"/>
                  </a:lnTo>
                  <a:lnTo>
                    <a:pt x="151498" y="76200"/>
                  </a:lnTo>
                  <a:lnTo>
                    <a:pt x="152590" y="76149"/>
                  </a:lnTo>
                  <a:lnTo>
                    <a:pt x="181762" y="76149"/>
                  </a:lnTo>
                  <a:lnTo>
                    <a:pt x="181686" y="80314"/>
                  </a:lnTo>
                  <a:lnTo>
                    <a:pt x="181571" y="81762"/>
                  </a:lnTo>
                  <a:lnTo>
                    <a:pt x="179806" y="81902"/>
                  </a:lnTo>
                  <a:lnTo>
                    <a:pt x="152412" y="81902"/>
                  </a:lnTo>
                  <a:lnTo>
                    <a:pt x="123875" y="81953"/>
                  </a:lnTo>
                  <a:lnTo>
                    <a:pt x="123151" y="81318"/>
                  </a:lnTo>
                  <a:lnTo>
                    <a:pt x="120891" y="74663"/>
                  </a:lnTo>
                  <a:lnTo>
                    <a:pt x="120256" y="72758"/>
                  </a:lnTo>
                  <a:lnTo>
                    <a:pt x="116967" y="70472"/>
                  </a:lnTo>
                  <a:lnTo>
                    <a:pt x="116967" y="90982"/>
                  </a:lnTo>
                  <a:lnTo>
                    <a:pt x="112331" y="95719"/>
                  </a:lnTo>
                  <a:lnTo>
                    <a:pt x="100698" y="95796"/>
                  </a:lnTo>
                  <a:lnTo>
                    <a:pt x="95859" y="90982"/>
                  </a:lnTo>
                  <a:lnTo>
                    <a:pt x="95783" y="88430"/>
                  </a:lnTo>
                  <a:lnTo>
                    <a:pt x="95846" y="82283"/>
                  </a:lnTo>
                  <a:lnTo>
                    <a:pt x="95872" y="79476"/>
                  </a:lnTo>
                  <a:lnTo>
                    <a:pt x="100634" y="74739"/>
                  </a:lnTo>
                  <a:lnTo>
                    <a:pt x="112191" y="74701"/>
                  </a:lnTo>
                  <a:lnTo>
                    <a:pt x="116878" y="79273"/>
                  </a:lnTo>
                  <a:lnTo>
                    <a:pt x="116967" y="90982"/>
                  </a:lnTo>
                  <a:lnTo>
                    <a:pt x="116967" y="70472"/>
                  </a:lnTo>
                  <a:lnTo>
                    <a:pt x="113919" y="68338"/>
                  </a:lnTo>
                  <a:lnTo>
                    <a:pt x="99491" y="68110"/>
                  </a:lnTo>
                  <a:lnTo>
                    <a:pt x="92887" y="72313"/>
                  </a:lnTo>
                  <a:lnTo>
                    <a:pt x="89687" y="81457"/>
                  </a:lnTo>
                  <a:lnTo>
                    <a:pt x="88519" y="82283"/>
                  </a:lnTo>
                  <a:lnTo>
                    <a:pt x="85852" y="81902"/>
                  </a:lnTo>
                  <a:lnTo>
                    <a:pt x="84785" y="81762"/>
                  </a:lnTo>
                  <a:lnTo>
                    <a:pt x="83413" y="81902"/>
                  </a:lnTo>
                  <a:lnTo>
                    <a:pt x="81610" y="81902"/>
                  </a:lnTo>
                  <a:lnTo>
                    <a:pt x="81483" y="64198"/>
                  </a:lnTo>
                  <a:lnTo>
                    <a:pt x="82245" y="63728"/>
                  </a:lnTo>
                  <a:lnTo>
                    <a:pt x="84162" y="63754"/>
                  </a:lnTo>
                  <a:lnTo>
                    <a:pt x="94627" y="63779"/>
                  </a:lnTo>
                  <a:lnTo>
                    <a:pt x="182257" y="63779"/>
                  </a:lnTo>
                  <a:lnTo>
                    <a:pt x="182257" y="0"/>
                  </a:lnTo>
                  <a:lnTo>
                    <a:pt x="181787" y="12"/>
                  </a:lnTo>
                  <a:lnTo>
                    <a:pt x="181787" y="7048"/>
                  </a:lnTo>
                  <a:lnTo>
                    <a:pt x="181787" y="56883"/>
                  </a:lnTo>
                  <a:lnTo>
                    <a:pt x="181076" y="57429"/>
                  </a:lnTo>
                  <a:lnTo>
                    <a:pt x="167068" y="57365"/>
                  </a:lnTo>
                  <a:lnTo>
                    <a:pt x="131508" y="57378"/>
                  </a:lnTo>
                  <a:lnTo>
                    <a:pt x="82194" y="57429"/>
                  </a:lnTo>
                  <a:lnTo>
                    <a:pt x="81534" y="56730"/>
                  </a:lnTo>
                  <a:lnTo>
                    <a:pt x="81534" y="6896"/>
                  </a:lnTo>
                  <a:lnTo>
                    <a:pt x="82296" y="6400"/>
                  </a:lnTo>
                  <a:lnTo>
                    <a:pt x="84531" y="6400"/>
                  </a:lnTo>
                  <a:lnTo>
                    <a:pt x="131686" y="6464"/>
                  </a:lnTo>
                  <a:lnTo>
                    <a:pt x="181140" y="6400"/>
                  </a:lnTo>
                  <a:lnTo>
                    <a:pt x="181787" y="7048"/>
                  </a:lnTo>
                  <a:lnTo>
                    <a:pt x="181787" y="12"/>
                  </a:lnTo>
                  <a:lnTo>
                    <a:pt x="180174" y="25"/>
                  </a:lnTo>
                  <a:lnTo>
                    <a:pt x="76149" y="25"/>
                  </a:lnTo>
                  <a:lnTo>
                    <a:pt x="74968" y="990"/>
                  </a:lnTo>
                  <a:lnTo>
                    <a:pt x="74879" y="87147"/>
                  </a:lnTo>
                  <a:lnTo>
                    <a:pt x="76225" y="88430"/>
                  </a:lnTo>
                  <a:lnTo>
                    <a:pt x="81826" y="88582"/>
                  </a:lnTo>
                  <a:lnTo>
                    <a:pt x="84582" y="88607"/>
                  </a:lnTo>
                  <a:lnTo>
                    <a:pt x="88925" y="88430"/>
                  </a:lnTo>
                  <a:lnTo>
                    <a:pt x="89636" y="88950"/>
                  </a:lnTo>
                  <a:lnTo>
                    <a:pt x="92811" y="97980"/>
                  </a:lnTo>
                  <a:lnTo>
                    <a:pt x="98996" y="102247"/>
                  </a:lnTo>
                  <a:lnTo>
                    <a:pt x="114147" y="102095"/>
                  </a:lnTo>
                  <a:lnTo>
                    <a:pt x="120294" y="97663"/>
                  </a:lnTo>
                  <a:lnTo>
                    <a:pt x="120916" y="95796"/>
                  </a:lnTo>
                  <a:lnTo>
                    <a:pt x="123228" y="88950"/>
                  </a:lnTo>
                  <a:lnTo>
                    <a:pt x="123901" y="88506"/>
                  </a:lnTo>
                  <a:lnTo>
                    <a:pt x="125387" y="88506"/>
                  </a:lnTo>
                  <a:lnTo>
                    <a:pt x="158496" y="88544"/>
                  </a:lnTo>
                  <a:lnTo>
                    <a:pt x="193078" y="88506"/>
                  </a:lnTo>
                  <a:lnTo>
                    <a:pt x="193776" y="88925"/>
                  </a:lnTo>
                  <a:lnTo>
                    <a:pt x="197065" y="98031"/>
                  </a:lnTo>
                  <a:lnTo>
                    <a:pt x="203022" y="102196"/>
                  </a:lnTo>
                  <a:lnTo>
                    <a:pt x="218274" y="102146"/>
                  </a:lnTo>
                  <a:lnTo>
                    <a:pt x="224383" y="97751"/>
                  </a:lnTo>
                  <a:lnTo>
                    <a:pt x="225056" y="95770"/>
                  </a:lnTo>
                  <a:lnTo>
                    <a:pt x="227482" y="88747"/>
                  </a:lnTo>
                  <a:lnTo>
                    <a:pt x="228269" y="88506"/>
                  </a:lnTo>
                  <a:lnTo>
                    <a:pt x="229666" y="88506"/>
                  </a:lnTo>
                  <a:lnTo>
                    <a:pt x="234073" y="88557"/>
                  </a:lnTo>
                  <a:lnTo>
                    <a:pt x="235851" y="88506"/>
                  </a:lnTo>
                  <a:lnTo>
                    <a:pt x="238518" y="88430"/>
                  </a:lnTo>
                  <a:lnTo>
                    <a:pt x="242963" y="88582"/>
                  </a:lnTo>
                  <a:lnTo>
                    <a:pt x="245338" y="88633"/>
                  </a:lnTo>
                  <a:lnTo>
                    <a:pt x="246443" y="88430"/>
                  </a:lnTo>
                  <a:lnTo>
                    <a:pt x="247396" y="88252"/>
                  </a:lnTo>
                  <a:lnTo>
                    <a:pt x="248856" y="86245"/>
                  </a:lnTo>
                  <a:lnTo>
                    <a:pt x="248856" y="81953"/>
                  </a:lnTo>
                  <a:lnTo>
                    <a:pt x="248856" y="72186"/>
                  </a:lnTo>
                  <a:lnTo>
                    <a:pt x="248856" y="65481"/>
                  </a:lnTo>
                  <a:lnTo>
                    <a:pt x="248856" y="61671"/>
                  </a:lnTo>
                  <a:lnTo>
                    <a:pt x="248856" y="55067"/>
                  </a:lnTo>
                  <a:lnTo>
                    <a:pt x="248856" y="50850"/>
                  </a:lnTo>
                  <a:close/>
                </a:path>
              </a:pathLst>
            </a:custGeom>
            <a:solidFill>
              <a:srgbClr val="EB5B23"/>
            </a:solidFill>
          </p:spPr>
          <p:txBody>
            <a:bodyPr wrap="square" lIns="0" tIns="0" rIns="0" bIns="0" rtlCol="0"/>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endParaRPr sz="700" b="1"/>
            </a:p>
          </p:txBody>
        </p:sp>
        <p:grpSp>
          <p:nvGrpSpPr>
            <p:cNvPr id="77" name="object 55"/>
            <p:cNvGrpSpPr/>
            <p:nvPr/>
          </p:nvGrpSpPr>
          <p:grpSpPr>
            <a:xfrm>
              <a:off x="8039296" y="10264940"/>
              <a:ext cx="236340" cy="136946"/>
              <a:chOff x="2312390" y="10264940"/>
              <a:chExt cx="236340" cy="136946"/>
            </a:xfrm>
          </p:grpSpPr>
          <p:pic>
            <p:nvPicPr>
              <p:cNvPr id="86" name="object 56"/>
              <p:cNvPicPr/>
              <p:nvPr/>
            </p:nvPicPr>
            <p:blipFill>
              <a:blip r:embed="rId5" cstate="print"/>
              <a:stretch>
                <a:fillRect/>
              </a:stretch>
            </p:blipFill>
            <p:spPr>
              <a:xfrm>
                <a:off x="2385167" y="10264940"/>
                <a:ext cx="163563" cy="136946"/>
              </a:xfrm>
              <a:prstGeom prst="rect">
                <a:avLst/>
              </a:prstGeom>
            </p:spPr>
          </p:pic>
          <p:sp>
            <p:nvSpPr>
              <p:cNvPr id="87" name="object 57"/>
              <p:cNvSpPr/>
              <p:nvPr/>
            </p:nvSpPr>
            <p:spPr>
              <a:xfrm>
                <a:off x="2312390" y="10308274"/>
                <a:ext cx="34290" cy="33655"/>
              </a:xfrm>
              <a:custGeom>
                <a:avLst/>
                <a:gdLst/>
                <a:ahLst/>
                <a:cxnLst/>
                <a:rect l="l" t="t" r="r" b="b"/>
                <a:pathLst>
                  <a:path w="34289" h="33654">
                    <a:moveTo>
                      <a:pt x="26168" y="0"/>
                    </a:moveTo>
                    <a:lnTo>
                      <a:pt x="7543" y="0"/>
                    </a:lnTo>
                    <a:lnTo>
                      <a:pt x="0" y="7466"/>
                    </a:lnTo>
                    <a:lnTo>
                      <a:pt x="0" y="25970"/>
                    </a:lnTo>
                    <a:lnTo>
                      <a:pt x="7543" y="33461"/>
                    </a:lnTo>
                    <a:lnTo>
                      <a:pt x="26168" y="33461"/>
                    </a:lnTo>
                    <a:lnTo>
                      <a:pt x="33712" y="25970"/>
                    </a:lnTo>
                    <a:lnTo>
                      <a:pt x="33712" y="16743"/>
                    </a:lnTo>
                    <a:lnTo>
                      <a:pt x="33712" y="7466"/>
                    </a:lnTo>
                    <a:lnTo>
                      <a:pt x="26168" y="0"/>
                    </a:lnTo>
                    <a:close/>
                  </a:path>
                </a:pathLst>
              </a:custGeom>
              <a:solidFill>
                <a:srgbClr val="EB5B23"/>
              </a:solidFill>
            </p:spPr>
            <p:txBody>
              <a:bodyPr wrap="square" lIns="0" tIns="0" rIns="0" bIns="0" rtlCol="0"/>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endParaRPr sz="700" b="1"/>
              </a:p>
            </p:txBody>
          </p:sp>
        </p:grpSp>
        <p:sp>
          <p:nvSpPr>
            <p:cNvPr id="78" name="object 58"/>
            <p:cNvSpPr txBox="1"/>
            <p:nvPr/>
          </p:nvSpPr>
          <p:spPr>
            <a:xfrm>
              <a:off x="8290792" y="10258117"/>
              <a:ext cx="436879" cy="135765"/>
            </a:xfrm>
            <a:prstGeom prst="rect">
              <a:avLst/>
            </a:prstGeom>
          </p:spPr>
          <p:txBody>
            <a:bodyPr vert="horz" wrap="square" lIns="0" tIns="3723"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3723">
                <a:spcBef>
                  <a:spcPts val="29"/>
                </a:spcBef>
              </a:pPr>
              <a:r>
                <a:rPr sz="700" b="1" spc="-6" dirty="0">
                  <a:solidFill>
                    <a:srgbClr val="211F1F"/>
                  </a:solidFill>
                  <a:latin typeface="Calibri"/>
                  <a:cs typeface="Calibri"/>
                </a:rPr>
                <a:t>Écran</a:t>
              </a:r>
              <a:r>
                <a:rPr sz="700" b="1" spc="-4" dirty="0">
                  <a:solidFill>
                    <a:srgbClr val="211F1F"/>
                  </a:solidFill>
                  <a:latin typeface="Calibri"/>
                  <a:cs typeface="Calibri"/>
                </a:rPr>
                <a:t> indoor</a:t>
              </a:r>
              <a:endParaRPr sz="700" b="1" dirty="0">
                <a:latin typeface="Calibri"/>
                <a:cs typeface="Calibri"/>
              </a:endParaRPr>
            </a:p>
          </p:txBody>
        </p:sp>
        <p:sp>
          <p:nvSpPr>
            <p:cNvPr id="79" name="object 59"/>
            <p:cNvSpPr txBox="1"/>
            <p:nvPr/>
          </p:nvSpPr>
          <p:spPr>
            <a:xfrm>
              <a:off x="11750975" y="10260249"/>
              <a:ext cx="635634" cy="135765"/>
            </a:xfrm>
            <a:prstGeom prst="rect">
              <a:avLst/>
            </a:prstGeom>
          </p:spPr>
          <p:txBody>
            <a:bodyPr vert="horz" wrap="square" lIns="0" tIns="3723"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3723">
                <a:spcBef>
                  <a:spcPts val="29"/>
                </a:spcBef>
              </a:pPr>
              <a:r>
                <a:rPr sz="700" b="1" spc="-3" dirty="0">
                  <a:solidFill>
                    <a:srgbClr val="211F1F"/>
                  </a:solidFill>
                  <a:latin typeface="Calibri"/>
                  <a:cs typeface="Calibri"/>
                </a:rPr>
                <a:t>Solutions</a:t>
              </a:r>
              <a:r>
                <a:rPr sz="700" b="1" spc="2" dirty="0">
                  <a:solidFill>
                    <a:srgbClr val="211F1F"/>
                  </a:solidFill>
                  <a:latin typeface="Calibri"/>
                  <a:cs typeface="Calibri"/>
                </a:rPr>
                <a:t> </a:t>
              </a:r>
              <a:r>
                <a:rPr sz="700" b="1" spc="-2" dirty="0">
                  <a:solidFill>
                    <a:srgbClr val="211F1F"/>
                  </a:solidFill>
                  <a:latin typeface="Calibri"/>
                  <a:cs typeface="Calibri"/>
                </a:rPr>
                <a:t>Digitales</a:t>
              </a:r>
              <a:endParaRPr sz="700" b="1" dirty="0">
                <a:latin typeface="Calibri"/>
                <a:cs typeface="Calibri"/>
              </a:endParaRPr>
            </a:p>
          </p:txBody>
        </p:sp>
        <p:grpSp>
          <p:nvGrpSpPr>
            <p:cNvPr id="80" name="object 60"/>
            <p:cNvGrpSpPr/>
            <p:nvPr/>
          </p:nvGrpSpPr>
          <p:grpSpPr>
            <a:xfrm>
              <a:off x="11473137" y="10241155"/>
              <a:ext cx="260496" cy="156294"/>
              <a:chOff x="5746229" y="10241153"/>
              <a:chExt cx="260496" cy="156294"/>
            </a:xfrm>
          </p:grpSpPr>
          <p:sp>
            <p:nvSpPr>
              <p:cNvPr id="84" name="object 61"/>
              <p:cNvSpPr/>
              <p:nvPr/>
            </p:nvSpPr>
            <p:spPr>
              <a:xfrm>
                <a:off x="5746229" y="10313211"/>
                <a:ext cx="34290" cy="33655"/>
              </a:xfrm>
              <a:custGeom>
                <a:avLst/>
                <a:gdLst/>
                <a:ahLst/>
                <a:cxnLst/>
                <a:rect l="l" t="t" r="r" b="b"/>
                <a:pathLst>
                  <a:path w="34289" h="33654">
                    <a:moveTo>
                      <a:pt x="26193" y="0"/>
                    </a:moveTo>
                    <a:lnTo>
                      <a:pt x="7562" y="0"/>
                    </a:lnTo>
                    <a:lnTo>
                      <a:pt x="0" y="7490"/>
                    </a:lnTo>
                    <a:lnTo>
                      <a:pt x="0" y="25994"/>
                    </a:lnTo>
                    <a:lnTo>
                      <a:pt x="7562" y="33486"/>
                    </a:lnTo>
                    <a:lnTo>
                      <a:pt x="26193" y="33486"/>
                    </a:lnTo>
                    <a:lnTo>
                      <a:pt x="33731" y="25994"/>
                    </a:lnTo>
                    <a:lnTo>
                      <a:pt x="33731" y="16743"/>
                    </a:lnTo>
                    <a:lnTo>
                      <a:pt x="33731" y="7490"/>
                    </a:lnTo>
                    <a:lnTo>
                      <a:pt x="26193" y="0"/>
                    </a:lnTo>
                    <a:close/>
                  </a:path>
                </a:pathLst>
              </a:custGeom>
              <a:solidFill>
                <a:srgbClr val="EB5B23"/>
              </a:solidFill>
            </p:spPr>
            <p:txBody>
              <a:bodyPr wrap="square" lIns="0" tIns="0" rIns="0" bIns="0" rtlCol="0"/>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endParaRPr sz="700" b="1"/>
              </a:p>
            </p:txBody>
          </p:sp>
          <p:pic>
            <p:nvPicPr>
              <p:cNvPr id="85" name="object 62"/>
              <p:cNvPicPr/>
              <p:nvPr/>
            </p:nvPicPr>
            <p:blipFill>
              <a:blip r:embed="rId6" cstate="print"/>
              <a:stretch>
                <a:fillRect/>
              </a:stretch>
            </p:blipFill>
            <p:spPr>
              <a:xfrm>
                <a:off x="5815857" y="10241153"/>
                <a:ext cx="190868" cy="156294"/>
              </a:xfrm>
              <a:prstGeom prst="rect">
                <a:avLst/>
              </a:prstGeom>
            </p:spPr>
          </p:pic>
        </p:grpSp>
        <p:sp>
          <p:nvSpPr>
            <p:cNvPr id="81" name="object 63"/>
            <p:cNvSpPr/>
            <p:nvPr/>
          </p:nvSpPr>
          <p:spPr>
            <a:xfrm>
              <a:off x="12430156" y="10313212"/>
              <a:ext cx="34290" cy="33655"/>
            </a:xfrm>
            <a:custGeom>
              <a:avLst/>
              <a:gdLst/>
              <a:ahLst/>
              <a:cxnLst/>
              <a:rect l="l" t="t" r="r" b="b"/>
              <a:pathLst>
                <a:path w="34290" h="33654">
                  <a:moveTo>
                    <a:pt x="26161" y="0"/>
                  </a:moveTo>
                  <a:lnTo>
                    <a:pt x="7492" y="0"/>
                  </a:lnTo>
                  <a:lnTo>
                    <a:pt x="0" y="7490"/>
                  </a:lnTo>
                  <a:lnTo>
                    <a:pt x="0" y="25994"/>
                  </a:lnTo>
                  <a:lnTo>
                    <a:pt x="7492" y="33486"/>
                  </a:lnTo>
                  <a:lnTo>
                    <a:pt x="26161" y="33486"/>
                  </a:lnTo>
                  <a:lnTo>
                    <a:pt x="33718" y="25994"/>
                  </a:lnTo>
                  <a:lnTo>
                    <a:pt x="33718" y="16743"/>
                  </a:lnTo>
                  <a:lnTo>
                    <a:pt x="33718" y="7490"/>
                  </a:lnTo>
                  <a:lnTo>
                    <a:pt x="26161" y="0"/>
                  </a:lnTo>
                  <a:close/>
                </a:path>
              </a:pathLst>
            </a:custGeom>
            <a:solidFill>
              <a:srgbClr val="EB5B23"/>
            </a:solidFill>
          </p:spPr>
          <p:txBody>
            <a:bodyPr wrap="square" lIns="0" tIns="0" rIns="0" bIns="0" rtlCol="0"/>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endParaRPr sz="700" b="1"/>
            </a:p>
          </p:txBody>
        </p:sp>
        <p:sp>
          <p:nvSpPr>
            <p:cNvPr id="82" name="object 64"/>
            <p:cNvSpPr txBox="1"/>
            <p:nvPr/>
          </p:nvSpPr>
          <p:spPr>
            <a:xfrm>
              <a:off x="12632215" y="10260249"/>
              <a:ext cx="484505" cy="135765"/>
            </a:xfrm>
            <a:prstGeom prst="rect">
              <a:avLst/>
            </a:prstGeom>
          </p:spPr>
          <p:txBody>
            <a:bodyPr vert="horz" wrap="square" lIns="0" tIns="3723"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3723">
                <a:spcBef>
                  <a:spcPts val="29"/>
                </a:spcBef>
              </a:pPr>
              <a:r>
                <a:rPr sz="700" b="1" spc="-2" dirty="0">
                  <a:solidFill>
                    <a:srgbClr val="211F1F"/>
                  </a:solidFill>
                  <a:latin typeface="Calibri"/>
                  <a:cs typeface="Calibri"/>
                </a:rPr>
                <a:t>Évènementiel</a:t>
              </a:r>
              <a:endParaRPr sz="700" b="1">
                <a:latin typeface="Calibri"/>
                <a:cs typeface="Calibri"/>
              </a:endParaRPr>
            </a:p>
          </p:txBody>
        </p:sp>
        <p:pic>
          <p:nvPicPr>
            <p:cNvPr id="83" name="object 65"/>
            <p:cNvPicPr/>
            <p:nvPr/>
          </p:nvPicPr>
          <p:blipFill>
            <a:blip r:embed="rId7" cstate="print"/>
            <a:stretch>
              <a:fillRect/>
            </a:stretch>
          </p:blipFill>
          <p:spPr>
            <a:xfrm>
              <a:off x="12495037" y="10219374"/>
              <a:ext cx="165242" cy="157460"/>
            </a:xfrm>
            <a:prstGeom prst="rect">
              <a:avLst/>
            </a:prstGeom>
          </p:spPr>
        </p:pic>
      </p:grpSp>
      <p:sp>
        <p:nvSpPr>
          <p:cNvPr id="90" name="ZoneTexte 71"/>
          <p:cNvSpPr txBox="1"/>
          <p:nvPr/>
        </p:nvSpPr>
        <p:spPr>
          <a:xfrm>
            <a:off x="2433791" y="225591"/>
            <a:ext cx="4072609" cy="707886"/>
          </a:xfrm>
          <a:prstGeom prst="rect">
            <a:avLst/>
          </a:prstGeom>
          <a:noFill/>
          <a:ln>
            <a:noFill/>
          </a:ln>
        </p:spPr>
        <p:txBody>
          <a:bodyPr wrap="square"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algn="r"/>
            <a:r>
              <a:rPr lang="fr-FR" sz="2000" b="1" dirty="0">
                <a:gradFill>
                  <a:gsLst>
                    <a:gs pos="53000">
                      <a:srgbClr val="E84E0E"/>
                    </a:gs>
                    <a:gs pos="100000">
                      <a:srgbClr val="FFC000"/>
                    </a:gs>
                  </a:gsLst>
                  <a:lin ang="0" scaled="0"/>
                </a:gradFill>
                <a:latin typeface="Metropolis Black" panose="00000A00000000000000" pitchFamily="50" charset="0"/>
              </a:rPr>
              <a:t>LES SOLUTIONS DIGITALES POUR LE SECTEUR AGRICOLE</a:t>
            </a:r>
          </a:p>
        </p:txBody>
      </p:sp>
      <p:sp>
        <p:nvSpPr>
          <p:cNvPr id="27" name="ZoneTexte 26"/>
          <p:cNvSpPr txBox="1"/>
          <p:nvPr/>
        </p:nvSpPr>
        <p:spPr>
          <a:xfrm>
            <a:off x="4813340" y="7999562"/>
            <a:ext cx="1524972" cy="1107996"/>
          </a:xfrm>
          <a:prstGeom prst="rect">
            <a:avLst/>
          </a:prstGeom>
          <a:noFill/>
          <a:ln>
            <a:noFill/>
          </a:ln>
        </p:spPr>
        <p:txBody>
          <a:bodyPr wrap="square" rtlCol="0">
            <a:spAutoFit/>
          </a:bodyPr>
          <a:lstStyle/>
          <a:p>
            <a:r>
              <a:rPr lang="fr-CM" sz="6600" b="1" dirty="0">
                <a:solidFill>
                  <a:schemeClr val="accent6">
                    <a:lumMod val="75000"/>
                  </a:schemeClr>
                </a:solidFill>
                <a:latin typeface="Metropolis Light" panose="00000500000000000000" pitchFamily="50" charset="0"/>
              </a:rPr>
              <a:t>04</a:t>
            </a:r>
            <a:endParaRPr lang="fr-FR" sz="6600" b="1" dirty="0">
              <a:solidFill>
                <a:schemeClr val="accent6">
                  <a:lumMod val="75000"/>
                </a:schemeClr>
              </a:solidFill>
              <a:latin typeface="Metropolis Light" panose="00000500000000000000" pitchFamily="50" charset="0"/>
            </a:endParaRPr>
          </a:p>
        </p:txBody>
      </p:sp>
      <p:sp>
        <p:nvSpPr>
          <p:cNvPr id="2" name="AutoShape 10" descr="Fruit&amp;#39;is Cameroun - Home | Facebook"/>
          <p:cNvSpPr>
            <a:spLocks noChangeAspect="1" noChangeArrowheads="1"/>
          </p:cNvSpPr>
          <p:nvPr/>
        </p:nvSpPr>
        <p:spPr bwMode="auto">
          <a:xfrm>
            <a:off x="1315747" y="4179200"/>
            <a:ext cx="89341" cy="893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6802" tIns="13401" rIns="26802" bIns="13401" numCol="1" anchor="t" anchorCtr="0" compatLnSpc="1">
            <a:prstTxWarp prst="textNoShape">
              <a:avLst/>
            </a:prstTxWarp>
          </a:bodyPr>
          <a:lstStyle/>
          <a:p>
            <a:endParaRPr lang="fr-FR" sz="528"/>
          </a:p>
        </p:txBody>
      </p:sp>
      <p:sp>
        <p:nvSpPr>
          <p:cNvPr id="3" name="AutoShape 12" descr="Fruit&amp;#39;is Cameroun - Home | Facebook"/>
          <p:cNvSpPr>
            <a:spLocks noChangeAspect="1" noChangeArrowheads="1"/>
          </p:cNvSpPr>
          <p:nvPr/>
        </p:nvSpPr>
        <p:spPr bwMode="auto">
          <a:xfrm>
            <a:off x="1360417" y="4223871"/>
            <a:ext cx="89341" cy="893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6802" tIns="13401" rIns="26802" bIns="13401" numCol="1" anchor="t" anchorCtr="0" compatLnSpc="1">
            <a:prstTxWarp prst="textNoShape">
              <a:avLst/>
            </a:prstTxWarp>
          </a:bodyPr>
          <a:lstStyle/>
          <a:p>
            <a:endParaRPr lang="fr-FR" sz="528"/>
          </a:p>
        </p:txBody>
      </p:sp>
      <p:sp>
        <p:nvSpPr>
          <p:cNvPr id="4" name="AutoShape 14" descr="Fruit&amp;#39;is Cameroun - Home | Facebook"/>
          <p:cNvSpPr>
            <a:spLocks noChangeAspect="1" noChangeArrowheads="1"/>
          </p:cNvSpPr>
          <p:nvPr/>
        </p:nvSpPr>
        <p:spPr bwMode="auto">
          <a:xfrm>
            <a:off x="1405088" y="4268541"/>
            <a:ext cx="89341" cy="893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6802" tIns="13401" rIns="26802" bIns="13401" numCol="1" anchor="t" anchorCtr="0" compatLnSpc="1">
            <a:prstTxWarp prst="textNoShape">
              <a:avLst/>
            </a:prstTxWarp>
          </a:bodyPr>
          <a:lstStyle/>
          <a:p>
            <a:endParaRPr lang="fr-FR" sz="528"/>
          </a:p>
        </p:txBody>
      </p:sp>
      <p:grpSp>
        <p:nvGrpSpPr>
          <p:cNvPr id="8" name="Groupe 7"/>
          <p:cNvGrpSpPr/>
          <p:nvPr/>
        </p:nvGrpSpPr>
        <p:grpSpPr>
          <a:xfrm>
            <a:off x="465529" y="2595349"/>
            <a:ext cx="5897171" cy="4628654"/>
            <a:chOff x="465529" y="2862049"/>
            <a:chExt cx="5897171" cy="4628654"/>
          </a:xfrm>
        </p:grpSpPr>
        <p:pic>
          <p:nvPicPr>
            <p:cNvPr id="69" name="Image 68"/>
            <p:cNvPicPr>
              <a:picLocks noChangeAspect="1"/>
            </p:cNvPicPr>
            <p:nvPr/>
          </p:nvPicPr>
          <p:blipFill rotWithShape="1">
            <a:blip r:embed="rId8">
              <a:extLst>
                <a:ext uri="{28A0092B-C50C-407E-A947-70E740481C1C}">
                  <a14:useLocalDpi xmlns:a14="http://schemas.microsoft.com/office/drawing/2010/main" val="0"/>
                </a:ext>
              </a:extLst>
            </a:blip>
            <a:srcRect t="14852"/>
            <a:stretch/>
          </p:blipFill>
          <p:spPr>
            <a:xfrm>
              <a:off x="5989271" y="6184930"/>
              <a:ext cx="354339" cy="1305773"/>
            </a:xfrm>
            <a:prstGeom prst="rect">
              <a:avLst/>
            </a:prstGeom>
          </p:spPr>
        </p:pic>
        <p:sp>
          <p:nvSpPr>
            <p:cNvPr id="6" name="object 27">
              <a:extLst>
                <a:ext uri="{FF2B5EF4-FFF2-40B4-BE49-F238E27FC236}">
                  <a16:creationId xmlns="" xmlns:a16="http://schemas.microsoft.com/office/drawing/2014/main" id="{E8D68C16-D73D-5A3D-2407-AB13D297CA3B}"/>
                </a:ext>
              </a:extLst>
            </p:cNvPr>
            <p:cNvSpPr txBox="1"/>
            <p:nvPr/>
          </p:nvSpPr>
          <p:spPr>
            <a:xfrm>
              <a:off x="465529" y="2862049"/>
              <a:ext cx="5897171" cy="1148391"/>
            </a:xfrm>
            <a:prstGeom prst="rect">
              <a:avLst/>
            </a:prstGeom>
            <a:solidFill>
              <a:schemeClr val="bg1">
                <a:lumMod val="85000"/>
                <a:alpha val="0"/>
              </a:schemeClr>
            </a:solidFill>
          </p:spPr>
          <p:txBody>
            <a:bodyPr vert="horz" wrap="square" lIns="0" tIns="40005" rIns="0" bIns="0" rtlCol="0">
              <a:spAutoFit/>
            </a:bodyPr>
            <a:lstStyle/>
            <a:p>
              <a:pPr marL="12700" marR="5080" algn="just"/>
              <a:r>
                <a:rPr lang="fr-CM" sz="1200" dirty="0">
                  <a:latin typeface="Aeonik" panose="02010503030300000000" pitchFamily="50" charset="0"/>
                  <a:cs typeface="Arial"/>
                </a:rPr>
                <a:t>Les exploitations agricoles sont soumises à plusieurs aléas, notamment ceux liés au climat, aux risques de maladies susceptibles d’affecter les cultures dans les champs, à la sécurité des exploitations, à l’éloignement des zones d’habitation. </a:t>
              </a:r>
            </a:p>
            <a:p>
              <a:pPr marL="12700" marR="5080" algn="just"/>
              <a:r>
                <a:rPr lang="fr-CM" sz="1200" dirty="0">
                  <a:latin typeface="Aeonik" panose="02010503030300000000" pitchFamily="50" charset="0"/>
                  <a:cs typeface="Arial"/>
                </a:rPr>
                <a:t>Nos solutions d’agriculture intelligente permettent  de recueillir, de partager et d’exploiter des données. Elles permettent d’enregistrer des gains de productivité importants et de réduire les coûts. </a:t>
              </a:r>
            </a:p>
          </p:txBody>
        </p:sp>
        <p:sp>
          <p:nvSpPr>
            <p:cNvPr id="9" name="object 27">
              <a:extLst>
                <a:ext uri="{FF2B5EF4-FFF2-40B4-BE49-F238E27FC236}">
                  <a16:creationId xmlns="" xmlns:a16="http://schemas.microsoft.com/office/drawing/2014/main" id="{16C82D44-011D-820E-595A-94340CDFBFAA}"/>
                </a:ext>
              </a:extLst>
            </p:cNvPr>
            <p:cNvSpPr txBox="1"/>
            <p:nvPr/>
          </p:nvSpPr>
          <p:spPr>
            <a:xfrm>
              <a:off x="465529" y="4260212"/>
              <a:ext cx="5836018" cy="1702389"/>
            </a:xfrm>
            <a:prstGeom prst="rect">
              <a:avLst/>
            </a:prstGeom>
            <a:solidFill>
              <a:schemeClr val="bg1">
                <a:lumMod val="85000"/>
                <a:alpha val="0"/>
              </a:schemeClr>
            </a:solidFill>
          </p:spPr>
          <p:txBody>
            <a:bodyPr vert="horz" wrap="square" lIns="0" tIns="40005" rIns="0" bIns="0" rtlCol="0">
              <a:spAutoFit/>
            </a:bodyPr>
            <a:lstStyle/>
            <a:p>
              <a:pPr marL="12700" marR="5080" algn="just"/>
              <a:r>
                <a:rPr lang="fr-CM" sz="1200" b="1" dirty="0">
                  <a:latin typeface="Aeonik" panose="02010503030300000000" pitchFamily="50" charset="0"/>
                  <a:cs typeface="Arial"/>
                </a:rPr>
                <a:t>  LES STATIONS MÉTÉOROLOGIQUES CONNECTÉES</a:t>
              </a:r>
            </a:p>
            <a:p>
              <a:pPr marL="12700" marR="5080" algn="just"/>
              <a:endParaRPr lang="fr-CM" sz="1200" dirty="0">
                <a:latin typeface="Aeonik" panose="02010503030300000000" pitchFamily="50" charset="0"/>
                <a:cs typeface="Arial"/>
              </a:endParaRPr>
            </a:p>
            <a:p>
              <a:pPr algn="just"/>
              <a:r>
                <a:rPr lang="fr-CM" sz="1200" dirty="0">
                  <a:latin typeface="Aeonik" panose="02010503030300000000" pitchFamily="50" charset="0"/>
                  <a:cs typeface="Arial"/>
                </a:rPr>
                <a:t>Avec nos stations météorologiques connectées, les agriculteurs et les éleveurs disposent de moyens pour s’assurer que leurs cultures et leurs animaux se trouvent dans des conditions optimales. Elles leur permettent  de : suivre les conditions de l’environnement extérieur, gérer le taux de maladie des plantes, profiter de prévisions météorologiques précises, anticiper les actions grâce aux prévisions, récolter des données météorologiques fiables dans des conditions difficiles (température, humidité, pression barométrique, point de rosée, vitesse et direction du vent, etc.)</a:t>
              </a:r>
            </a:p>
          </p:txBody>
        </p:sp>
      </p:grpSp>
      <p:sp>
        <p:nvSpPr>
          <p:cNvPr id="23" name="AutoShape 10" descr="Fruit&amp;#39;is Cameroun - Home | Facebook">
            <a:extLst>
              <a:ext uri="{FF2B5EF4-FFF2-40B4-BE49-F238E27FC236}">
                <a16:creationId xmlns="" xmlns:a16="http://schemas.microsoft.com/office/drawing/2014/main" id="{9253C602-B4F2-DC7D-2244-3BDC569EA0C0}"/>
              </a:ext>
            </a:extLst>
          </p:cNvPr>
          <p:cNvSpPr>
            <a:spLocks noChangeAspect="1" noChangeArrowheads="1"/>
          </p:cNvSpPr>
          <p:nvPr/>
        </p:nvSpPr>
        <p:spPr bwMode="auto">
          <a:xfrm>
            <a:off x="1271247" y="6287230"/>
            <a:ext cx="89341" cy="893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6802" tIns="13401" rIns="26802" bIns="13401" numCol="1" anchor="t" anchorCtr="0" compatLnSpc="1">
            <a:prstTxWarp prst="textNoShape">
              <a:avLst/>
            </a:prstTxWarp>
          </a:bodyPr>
          <a:lstStyle/>
          <a:p>
            <a:endParaRPr lang="fr-FR" sz="528"/>
          </a:p>
        </p:txBody>
      </p:sp>
      <p:sp>
        <p:nvSpPr>
          <p:cNvPr id="26" name="AutoShape 12" descr="Fruit&amp;#39;is Cameroun - Home | Facebook">
            <a:extLst>
              <a:ext uri="{FF2B5EF4-FFF2-40B4-BE49-F238E27FC236}">
                <a16:creationId xmlns="" xmlns:a16="http://schemas.microsoft.com/office/drawing/2014/main" id="{FA069294-52C6-90B5-EC54-7B7DE6A2BB5E}"/>
              </a:ext>
            </a:extLst>
          </p:cNvPr>
          <p:cNvSpPr>
            <a:spLocks noChangeAspect="1" noChangeArrowheads="1"/>
          </p:cNvSpPr>
          <p:nvPr/>
        </p:nvSpPr>
        <p:spPr bwMode="auto">
          <a:xfrm>
            <a:off x="1315917" y="6331901"/>
            <a:ext cx="89341" cy="893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6802" tIns="13401" rIns="26802" bIns="13401" numCol="1" anchor="t" anchorCtr="0" compatLnSpc="1">
            <a:prstTxWarp prst="textNoShape">
              <a:avLst/>
            </a:prstTxWarp>
          </a:bodyPr>
          <a:lstStyle/>
          <a:p>
            <a:endParaRPr lang="fr-FR" sz="528"/>
          </a:p>
        </p:txBody>
      </p:sp>
      <p:sp>
        <p:nvSpPr>
          <p:cNvPr id="28" name="AutoShape 14" descr="Fruit&amp;#39;is Cameroun - Home | Facebook">
            <a:extLst>
              <a:ext uri="{FF2B5EF4-FFF2-40B4-BE49-F238E27FC236}">
                <a16:creationId xmlns="" xmlns:a16="http://schemas.microsoft.com/office/drawing/2014/main" id="{1AC8B8AF-49C8-9496-1B72-F92F6233DF5D}"/>
              </a:ext>
            </a:extLst>
          </p:cNvPr>
          <p:cNvSpPr>
            <a:spLocks noChangeAspect="1" noChangeArrowheads="1"/>
          </p:cNvSpPr>
          <p:nvPr/>
        </p:nvSpPr>
        <p:spPr bwMode="auto">
          <a:xfrm>
            <a:off x="1360588" y="6376571"/>
            <a:ext cx="89341" cy="893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6802" tIns="13401" rIns="26802" bIns="13401" numCol="1" anchor="t" anchorCtr="0" compatLnSpc="1">
            <a:prstTxWarp prst="textNoShape">
              <a:avLst/>
            </a:prstTxWarp>
          </a:bodyPr>
          <a:lstStyle/>
          <a:p>
            <a:endParaRPr lang="fr-FR" sz="528"/>
          </a:p>
        </p:txBody>
      </p:sp>
      <p:sp>
        <p:nvSpPr>
          <p:cNvPr id="92" name="ZoneTexte 71"/>
          <p:cNvSpPr txBox="1"/>
          <p:nvPr/>
        </p:nvSpPr>
        <p:spPr>
          <a:xfrm>
            <a:off x="390801" y="1744785"/>
            <a:ext cx="3010578" cy="738664"/>
          </a:xfrm>
          <a:prstGeom prst="rect">
            <a:avLst/>
          </a:prstGeom>
          <a:noFill/>
          <a:ln>
            <a:noFill/>
          </a:ln>
        </p:spPr>
        <p:txBody>
          <a:bodyPr wrap="square"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r>
              <a:rPr lang="fr-FR" sz="1400" b="1" dirty="0">
                <a:latin typeface="Metropolis Black" panose="00000A00000000000000" pitchFamily="50" charset="0"/>
              </a:rPr>
              <a:t>DES SOLUTIONS ET EQUIPEMENTS POUR BOOSTER LA PRODUCTION AGRICOLE</a:t>
            </a:r>
          </a:p>
        </p:txBody>
      </p:sp>
      <p:sp>
        <p:nvSpPr>
          <p:cNvPr id="95" name="AutoShape 10" descr="Fruit&amp;#39;is Cameroun - Home | Facebook">
            <a:extLst>
              <a:ext uri="{FF2B5EF4-FFF2-40B4-BE49-F238E27FC236}">
                <a16:creationId xmlns="" xmlns:a16="http://schemas.microsoft.com/office/drawing/2014/main" id="{9253C602-B4F2-DC7D-2244-3BDC569EA0C0}"/>
              </a:ext>
            </a:extLst>
          </p:cNvPr>
          <p:cNvSpPr>
            <a:spLocks noChangeAspect="1" noChangeArrowheads="1"/>
          </p:cNvSpPr>
          <p:nvPr/>
        </p:nvSpPr>
        <p:spPr bwMode="auto">
          <a:xfrm>
            <a:off x="1239074" y="6391198"/>
            <a:ext cx="89341" cy="893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6802" tIns="13401" rIns="26802" bIns="13401" numCol="1" anchor="t" anchorCtr="0" compatLnSpc="1">
            <a:prstTxWarp prst="textNoShape">
              <a:avLst/>
            </a:prstTxWarp>
          </a:bodyPr>
          <a:lstStyle/>
          <a:p>
            <a:endParaRPr lang="fr-FR" sz="528"/>
          </a:p>
        </p:txBody>
      </p:sp>
      <p:grpSp>
        <p:nvGrpSpPr>
          <p:cNvPr id="10" name="Groupe 9"/>
          <p:cNvGrpSpPr/>
          <p:nvPr/>
        </p:nvGrpSpPr>
        <p:grpSpPr>
          <a:xfrm>
            <a:off x="465529" y="6377781"/>
            <a:ext cx="4289848" cy="2119473"/>
            <a:chOff x="523282" y="6805227"/>
            <a:chExt cx="4289848" cy="2119473"/>
          </a:xfrm>
        </p:grpSpPr>
        <p:pic>
          <p:nvPicPr>
            <p:cNvPr id="96" name="object 20">
              <a:extLst>
                <a:ext uri="{FF2B5EF4-FFF2-40B4-BE49-F238E27FC236}">
                  <a16:creationId xmlns="" xmlns:a16="http://schemas.microsoft.com/office/drawing/2014/main" id="{BEF67505-B5CB-222B-4B05-86851577D584}"/>
                </a:ext>
              </a:extLst>
            </p:cNvPr>
            <p:cNvPicPr/>
            <p:nvPr/>
          </p:nvPicPr>
          <p:blipFill>
            <a:blip r:embed="rId9" cstate="print"/>
            <a:stretch>
              <a:fillRect/>
            </a:stretch>
          </p:blipFill>
          <p:spPr>
            <a:xfrm>
              <a:off x="2362867" y="7010883"/>
              <a:ext cx="454408" cy="590713"/>
            </a:xfrm>
            <a:prstGeom prst="rect">
              <a:avLst/>
            </a:prstGeom>
          </p:spPr>
        </p:pic>
        <p:sp>
          <p:nvSpPr>
            <p:cNvPr id="97" name="ZoneTexte 96">
              <a:extLst>
                <a:ext uri="{FF2B5EF4-FFF2-40B4-BE49-F238E27FC236}">
                  <a16:creationId xmlns="" xmlns:a16="http://schemas.microsoft.com/office/drawing/2014/main" id="{6A15035C-CF52-FF16-45FB-6D8B9884F05C}"/>
                </a:ext>
              </a:extLst>
            </p:cNvPr>
            <p:cNvSpPr txBox="1"/>
            <p:nvPr/>
          </p:nvSpPr>
          <p:spPr>
            <a:xfrm>
              <a:off x="523282" y="7803349"/>
              <a:ext cx="1244251" cy="248658"/>
            </a:xfrm>
            <a:prstGeom prst="rect">
              <a:avLst/>
            </a:prstGeom>
            <a:solidFill>
              <a:schemeClr val="accent6">
                <a:lumMod val="75000"/>
              </a:schemeClr>
            </a:solidFill>
          </p:spPr>
          <p:txBody>
            <a:bodyPr wrap="none" rtlCol="0">
              <a:spAutoFit/>
            </a:bodyPr>
            <a:lstStyle/>
            <a:p>
              <a:r>
                <a:rPr lang="fr-FR" b="1" dirty="0">
                  <a:solidFill>
                    <a:schemeClr val="bg1"/>
                  </a:solidFill>
                </a:rPr>
                <a:t>Capteurs connectés</a:t>
              </a:r>
            </a:p>
          </p:txBody>
        </p:sp>
        <p:sp>
          <p:nvSpPr>
            <p:cNvPr id="98" name="ZoneTexte 97">
              <a:extLst>
                <a:ext uri="{FF2B5EF4-FFF2-40B4-BE49-F238E27FC236}">
                  <a16:creationId xmlns="" xmlns:a16="http://schemas.microsoft.com/office/drawing/2014/main" id="{6DD6E94A-2651-67BB-F0E7-63F5734D4F96}"/>
                </a:ext>
              </a:extLst>
            </p:cNvPr>
            <p:cNvSpPr txBox="1"/>
            <p:nvPr/>
          </p:nvSpPr>
          <p:spPr>
            <a:xfrm>
              <a:off x="1876412" y="7793061"/>
              <a:ext cx="1181734" cy="248658"/>
            </a:xfrm>
            <a:prstGeom prst="rect">
              <a:avLst/>
            </a:prstGeom>
            <a:solidFill>
              <a:schemeClr val="accent6">
                <a:lumMod val="75000"/>
              </a:schemeClr>
            </a:solidFill>
          </p:spPr>
          <p:txBody>
            <a:bodyPr wrap="none" rtlCol="0">
              <a:spAutoFit/>
            </a:bodyPr>
            <a:lstStyle/>
            <a:p>
              <a:r>
                <a:rPr lang="fr-FR" b="1" dirty="0">
                  <a:solidFill>
                    <a:schemeClr val="bg1"/>
                  </a:solidFill>
                </a:rPr>
                <a:t>Réseau GSM/LoRa</a:t>
              </a:r>
            </a:p>
          </p:txBody>
        </p:sp>
        <p:sp>
          <p:nvSpPr>
            <p:cNvPr id="99" name="ZoneTexte 98">
              <a:extLst>
                <a:ext uri="{FF2B5EF4-FFF2-40B4-BE49-F238E27FC236}">
                  <a16:creationId xmlns="" xmlns:a16="http://schemas.microsoft.com/office/drawing/2014/main" id="{75318C7D-D266-68EC-054B-2E7CFBB77658}"/>
                </a:ext>
              </a:extLst>
            </p:cNvPr>
            <p:cNvSpPr txBox="1"/>
            <p:nvPr/>
          </p:nvSpPr>
          <p:spPr>
            <a:xfrm>
              <a:off x="3152098" y="7794295"/>
              <a:ext cx="1661032" cy="248658"/>
            </a:xfrm>
            <a:prstGeom prst="rect">
              <a:avLst/>
            </a:prstGeom>
            <a:solidFill>
              <a:schemeClr val="accent6">
                <a:lumMod val="75000"/>
              </a:schemeClr>
            </a:solidFill>
          </p:spPr>
          <p:txBody>
            <a:bodyPr wrap="none" rtlCol="0">
              <a:spAutoFit/>
            </a:bodyPr>
            <a:lstStyle/>
            <a:p>
              <a:r>
                <a:rPr lang="fr-FR" b="1" dirty="0">
                  <a:solidFill>
                    <a:schemeClr val="bg1"/>
                  </a:solidFill>
                </a:rPr>
                <a:t>Plateforme de visualisation</a:t>
              </a:r>
            </a:p>
          </p:txBody>
        </p:sp>
        <p:pic>
          <p:nvPicPr>
            <p:cNvPr id="100" name="Picture 4" descr="Nouveau! Application mobile Android - IOS pour notre plateforme logicielle  IOT - IOT Factory">
              <a:extLst>
                <a:ext uri="{FF2B5EF4-FFF2-40B4-BE49-F238E27FC236}">
                  <a16:creationId xmlns="" xmlns:a16="http://schemas.microsoft.com/office/drawing/2014/main" id="{BF9BA34E-C969-6CFA-0D86-50D52CC3F2F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79184" y="6929599"/>
              <a:ext cx="1333946" cy="740463"/>
            </a:xfrm>
            <a:prstGeom prst="rect">
              <a:avLst/>
            </a:prstGeom>
            <a:noFill/>
            <a:extLst>
              <a:ext uri="{909E8E84-426E-40DD-AFC4-6F175D3DCCD1}">
                <a14:hiddenFill xmlns:a14="http://schemas.microsoft.com/office/drawing/2010/main">
                  <a:solidFill>
                    <a:srgbClr val="FFFFFF"/>
                  </a:solidFill>
                </a14:hiddenFill>
              </a:ext>
            </a:extLst>
          </p:spPr>
        </p:pic>
        <p:grpSp>
          <p:nvGrpSpPr>
            <p:cNvPr id="101" name="Groupe 100"/>
            <p:cNvGrpSpPr/>
            <p:nvPr/>
          </p:nvGrpSpPr>
          <p:grpSpPr>
            <a:xfrm>
              <a:off x="680961" y="6805227"/>
              <a:ext cx="1019997" cy="922819"/>
              <a:chOff x="354865" y="3727876"/>
              <a:chExt cx="1019997" cy="922819"/>
            </a:xfrm>
          </p:grpSpPr>
          <p:pic>
            <p:nvPicPr>
              <p:cNvPr id="105" name="object 24">
                <a:extLst>
                  <a:ext uri="{FF2B5EF4-FFF2-40B4-BE49-F238E27FC236}">
                    <a16:creationId xmlns="" xmlns:a16="http://schemas.microsoft.com/office/drawing/2014/main" id="{40048A51-A052-F6FB-2DB0-34FFB2FA5D8C}"/>
                  </a:ext>
                </a:extLst>
              </p:cNvPr>
              <p:cNvPicPr/>
              <p:nvPr/>
            </p:nvPicPr>
            <p:blipFill>
              <a:blip r:embed="rId11" cstate="print"/>
              <a:stretch>
                <a:fillRect/>
              </a:stretch>
            </p:blipFill>
            <p:spPr>
              <a:xfrm>
                <a:off x="1128943" y="3961704"/>
                <a:ext cx="245919" cy="580643"/>
              </a:xfrm>
              <a:prstGeom prst="rect">
                <a:avLst/>
              </a:prstGeom>
            </p:spPr>
          </p:pic>
          <p:pic>
            <p:nvPicPr>
              <p:cNvPr id="106" name="object 25">
                <a:extLst>
                  <a:ext uri="{FF2B5EF4-FFF2-40B4-BE49-F238E27FC236}">
                    <a16:creationId xmlns="" xmlns:a16="http://schemas.microsoft.com/office/drawing/2014/main" id="{CDC5B622-7FC0-9A14-42E7-B94C4F9C0943}"/>
                  </a:ext>
                </a:extLst>
              </p:cNvPr>
              <p:cNvPicPr/>
              <p:nvPr/>
            </p:nvPicPr>
            <p:blipFill>
              <a:blip r:embed="rId12" cstate="print"/>
              <a:stretch>
                <a:fillRect/>
              </a:stretch>
            </p:blipFill>
            <p:spPr>
              <a:xfrm>
                <a:off x="354865" y="4056254"/>
                <a:ext cx="608046" cy="594441"/>
              </a:xfrm>
              <a:prstGeom prst="rect">
                <a:avLst/>
              </a:prstGeom>
            </p:spPr>
          </p:pic>
          <p:pic>
            <p:nvPicPr>
              <p:cNvPr id="107" name="object 26">
                <a:extLst>
                  <a:ext uri="{FF2B5EF4-FFF2-40B4-BE49-F238E27FC236}">
                    <a16:creationId xmlns="" xmlns:a16="http://schemas.microsoft.com/office/drawing/2014/main" id="{0F6347A9-7F23-BF37-BFBA-DFB06F09CDCB}"/>
                  </a:ext>
                </a:extLst>
              </p:cNvPr>
              <p:cNvPicPr/>
              <p:nvPr/>
            </p:nvPicPr>
            <p:blipFill>
              <a:blip r:embed="rId13" cstate="print"/>
              <a:stretch>
                <a:fillRect/>
              </a:stretch>
            </p:blipFill>
            <p:spPr>
              <a:xfrm>
                <a:off x="806904" y="4252478"/>
                <a:ext cx="332313" cy="363384"/>
              </a:xfrm>
              <a:prstGeom prst="rect">
                <a:avLst/>
              </a:prstGeom>
            </p:spPr>
          </p:pic>
          <p:pic>
            <p:nvPicPr>
              <p:cNvPr id="108" name="object 20">
                <a:extLst>
                  <a:ext uri="{FF2B5EF4-FFF2-40B4-BE49-F238E27FC236}">
                    <a16:creationId xmlns="" xmlns:a16="http://schemas.microsoft.com/office/drawing/2014/main" id="{B092F44C-0936-32C2-9A28-4D46FFCC2359}"/>
                  </a:ext>
                </a:extLst>
              </p:cNvPr>
              <p:cNvPicPr/>
              <p:nvPr/>
            </p:nvPicPr>
            <p:blipFill>
              <a:blip r:embed="rId14" cstate="print"/>
              <a:stretch>
                <a:fillRect/>
              </a:stretch>
            </p:blipFill>
            <p:spPr>
              <a:xfrm>
                <a:off x="639971" y="3727876"/>
                <a:ext cx="588075" cy="791186"/>
              </a:xfrm>
              <a:prstGeom prst="rect">
                <a:avLst/>
              </a:prstGeom>
            </p:spPr>
          </p:pic>
        </p:grpSp>
        <p:sp>
          <p:nvSpPr>
            <p:cNvPr id="102" name="Plus 101">
              <a:extLst>
                <a:ext uri="{FF2B5EF4-FFF2-40B4-BE49-F238E27FC236}">
                  <a16:creationId xmlns="" xmlns:a16="http://schemas.microsoft.com/office/drawing/2014/main" id="{1500F543-7F62-4540-E048-C0BB5BB5DBD9}"/>
                </a:ext>
              </a:extLst>
            </p:cNvPr>
            <p:cNvSpPr/>
            <p:nvPr/>
          </p:nvSpPr>
          <p:spPr>
            <a:xfrm>
              <a:off x="1870670" y="7201213"/>
              <a:ext cx="243031" cy="356886"/>
            </a:xfrm>
            <a:prstGeom prst="mathPlus">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3" name="Plus 102">
              <a:extLst>
                <a:ext uri="{FF2B5EF4-FFF2-40B4-BE49-F238E27FC236}">
                  <a16:creationId xmlns="" xmlns:a16="http://schemas.microsoft.com/office/drawing/2014/main" id="{396D8D0C-B591-9D5D-688A-F7561CDE5342}"/>
                </a:ext>
              </a:extLst>
            </p:cNvPr>
            <p:cNvSpPr/>
            <p:nvPr/>
          </p:nvSpPr>
          <p:spPr>
            <a:xfrm>
              <a:off x="3147780" y="7193908"/>
              <a:ext cx="243031" cy="356886"/>
            </a:xfrm>
            <a:prstGeom prst="mathPlus">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4" name="object 43">
              <a:extLst>
                <a:ext uri="{FF2B5EF4-FFF2-40B4-BE49-F238E27FC236}">
                  <a16:creationId xmlns="" xmlns:a16="http://schemas.microsoft.com/office/drawing/2014/main" id="{D2022FB3-4FA5-482B-1649-4C5010BCC36F}"/>
                </a:ext>
              </a:extLst>
            </p:cNvPr>
            <p:cNvSpPr txBox="1"/>
            <p:nvPr/>
          </p:nvSpPr>
          <p:spPr>
            <a:xfrm>
              <a:off x="569700" y="8221944"/>
              <a:ext cx="3586334" cy="702756"/>
            </a:xfrm>
            <a:prstGeom prst="rect">
              <a:avLst/>
            </a:prstGeom>
          </p:spPr>
          <p:txBody>
            <a:bodyPr vert="horz" wrap="square" lIns="0" tIns="12700" rIns="0" bIns="0" rtlCol="0">
              <a:spAutoFit/>
            </a:bodyPr>
            <a:lstStyle/>
            <a:p>
              <a:pPr marL="15875">
                <a:lnSpc>
                  <a:spcPct val="100000"/>
                </a:lnSpc>
                <a:spcBef>
                  <a:spcPts val="100"/>
                </a:spcBef>
              </a:pPr>
              <a:r>
                <a:rPr lang="fr-FR" sz="1100" b="1" dirty="0">
                  <a:latin typeface="Aeonik" panose="02010503030300000000" pitchFamily="50" charset="0"/>
                  <a:cs typeface="Arial" panose="020B0604020202020204" pitchFamily="34" charset="0"/>
                </a:rPr>
                <a:t>Fonctionnalités proposées</a:t>
              </a:r>
            </a:p>
            <a:p>
              <a:pPr marL="187325" indent="-171450">
                <a:lnSpc>
                  <a:spcPct val="100000"/>
                </a:lnSpc>
                <a:spcBef>
                  <a:spcPts val="100"/>
                </a:spcBef>
                <a:buFont typeface="Arial" panose="020B0604020202020204" pitchFamily="34" charset="0"/>
                <a:buChar char="•"/>
              </a:pPr>
              <a:r>
                <a:rPr sz="1100" dirty="0">
                  <a:latin typeface="Aeonik" panose="02010503030300000000" pitchFamily="50" charset="0"/>
                  <a:cs typeface="Arial"/>
                </a:rPr>
                <a:t>Tableaux de bord </a:t>
              </a:r>
              <a:r>
                <a:rPr sz="1100" dirty="0" err="1">
                  <a:latin typeface="Aeonik" panose="02010503030300000000" pitchFamily="50" charset="0"/>
                  <a:cs typeface="Arial"/>
                </a:rPr>
                <a:t>personnalisés</a:t>
              </a:r>
              <a:endParaRPr sz="1100" dirty="0">
                <a:latin typeface="Aeonik" panose="02010503030300000000" pitchFamily="50" charset="0"/>
                <a:cs typeface="Arial"/>
              </a:endParaRPr>
            </a:p>
            <a:p>
              <a:pPr marL="171450" indent="-171450">
                <a:lnSpc>
                  <a:spcPct val="100000"/>
                </a:lnSpc>
                <a:buClr>
                  <a:srgbClr val="974492"/>
                </a:buClr>
                <a:buFont typeface="Arial" panose="020B0604020202020204" pitchFamily="34" charset="0"/>
                <a:buChar char="•"/>
                <a:tabLst>
                  <a:tab pos="184150" algn="l"/>
                </a:tabLst>
              </a:pPr>
              <a:r>
                <a:rPr sz="1100" dirty="0" err="1">
                  <a:latin typeface="Aeonik" panose="02010503030300000000" pitchFamily="50" charset="0"/>
                  <a:cs typeface="Arial"/>
                </a:rPr>
                <a:t>Suivi</a:t>
              </a:r>
              <a:r>
                <a:rPr sz="1100" dirty="0">
                  <a:latin typeface="Aeonik" panose="02010503030300000000" pitchFamily="50" charset="0"/>
                  <a:cs typeface="Arial"/>
                </a:rPr>
                <a:t> </a:t>
              </a:r>
              <a:r>
                <a:rPr sz="1100" dirty="0" err="1">
                  <a:latin typeface="Aeonik" panose="02010503030300000000" pitchFamily="50" charset="0"/>
                  <a:cs typeface="Arial"/>
                </a:rPr>
                <a:t>d’indicateurs</a:t>
              </a:r>
              <a:r>
                <a:rPr sz="1100" dirty="0">
                  <a:latin typeface="Aeonik" panose="02010503030300000000" pitchFamily="50" charset="0"/>
                  <a:cs typeface="Arial"/>
                </a:rPr>
                <a:t> en temps </a:t>
              </a:r>
              <a:r>
                <a:rPr sz="1100" dirty="0" err="1">
                  <a:latin typeface="Aeonik" panose="02010503030300000000" pitchFamily="50" charset="0"/>
                  <a:cs typeface="Arial"/>
                </a:rPr>
                <a:t>réel</a:t>
              </a:r>
              <a:endParaRPr sz="1100" dirty="0">
                <a:latin typeface="Aeonik" panose="02010503030300000000" pitchFamily="50" charset="0"/>
                <a:cs typeface="Arial"/>
              </a:endParaRPr>
            </a:p>
            <a:p>
              <a:pPr marL="171450" indent="-171450">
                <a:lnSpc>
                  <a:spcPct val="100000"/>
                </a:lnSpc>
                <a:buClr>
                  <a:srgbClr val="974492"/>
                </a:buClr>
                <a:buFont typeface="Arial" panose="020B0604020202020204" pitchFamily="34" charset="0"/>
                <a:buChar char="•"/>
                <a:tabLst>
                  <a:tab pos="184150" algn="l"/>
                </a:tabLst>
              </a:pPr>
              <a:r>
                <a:rPr sz="1100" dirty="0" err="1">
                  <a:latin typeface="Aeonik" panose="02010503030300000000" pitchFamily="50" charset="0"/>
                  <a:cs typeface="Arial"/>
                </a:rPr>
                <a:t>Système</a:t>
              </a:r>
              <a:r>
                <a:rPr sz="1100" dirty="0">
                  <a:latin typeface="Aeonik" panose="02010503030300000000" pitchFamily="50" charset="0"/>
                  <a:cs typeface="Arial"/>
                </a:rPr>
                <a:t> </a:t>
              </a:r>
              <a:r>
                <a:rPr sz="1100" dirty="0" err="1">
                  <a:latin typeface="Aeonik" panose="02010503030300000000" pitchFamily="50" charset="0"/>
                  <a:cs typeface="Arial"/>
                </a:rPr>
                <a:t>d’alertes</a:t>
              </a:r>
              <a:r>
                <a:rPr sz="1100" dirty="0">
                  <a:latin typeface="Aeonik" panose="02010503030300000000" pitchFamily="50" charset="0"/>
                  <a:cs typeface="Arial"/>
                </a:rPr>
                <a:t> en </a:t>
              </a:r>
              <a:r>
                <a:rPr sz="1100" dirty="0" err="1">
                  <a:latin typeface="Aeonik" panose="02010503030300000000" pitchFamily="50" charset="0"/>
                  <a:cs typeface="Arial"/>
                </a:rPr>
                <a:t>cas</a:t>
              </a:r>
              <a:r>
                <a:rPr sz="1100" dirty="0">
                  <a:latin typeface="Aeonik" panose="02010503030300000000" pitchFamily="50" charset="0"/>
                  <a:cs typeface="Arial"/>
                </a:rPr>
                <a:t> de</a:t>
              </a:r>
              <a:r>
                <a:rPr lang="fr-FR" sz="1100" dirty="0">
                  <a:latin typeface="Aeonik" panose="02010503030300000000" pitchFamily="50" charset="0"/>
                  <a:cs typeface="Arial"/>
                </a:rPr>
                <a:t> </a:t>
              </a:r>
              <a:r>
                <a:rPr sz="1100" dirty="0" err="1">
                  <a:latin typeface="Aeonik" panose="02010503030300000000" pitchFamily="50" charset="0"/>
                  <a:cs typeface="Arial"/>
                </a:rPr>
                <a:t>dépassement</a:t>
              </a:r>
              <a:r>
                <a:rPr sz="1100" dirty="0">
                  <a:latin typeface="Aeonik" panose="02010503030300000000" pitchFamily="50" charset="0"/>
                  <a:cs typeface="Arial"/>
                </a:rPr>
                <a:t> de</a:t>
              </a:r>
              <a:r>
                <a:rPr lang="fr-FR" sz="1100" dirty="0">
                  <a:latin typeface="Aeonik" panose="02010503030300000000" pitchFamily="50" charset="0"/>
                  <a:cs typeface="Arial"/>
                </a:rPr>
                <a:t> </a:t>
              </a:r>
              <a:r>
                <a:rPr sz="1100" dirty="0" err="1">
                  <a:latin typeface="Aeonik" panose="02010503030300000000" pitchFamily="50" charset="0"/>
                  <a:cs typeface="Arial"/>
                </a:rPr>
                <a:t>seuils</a:t>
              </a:r>
              <a:endParaRPr sz="1100" dirty="0">
                <a:latin typeface="Aeonik" panose="02010503030300000000" pitchFamily="50" charset="0"/>
                <a:cs typeface="Arial"/>
              </a:endParaRPr>
            </a:p>
          </p:txBody>
        </p:sp>
      </p:grpSp>
    </p:spTree>
    <p:extLst>
      <p:ext uri="{BB962C8B-B14F-4D97-AF65-F5344CB8AC3E}">
        <p14:creationId xmlns:p14="http://schemas.microsoft.com/office/powerpoint/2010/main" val="1781061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 name="Image 9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3697620" y="5745745"/>
            <a:ext cx="3232998" cy="4179110"/>
          </a:xfrm>
          <a:prstGeom prst="rect">
            <a:avLst/>
          </a:prstGeom>
        </p:spPr>
      </p:pic>
      <p:sp>
        <p:nvSpPr>
          <p:cNvPr id="2" name="AutoShape 10" descr="Fruit&amp;#39;is Cameroun - Home | Facebook"/>
          <p:cNvSpPr>
            <a:spLocks noChangeAspect="1" noChangeArrowheads="1"/>
          </p:cNvSpPr>
          <p:nvPr/>
        </p:nvSpPr>
        <p:spPr bwMode="auto">
          <a:xfrm>
            <a:off x="1315747" y="4179200"/>
            <a:ext cx="89341" cy="893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6802" tIns="13401" rIns="26802" bIns="13401" numCol="1" anchor="t" anchorCtr="0" compatLnSpc="1">
            <a:prstTxWarp prst="textNoShape">
              <a:avLst/>
            </a:prstTxWarp>
          </a:bodyPr>
          <a:lstStyle/>
          <a:p>
            <a:endParaRPr lang="fr-FR" sz="528"/>
          </a:p>
        </p:txBody>
      </p:sp>
      <p:sp>
        <p:nvSpPr>
          <p:cNvPr id="3" name="AutoShape 12" descr="Fruit&amp;#39;is Cameroun - Home | Facebook"/>
          <p:cNvSpPr>
            <a:spLocks noChangeAspect="1" noChangeArrowheads="1"/>
          </p:cNvSpPr>
          <p:nvPr/>
        </p:nvSpPr>
        <p:spPr bwMode="auto">
          <a:xfrm>
            <a:off x="1360417" y="4223871"/>
            <a:ext cx="89341" cy="893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6802" tIns="13401" rIns="26802" bIns="13401" numCol="1" anchor="t" anchorCtr="0" compatLnSpc="1">
            <a:prstTxWarp prst="textNoShape">
              <a:avLst/>
            </a:prstTxWarp>
          </a:bodyPr>
          <a:lstStyle/>
          <a:p>
            <a:endParaRPr lang="fr-FR" sz="528"/>
          </a:p>
        </p:txBody>
      </p:sp>
      <p:sp>
        <p:nvSpPr>
          <p:cNvPr id="4" name="AutoShape 14" descr="Fruit&amp;#39;is Cameroun - Home | Facebook"/>
          <p:cNvSpPr>
            <a:spLocks noChangeAspect="1" noChangeArrowheads="1"/>
          </p:cNvSpPr>
          <p:nvPr/>
        </p:nvSpPr>
        <p:spPr bwMode="auto">
          <a:xfrm>
            <a:off x="1405088" y="4268541"/>
            <a:ext cx="89341" cy="893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6802" tIns="13401" rIns="26802" bIns="13401" numCol="1" anchor="t" anchorCtr="0" compatLnSpc="1">
            <a:prstTxWarp prst="textNoShape">
              <a:avLst/>
            </a:prstTxWarp>
          </a:bodyPr>
          <a:lstStyle/>
          <a:p>
            <a:endParaRPr lang="fr-FR" sz="528"/>
          </a:p>
        </p:txBody>
      </p:sp>
      <p:sp>
        <p:nvSpPr>
          <p:cNvPr id="9" name="object 27">
            <a:extLst>
              <a:ext uri="{FF2B5EF4-FFF2-40B4-BE49-F238E27FC236}">
                <a16:creationId xmlns="" xmlns:a16="http://schemas.microsoft.com/office/drawing/2014/main" id="{16C82D44-011D-820E-595A-94340CDFBFAA}"/>
              </a:ext>
            </a:extLst>
          </p:cNvPr>
          <p:cNvSpPr txBox="1"/>
          <p:nvPr/>
        </p:nvSpPr>
        <p:spPr>
          <a:xfrm>
            <a:off x="459653" y="3415036"/>
            <a:ext cx="5929382" cy="1062278"/>
          </a:xfrm>
          <a:prstGeom prst="rect">
            <a:avLst/>
          </a:prstGeom>
          <a:solidFill>
            <a:schemeClr val="bg1">
              <a:lumMod val="85000"/>
              <a:alpha val="0"/>
            </a:schemeClr>
          </a:solidFill>
        </p:spPr>
        <p:txBody>
          <a:bodyPr vert="horz" wrap="square" lIns="0" tIns="40005" rIns="0" bIns="0" rtlCol="0">
            <a:spAutoFit/>
          </a:bodyPr>
          <a:lstStyle/>
          <a:p>
            <a:pPr marL="12700" marR="5080" algn="just">
              <a:lnSpc>
                <a:spcPct val="113100"/>
              </a:lnSpc>
            </a:pPr>
            <a:r>
              <a:rPr lang="fr-CM" sz="1200" dirty="0">
                <a:latin typeface="Aeonik" panose="02010503030300000000" pitchFamily="50" charset="0"/>
                <a:cs typeface="Arial"/>
              </a:rPr>
              <a:t>Nos solutions de gestion d’eau et d’humidité des sols permettent entre autres: de mesurer le taux d’humidité des sols à plusieurs niveaux, d’analyser la température du sol, d’améliorer la qualité des terres, d’augmenter le rendement des cultures, d’optimiser l’arrosage, de gérer la consommation d’eau, optimiser la consommation d’eau, conserver l’eau en maintenant les espaces verts sains</a:t>
            </a:r>
          </a:p>
        </p:txBody>
      </p:sp>
      <p:pic>
        <p:nvPicPr>
          <p:cNvPr id="52" name="Image 5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3" y="1"/>
            <a:ext cx="2319334" cy="1655222"/>
          </a:xfrm>
          <a:prstGeom prst="rect">
            <a:avLst/>
          </a:prstGeom>
        </p:spPr>
      </p:pic>
      <p:sp>
        <p:nvSpPr>
          <p:cNvPr id="53" name="ZoneTexte 71"/>
          <p:cNvSpPr txBox="1"/>
          <p:nvPr/>
        </p:nvSpPr>
        <p:spPr>
          <a:xfrm>
            <a:off x="2783931" y="865935"/>
            <a:ext cx="3705083" cy="707886"/>
          </a:xfrm>
          <a:prstGeom prst="rect">
            <a:avLst/>
          </a:prstGeom>
          <a:noFill/>
          <a:ln>
            <a:noFill/>
          </a:ln>
        </p:spPr>
        <p:txBody>
          <a:bodyPr wrap="square"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algn="r"/>
            <a:r>
              <a:rPr lang="fr-FR" sz="2000" b="1" cap="small" dirty="0">
                <a:latin typeface="Metropolis Black" panose="00000A00000000000000" pitchFamily="50" charset="0"/>
                <a:cs typeface="Arial"/>
              </a:rPr>
              <a:t>pour booster la production agricole </a:t>
            </a:r>
            <a:endParaRPr lang="fr-FR" sz="2000" b="1" dirty="0">
              <a:latin typeface="Metropolis Black" panose="00000A00000000000000" pitchFamily="50" charset="0"/>
            </a:endParaRPr>
          </a:p>
        </p:txBody>
      </p:sp>
      <p:sp>
        <p:nvSpPr>
          <p:cNvPr id="54" name="object 18"/>
          <p:cNvSpPr/>
          <p:nvPr/>
        </p:nvSpPr>
        <p:spPr>
          <a:xfrm>
            <a:off x="4223211" y="1360951"/>
            <a:ext cx="1006750" cy="45719"/>
          </a:xfrm>
          <a:custGeom>
            <a:avLst/>
            <a:gdLst/>
            <a:ahLst/>
            <a:cxnLst/>
            <a:rect l="l" t="t" r="r" b="b"/>
            <a:pathLst>
              <a:path w="1192529">
                <a:moveTo>
                  <a:pt x="0" y="0"/>
                </a:moveTo>
                <a:lnTo>
                  <a:pt x="1192089" y="0"/>
                </a:lnTo>
              </a:path>
            </a:pathLst>
          </a:custGeom>
          <a:ln w="28575">
            <a:solidFill>
              <a:srgbClr val="FF7900"/>
            </a:solidFill>
          </a:ln>
        </p:spPr>
        <p:txBody>
          <a:bodyPr wrap="square" lIns="0" tIns="0" rIns="0" bIns="0" rtlCol="0"/>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algn="r"/>
            <a:endParaRPr sz="1100" dirty="0"/>
          </a:p>
        </p:txBody>
      </p:sp>
      <p:grpSp>
        <p:nvGrpSpPr>
          <p:cNvPr id="55" name="Groupe 54"/>
          <p:cNvGrpSpPr/>
          <p:nvPr/>
        </p:nvGrpSpPr>
        <p:grpSpPr>
          <a:xfrm>
            <a:off x="579531" y="9466797"/>
            <a:ext cx="5523352" cy="169053"/>
            <a:chOff x="8039296" y="10219374"/>
            <a:chExt cx="5077424" cy="205879"/>
          </a:xfrm>
        </p:grpSpPr>
        <p:pic>
          <p:nvPicPr>
            <p:cNvPr id="56" name="object 47"/>
            <p:cNvPicPr/>
            <p:nvPr/>
          </p:nvPicPr>
          <p:blipFill>
            <a:blip r:embed="rId4" cstate="print"/>
            <a:stretch>
              <a:fillRect/>
            </a:stretch>
          </p:blipFill>
          <p:spPr>
            <a:xfrm>
              <a:off x="8802338" y="10243480"/>
              <a:ext cx="227234" cy="140970"/>
            </a:xfrm>
            <a:prstGeom prst="rect">
              <a:avLst/>
            </a:prstGeom>
          </p:spPr>
        </p:pic>
        <p:sp>
          <p:nvSpPr>
            <p:cNvPr id="57" name="object 48"/>
            <p:cNvSpPr txBox="1"/>
            <p:nvPr/>
          </p:nvSpPr>
          <p:spPr>
            <a:xfrm>
              <a:off x="9041687" y="10263723"/>
              <a:ext cx="550545" cy="135765"/>
            </a:xfrm>
            <a:prstGeom prst="rect">
              <a:avLst/>
            </a:prstGeom>
          </p:spPr>
          <p:txBody>
            <a:bodyPr vert="horz" wrap="square" lIns="0" tIns="3723"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3723">
                <a:spcBef>
                  <a:spcPts val="29"/>
                </a:spcBef>
              </a:pPr>
              <a:r>
                <a:rPr sz="700" b="1" spc="-3" dirty="0">
                  <a:solidFill>
                    <a:srgbClr val="211F1F"/>
                  </a:solidFill>
                  <a:latin typeface="Calibri"/>
                  <a:cs typeface="Calibri"/>
                </a:rPr>
                <a:t>Kiosques urbain</a:t>
              </a:r>
              <a:endParaRPr sz="700" b="1">
                <a:latin typeface="Calibri"/>
                <a:cs typeface="Calibri"/>
              </a:endParaRPr>
            </a:p>
          </p:txBody>
        </p:sp>
        <p:grpSp>
          <p:nvGrpSpPr>
            <p:cNvPr id="58" name="object 49"/>
            <p:cNvGrpSpPr/>
            <p:nvPr/>
          </p:nvGrpSpPr>
          <p:grpSpPr>
            <a:xfrm>
              <a:off x="9743852" y="10270363"/>
              <a:ext cx="237183" cy="154890"/>
              <a:chOff x="4016946" y="10270363"/>
              <a:chExt cx="237183" cy="154890"/>
            </a:xfrm>
          </p:grpSpPr>
          <p:pic>
            <p:nvPicPr>
              <p:cNvPr id="73" name="object 50"/>
              <p:cNvPicPr/>
              <p:nvPr/>
            </p:nvPicPr>
            <p:blipFill>
              <a:blip r:embed="rId5" cstate="print"/>
              <a:stretch>
                <a:fillRect/>
              </a:stretch>
            </p:blipFill>
            <p:spPr>
              <a:xfrm>
                <a:off x="4091184" y="10270363"/>
                <a:ext cx="162945" cy="154890"/>
              </a:xfrm>
              <a:prstGeom prst="rect">
                <a:avLst/>
              </a:prstGeom>
            </p:spPr>
          </p:pic>
          <p:sp>
            <p:nvSpPr>
              <p:cNvPr id="74" name="object 51"/>
              <p:cNvSpPr/>
              <p:nvPr/>
            </p:nvSpPr>
            <p:spPr>
              <a:xfrm>
                <a:off x="4016946" y="10313210"/>
                <a:ext cx="34290" cy="33655"/>
              </a:xfrm>
              <a:custGeom>
                <a:avLst/>
                <a:gdLst/>
                <a:ahLst/>
                <a:cxnLst/>
                <a:rect l="l" t="t" r="r" b="b"/>
                <a:pathLst>
                  <a:path w="34289" h="33654">
                    <a:moveTo>
                      <a:pt x="26168" y="0"/>
                    </a:moveTo>
                    <a:lnTo>
                      <a:pt x="7537" y="0"/>
                    </a:lnTo>
                    <a:lnTo>
                      <a:pt x="0" y="7490"/>
                    </a:lnTo>
                    <a:lnTo>
                      <a:pt x="0" y="25994"/>
                    </a:lnTo>
                    <a:lnTo>
                      <a:pt x="7537" y="33486"/>
                    </a:lnTo>
                    <a:lnTo>
                      <a:pt x="26168" y="33486"/>
                    </a:lnTo>
                    <a:lnTo>
                      <a:pt x="33731" y="25994"/>
                    </a:lnTo>
                    <a:lnTo>
                      <a:pt x="33731" y="16743"/>
                    </a:lnTo>
                    <a:lnTo>
                      <a:pt x="33731" y="7490"/>
                    </a:lnTo>
                    <a:lnTo>
                      <a:pt x="26168" y="0"/>
                    </a:lnTo>
                    <a:close/>
                  </a:path>
                </a:pathLst>
              </a:custGeom>
              <a:solidFill>
                <a:srgbClr val="EB5B23"/>
              </a:solidFill>
            </p:spPr>
            <p:txBody>
              <a:bodyPr wrap="square" lIns="0" tIns="0" rIns="0" bIns="0" rtlCol="0"/>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endParaRPr sz="700" b="1"/>
              </a:p>
            </p:txBody>
          </p:sp>
        </p:grpSp>
        <p:sp>
          <p:nvSpPr>
            <p:cNvPr id="59" name="object 52"/>
            <p:cNvSpPr txBox="1"/>
            <p:nvPr/>
          </p:nvSpPr>
          <p:spPr>
            <a:xfrm>
              <a:off x="10008917" y="10274189"/>
              <a:ext cx="490854" cy="135765"/>
            </a:xfrm>
            <a:prstGeom prst="rect">
              <a:avLst/>
            </a:prstGeom>
          </p:spPr>
          <p:txBody>
            <a:bodyPr vert="horz" wrap="square" lIns="0" tIns="3723"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3723">
                <a:spcBef>
                  <a:spcPts val="29"/>
                </a:spcBef>
              </a:pPr>
              <a:r>
                <a:rPr sz="700" b="1" spc="-6" dirty="0">
                  <a:solidFill>
                    <a:srgbClr val="211F1F"/>
                  </a:solidFill>
                  <a:latin typeface="Calibri"/>
                  <a:cs typeface="Calibri"/>
                </a:rPr>
                <a:t>Écran</a:t>
              </a:r>
              <a:r>
                <a:rPr sz="700" b="1" spc="-3" dirty="0">
                  <a:solidFill>
                    <a:srgbClr val="211F1F"/>
                  </a:solidFill>
                  <a:latin typeface="Calibri"/>
                  <a:cs typeface="Calibri"/>
                </a:rPr>
                <a:t> </a:t>
              </a:r>
              <a:r>
                <a:rPr sz="700" b="1" spc="-7" dirty="0">
                  <a:solidFill>
                    <a:srgbClr val="211F1F"/>
                  </a:solidFill>
                  <a:latin typeface="Calibri"/>
                  <a:cs typeface="Calibri"/>
                </a:rPr>
                <a:t>Outdoor</a:t>
              </a:r>
              <a:endParaRPr sz="700" b="1">
                <a:latin typeface="Calibri"/>
                <a:cs typeface="Calibri"/>
              </a:endParaRPr>
            </a:p>
          </p:txBody>
        </p:sp>
        <p:sp>
          <p:nvSpPr>
            <p:cNvPr id="60" name="object 53"/>
            <p:cNvSpPr txBox="1"/>
            <p:nvPr/>
          </p:nvSpPr>
          <p:spPr>
            <a:xfrm>
              <a:off x="10909648" y="10260249"/>
              <a:ext cx="440056" cy="135765"/>
            </a:xfrm>
            <a:prstGeom prst="rect">
              <a:avLst/>
            </a:prstGeom>
          </p:spPr>
          <p:txBody>
            <a:bodyPr vert="horz" wrap="square" lIns="0" tIns="3723"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3723">
                <a:spcBef>
                  <a:spcPts val="29"/>
                </a:spcBef>
              </a:pPr>
              <a:r>
                <a:rPr sz="700" b="1" spc="-4" dirty="0">
                  <a:solidFill>
                    <a:srgbClr val="211F1F"/>
                  </a:solidFill>
                  <a:latin typeface="Calibri"/>
                  <a:cs typeface="Calibri"/>
                </a:rPr>
                <a:t>Cars </a:t>
              </a:r>
              <a:r>
                <a:rPr sz="700" b="1" spc="-3" dirty="0">
                  <a:solidFill>
                    <a:srgbClr val="211F1F"/>
                  </a:solidFill>
                  <a:latin typeface="Calibri"/>
                  <a:cs typeface="Calibri"/>
                </a:rPr>
                <a:t>podium</a:t>
              </a:r>
              <a:endParaRPr sz="700" b="1">
                <a:latin typeface="Calibri"/>
                <a:cs typeface="Calibri"/>
              </a:endParaRPr>
            </a:p>
          </p:txBody>
        </p:sp>
        <p:sp>
          <p:nvSpPr>
            <p:cNvPr id="61" name="object 54"/>
            <p:cNvSpPr/>
            <p:nvPr/>
          </p:nvSpPr>
          <p:spPr>
            <a:xfrm>
              <a:off x="10633322" y="10284168"/>
              <a:ext cx="248920" cy="102870"/>
            </a:xfrm>
            <a:custGeom>
              <a:avLst/>
              <a:gdLst/>
              <a:ahLst/>
              <a:cxnLst/>
              <a:rect l="l" t="t" r="r" b="b"/>
              <a:pathLst>
                <a:path w="248920" h="102870">
                  <a:moveTo>
                    <a:pt x="33731" y="36537"/>
                  </a:moveTo>
                  <a:lnTo>
                    <a:pt x="26162" y="29044"/>
                  </a:lnTo>
                  <a:lnTo>
                    <a:pt x="7543" y="29044"/>
                  </a:lnTo>
                  <a:lnTo>
                    <a:pt x="0" y="36537"/>
                  </a:lnTo>
                  <a:lnTo>
                    <a:pt x="0" y="55041"/>
                  </a:lnTo>
                  <a:lnTo>
                    <a:pt x="7543" y="62534"/>
                  </a:lnTo>
                  <a:lnTo>
                    <a:pt x="26162" y="62534"/>
                  </a:lnTo>
                  <a:lnTo>
                    <a:pt x="33731" y="55041"/>
                  </a:lnTo>
                  <a:lnTo>
                    <a:pt x="33731" y="45796"/>
                  </a:lnTo>
                  <a:lnTo>
                    <a:pt x="33731" y="36537"/>
                  </a:lnTo>
                  <a:close/>
                </a:path>
                <a:path w="248920" h="102870">
                  <a:moveTo>
                    <a:pt x="141884" y="75057"/>
                  </a:moveTo>
                  <a:lnTo>
                    <a:pt x="141859" y="72859"/>
                  </a:lnTo>
                  <a:lnTo>
                    <a:pt x="141859" y="70573"/>
                  </a:lnTo>
                  <a:lnTo>
                    <a:pt x="140169" y="69532"/>
                  </a:lnTo>
                  <a:lnTo>
                    <a:pt x="133743" y="69723"/>
                  </a:lnTo>
                  <a:lnTo>
                    <a:pt x="132410" y="70815"/>
                  </a:lnTo>
                  <a:lnTo>
                    <a:pt x="132600" y="75209"/>
                  </a:lnTo>
                  <a:lnTo>
                    <a:pt x="133997" y="76149"/>
                  </a:lnTo>
                  <a:lnTo>
                    <a:pt x="137020" y="76149"/>
                  </a:lnTo>
                  <a:lnTo>
                    <a:pt x="140246" y="76174"/>
                  </a:lnTo>
                  <a:lnTo>
                    <a:pt x="141884" y="75057"/>
                  </a:lnTo>
                  <a:close/>
                </a:path>
                <a:path w="248920" h="102870">
                  <a:moveTo>
                    <a:pt x="248856" y="50850"/>
                  </a:moveTo>
                  <a:lnTo>
                    <a:pt x="245440" y="48641"/>
                  </a:lnTo>
                  <a:lnTo>
                    <a:pt x="242392" y="46774"/>
                  </a:lnTo>
                  <a:lnTo>
                    <a:pt x="242392" y="55067"/>
                  </a:lnTo>
                  <a:lnTo>
                    <a:pt x="242366" y="61671"/>
                  </a:lnTo>
                  <a:lnTo>
                    <a:pt x="241719" y="65481"/>
                  </a:lnTo>
                  <a:lnTo>
                    <a:pt x="235292" y="65481"/>
                  </a:lnTo>
                  <a:lnTo>
                    <a:pt x="235292" y="61671"/>
                  </a:lnTo>
                  <a:lnTo>
                    <a:pt x="242366" y="61671"/>
                  </a:lnTo>
                  <a:lnTo>
                    <a:pt x="242366" y="55067"/>
                  </a:lnTo>
                  <a:lnTo>
                    <a:pt x="237972" y="55067"/>
                  </a:lnTo>
                  <a:lnTo>
                    <a:pt x="227774" y="54914"/>
                  </a:lnTo>
                  <a:lnTo>
                    <a:pt x="228396" y="54940"/>
                  </a:lnTo>
                  <a:lnTo>
                    <a:pt x="228523" y="70993"/>
                  </a:lnTo>
                  <a:lnTo>
                    <a:pt x="229666" y="72161"/>
                  </a:lnTo>
                  <a:lnTo>
                    <a:pt x="235813" y="72212"/>
                  </a:lnTo>
                  <a:lnTo>
                    <a:pt x="241820" y="72212"/>
                  </a:lnTo>
                  <a:lnTo>
                    <a:pt x="241820" y="81876"/>
                  </a:lnTo>
                  <a:lnTo>
                    <a:pt x="237299" y="81876"/>
                  </a:lnTo>
                  <a:lnTo>
                    <a:pt x="232841" y="81953"/>
                  </a:lnTo>
                  <a:lnTo>
                    <a:pt x="227850" y="81788"/>
                  </a:lnTo>
                  <a:lnTo>
                    <a:pt x="227203" y="80594"/>
                  </a:lnTo>
                  <a:lnTo>
                    <a:pt x="226936" y="79844"/>
                  </a:lnTo>
                  <a:lnTo>
                    <a:pt x="223583" y="74663"/>
                  </a:lnTo>
                  <a:lnTo>
                    <a:pt x="222465" y="72936"/>
                  </a:lnTo>
                  <a:lnTo>
                    <a:pt x="221221" y="72199"/>
                  </a:lnTo>
                  <a:lnTo>
                    <a:pt x="221221" y="85039"/>
                  </a:lnTo>
                  <a:lnTo>
                    <a:pt x="221107" y="91059"/>
                  </a:lnTo>
                  <a:lnTo>
                    <a:pt x="216293" y="95770"/>
                  </a:lnTo>
                  <a:lnTo>
                    <a:pt x="204711" y="95745"/>
                  </a:lnTo>
                  <a:lnTo>
                    <a:pt x="200113" y="91059"/>
                  </a:lnTo>
                  <a:lnTo>
                    <a:pt x="200063" y="88506"/>
                  </a:lnTo>
                  <a:lnTo>
                    <a:pt x="200101" y="82105"/>
                  </a:lnTo>
                  <a:lnTo>
                    <a:pt x="200139" y="79273"/>
                  </a:lnTo>
                  <a:lnTo>
                    <a:pt x="204838" y="74663"/>
                  </a:lnTo>
                  <a:lnTo>
                    <a:pt x="216496" y="74739"/>
                  </a:lnTo>
                  <a:lnTo>
                    <a:pt x="221183" y="79476"/>
                  </a:lnTo>
                  <a:lnTo>
                    <a:pt x="221221" y="85039"/>
                  </a:lnTo>
                  <a:lnTo>
                    <a:pt x="221221" y="72199"/>
                  </a:lnTo>
                  <a:lnTo>
                    <a:pt x="215798" y="68948"/>
                  </a:lnTo>
                  <a:lnTo>
                    <a:pt x="208153" y="68300"/>
                  </a:lnTo>
                  <a:lnTo>
                    <a:pt x="200710" y="71412"/>
                  </a:lnTo>
                  <a:lnTo>
                    <a:pt x="198386" y="73126"/>
                  </a:lnTo>
                  <a:lnTo>
                    <a:pt x="196469" y="75679"/>
                  </a:lnTo>
                  <a:lnTo>
                    <a:pt x="192951" y="81978"/>
                  </a:lnTo>
                  <a:lnTo>
                    <a:pt x="193205" y="82105"/>
                  </a:lnTo>
                  <a:lnTo>
                    <a:pt x="191211" y="81953"/>
                  </a:lnTo>
                  <a:lnTo>
                    <a:pt x="190550" y="81902"/>
                  </a:lnTo>
                  <a:lnTo>
                    <a:pt x="188556" y="81762"/>
                  </a:lnTo>
                  <a:lnTo>
                    <a:pt x="188468" y="80962"/>
                  </a:lnTo>
                  <a:lnTo>
                    <a:pt x="188379" y="80594"/>
                  </a:lnTo>
                  <a:lnTo>
                    <a:pt x="188264" y="76149"/>
                  </a:lnTo>
                  <a:lnTo>
                    <a:pt x="188252" y="69659"/>
                  </a:lnTo>
                  <a:lnTo>
                    <a:pt x="188252" y="63728"/>
                  </a:lnTo>
                  <a:lnTo>
                    <a:pt x="188252" y="57429"/>
                  </a:lnTo>
                  <a:lnTo>
                    <a:pt x="188277" y="14859"/>
                  </a:lnTo>
                  <a:lnTo>
                    <a:pt x="188912" y="14287"/>
                  </a:lnTo>
                  <a:lnTo>
                    <a:pt x="190944" y="14389"/>
                  </a:lnTo>
                  <a:lnTo>
                    <a:pt x="193802" y="14566"/>
                  </a:lnTo>
                  <a:lnTo>
                    <a:pt x="196646" y="14566"/>
                  </a:lnTo>
                  <a:lnTo>
                    <a:pt x="201409" y="14287"/>
                  </a:lnTo>
                  <a:lnTo>
                    <a:pt x="201752" y="14859"/>
                  </a:lnTo>
                  <a:lnTo>
                    <a:pt x="201828" y="47574"/>
                  </a:lnTo>
                  <a:lnTo>
                    <a:pt x="202844" y="48641"/>
                  </a:lnTo>
                  <a:lnTo>
                    <a:pt x="208076" y="48653"/>
                  </a:lnTo>
                  <a:lnTo>
                    <a:pt x="214884" y="48666"/>
                  </a:lnTo>
                  <a:lnTo>
                    <a:pt x="218833" y="48666"/>
                  </a:lnTo>
                  <a:lnTo>
                    <a:pt x="233705" y="48666"/>
                  </a:lnTo>
                  <a:lnTo>
                    <a:pt x="240474" y="52311"/>
                  </a:lnTo>
                  <a:lnTo>
                    <a:pt x="242392" y="55067"/>
                  </a:lnTo>
                  <a:lnTo>
                    <a:pt x="242392" y="46774"/>
                  </a:lnTo>
                  <a:lnTo>
                    <a:pt x="232956" y="26695"/>
                  </a:lnTo>
                  <a:lnTo>
                    <a:pt x="229984" y="14287"/>
                  </a:lnTo>
                  <a:lnTo>
                    <a:pt x="229857" y="13766"/>
                  </a:lnTo>
                  <a:lnTo>
                    <a:pt x="229857" y="41897"/>
                  </a:lnTo>
                  <a:lnTo>
                    <a:pt x="208648" y="41897"/>
                  </a:lnTo>
                  <a:lnTo>
                    <a:pt x="208648" y="14541"/>
                  </a:lnTo>
                  <a:lnTo>
                    <a:pt x="212001" y="14541"/>
                  </a:lnTo>
                  <a:lnTo>
                    <a:pt x="215252" y="14287"/>
                  </a:lnTo>
                  <a:lnTo>
                    <a:pt x="218452" y="14617"/>
                  </a:lnTo>
                  <a:lnTo>
                    <a:pt x="221284" y="14859"/>
                  </a:lnTo>
                  <a:lnTo>
                    <a:pt x="223583" y="16548"/>
                  </a:lnTo>
                  <a:lnTo>
                    <a:pt x="226352" y="26987"/>
                  </a:lnTo>
                  <a:lnTo>
                    <a:pt x="227977" y="34112"/>
                  </a:lnTo>
                  <a:lnTo>
                    <a:pt x="229857" y="41897"/>
                  </a:lnTo>
                  <a:lnTo>
                    <a:pt x="229857" y="13766"/>
                  </a:lnTo>
                  <a:lnTo>
                    <a:pt x="229387" y="11811"/>
                  </a:lnTo>
                  <a:lnTo>
                    <a:pt x="224599" y="8039"/>
                  </a:lnTo>
                  <a:lnTo>
                    <a:pt x="199301" y="7937"/>
                  </a:lnTo>
                  <a:lnTo>
                    <a:pt x="188963" y="8039"/>
                  </a:lnTo>
                  <a:lnTo>
                    <a:pt x="187972" y="7543"/>
                  </a:lnTo>
                  <a:lnTo>
                    <a:pt x="188112" y="6400"/>
                  </a:lnTo>
                  <a:lnTo>
                    <a:pt x="188315" y="4940"/>
                  </a:lnTo>
                  <a:lnTo>
                    <a:pt x="188252" y="4165"/>
                  </a:lnTo>
                  <a:lnTo>
                    <a:pt x="188112" y="990"/>
                  </a:lnTo>
                  <a:lnTo>
                    <a:pt x="187198" y="101"/>
                  </a:lnTo>
                  <a:lnTo>
                    <a:pt x="182257" y="0"/>
                  </a:lnTo>
                  <a:lnTo>
                    <a:pt x="182257" y="63779"/>
                  </a:lnTo>
                  <a:lnTo>
                    <a:pt x="181444" y="69481"/>
                  </a:lnTo>
                  <a:lnTo>
                    <a:pt x="180454" y="69532"/>
                  </a:lnTo>
                  <a:lnTo>
                    <a:pt x="179387" y="69634"/>
                  </a:lnTo>
                  <a:lnTo>
                    <a:pt x="152768" y="69634"/>
                  </a:lnTo>
                  <a:lnTo>
                    <a:pt x="151930" y="69659"/>
                  </a:lnTo>
                  <a:lnTo>
                    <a:pt x="151079" y="69634"/>
                  </a:lnTo>
                  <a:lnTo>
                    <a:pt x="148323" y="69850"/>
                  </a:lnTo>
                  <a:lnTo>
                    <a:pt x="147091" y="70840"/>
                  </a:lnTo>
                  <a:lnTo>
                    <a:pt x="147091" y="74980"/>
                  </a:lnTo>
                  <a:lnTo>
                    <a:pt x="148399" y="75984"/>
                  </a:lnTo>
                  <a:lnTo>
                    <a:pt x="151498" y="76200"/>
                  </a:lnTo>
                  <a:lnTo>
                    <a:pt x="152590" y="76149"/>
                  </a:lnTo>
                  <a:lnTo>
                    <a:pt x="181762" y="76149"/>
                  </a:lnTo>
                  <a:lnTo>
                    <a:pt x="181686" y="80314"/>
                  </a:lnTo>
                  <a:lnTo>
                    <a:pt x="181571" y="81762"/>
                  </a:lnTo>
                  <a:lnTo>
                    <a:pt x="179806" y="81902"/>
                  </a:lnTo>
                  <a:lnTo>
                    <a:pt x="152412" y="81902"/>
                  </a:lnTo>
                  <a:lnTo>
                    <a:pt x="123875" y="81953"/>
                  </a:lnTo>
                  <a:lnTo>
                    <a:pt x="123151" y="81318"/>
                  </a:lnTo>
                  <a:lnTo>
                    <a:pt x="120891" y="74663"/>
                  </a:lnTo>
                  <a:lnTo>
                    <a:pt x="120256" y="72758"/>
                  </a:lnTo>
                  <a:lnTo>
                    <a:pt x="116967" y="70472"/>
                  </a:lnTo>
                  <a:lnTo>
                    <a:pt x="116967" y="90982"/>
                  </a:lnTo>
                  <a:lnTo>
                    <a:pt x="112331" y="95719"/>
                  </a:lnTo>
                  <a:lnTo>
                    <a:pt x="100698" y="95796"/>
                  </a:lnTo>
                  <a:lnTo>
                    <a:pt x="95859" y="90982"/>
                  </a:lnTo>
                  <a:lnTo>
                    <a:pt x="95783" y="88430"/>
                  </a:lnTo>
                  <a:lnTo>
                    <a:pt x="95846" y="82283"/>
                  </a:lnTo>
                  <a:lnTo>
                    <a:pt x="95872" y="79476"/>
                  </a:lnTo>
                  <a:lnTo>
                    <a:pt x="100634" y="74739"/>
                  </a:lnTo>
                  <a:lnTo>
                    <a:pt x="112191" y="74701"/>
                  </a:lnTo>
                  <a:lnTo>
                    <a:pt x="116878" y="79273"/>
                  </a:lnTo>
                  <a:lnTo>
                    <a:pt x="116967" y="90982"/>
                  </a:lnTo>
                  <a:lnTo>
                    <a:pt x="116967" y="70472"/>
                  </a:lnTo>
                  <a:lnTo>
                    <a:pt x="113919" y="68338"/>
                  </a:lnTo>
                  <a:lnTo>
                    <a:pt x="99491" y="68110"/>
                  </a:lnTo>
                  <a:lnTo>
                    <a:pt x="92887" y="72313"/>
                  </a:lnTo>
                  <a:lnTo>
                    <a:pt x="89687" y="81457"/>
                  </a:lnTo>
                  <a:lnTo>
                    <a:pt x="88519" y="82283"/>
                  </a:lnTo>
                  <a:lnTo>
                    <a:pt x="85852" y="81902"/>
                  </a:lnTo>
                  <a:lnTo>
                    <a:pt x="84785" y="81762"/>
                  </a:lnTo>
                  <a:lnTo>
                    <a:pt x="83413" y="81902"/>
                  </a:lnTo>
                  <a:lnTo>
                    <a:pt x="81610" y="81902"/>
                  </a:lnTo>
                  <a:lnTo>
                    <a:pt x="81483" y="64198"/>
                  </a:lnTo>
                  <a:lnTo>
                    <a:pt x="82245" y="63728"/>
                  </a:lnTo>
                  <a:lnTo>
                    <a:pt x="84162" y="63754"/>
                  </a:lnTo>
                  <a:lnTo>
                    <a:pt x="94627" y="63779"/>
                  </a:lnTo>
                  <a:lnTo>
                    <a:pt x="182257" y="63779"/>
                  </a:lnTo>
                  <a:lnTo>
                    <a:pt x="182257" y="0"/>
                  </a:lnTo>
                  <a:lnTo>
                    <a:pt x="181787" y="12"/>
                  </a:lnTo>
                  <a:lnTo>
                    <a:pt x="181787" y="7048"/>
                  </a:lnTo>
                  <a:lnTo>
                    <a:pt x="181787" y="56883"/>
                  </a:lnTo>
                  <a:lnTo>
                    <a:pt x="181076" y="57429"/>
                  </a:lnTo>
                  <a:lnTo>
                    <a:pt x="167068" y="57365"/>
                  </a:lnTo>
                  <a:lnTo>
                    <a:pt x="131508" y="57378"/>
                  </a:lnTo>
                  <a:lnTo>
                    <a:pt x="82194" y="57429"/>
                  </a:lnTo>
                  <a:lnTo>
                    <a:pt x="81534" y="56730"/>
                  </a:lnTo>
                  <a:lnTo>
                    <a:pt x="81534" y="6896"/>
                  </a:lnTo>
                  <a:lnTo>
                    <a:pt x="82296" y="6400"/>
                  </a:lnTo>
                  <a:lnTo>
                    <a:pt x="84531" y="6400"/>
                  </a:lnTo>
                  <a:lnTo>
                    <a:pt x="131686" y="6464"/>
                  </a:lnTo>
                  <a:lnTo>
                    <a:pt x="181140" y="6400"/>
                  </a:lnTo>
                  <a:lnTo>
                    <a:pt x="181787" y="7048"/>
                  </a:lnTo>
                  <a:lnTo>
                    <a:pt x="181787" y="12"/>
                  </a:lnTo>
                  <a:lnTo>
                    <a:pt x="180174" y="25"/>
                  </a:lnTo>
                  <a:lnTo>
                    <a:pt x="76149" y="25"/>
                  </a:lnTo>
                  <a:lnTo>
                    <a:pt x="74968" y="990"/>
                  </a:lnTo>
                  <a:lnTo>
                    <a:pt x="74879" y="87147"/>
                  </a:lnTo>
                  <a:lnTo>
                    <a:pt x="76225" y="88430"/>
                  </a:lnTo>
                  <a:lnTo>
                    <a:pt x="81826" y="88582"/>
                  </a:lnTo>
                  <a:lnTo>
                    <a:pt x="84582" y="88607"/>
                  </a:lnTo>
                  <a:lnTo>
                    <a:pt x="88925" y="88430"/>
                  </a:lnTo>
                  <a:lnTo>
                    <a:pt x="89636" y="88950"/>
                  </a:lnTo>
                  <a:lnTo>
                    <a:pt x="92811" y="97980"/>
                  </a:lnTo>
                  <a:lnTo>
                    <a:pt x="98996" y="102247"/>
                  </a:lnTo>
                  <a:lnTo>
                    <a:pt x="114147" y="102095"/>
                  </a:lnTo>
                  <a:lnTo>
                    <a:pt x="120294" y="97663"/>
                  </a:lnTo>
                  <a:lnTo>
                    <a:pt x="120916" y="95796"/>
                  </a:lnTo>
                  <a:lnTo>
                    <a:pt x="123228" y="88950"/>
                  </a:lnTo>
                  <a:lnTo>
                    <a:pt x="123901" y="88506"/>
                  </a:lnTo>
                  <a:lnTo>
                    <a:pt x="125387" y="88506"/>
                  </a:lnTo>
                  <a:lnTo>
                    <a:pt x="158496" y="88544"/>
                  </a:lnTo>
                  <a:lnTo>
                    <a:pt x="193078" y="88506"/>
                  </a:lnTo>
                  <a:lnTo>
                    <a:pt x="193776" y="88925"/>
                  </a:lnTo>
                  <a:lnTo>
                    <a:pt x="197065" y="98031"/>
                  </a:lnTo>
                  <a:lnTo>
                    <a:pt x="203022" y="102196"/>
                  </a:lnTo>
                  <a:lnTo>
                    <a:pt x="218274" y="102146"/>
                  </a:lnTo>
                  <a:lnTo>
                    <a:pt x="224383" y="97751"/>
                  </a:lnTo>
                  <a:lnTo>
                    <a:pt x="225056" y="95770"/>
                  </a:lnTo>
                  <a:lnTo>
                    <a:pt x="227482" y="88747"/>
                  </a:lnTo>
                  <a:lnTo>
                    <a:pt x="228269" y="88506"/>
                  </a:lnTo>
                  <a:lnTo>
                    <a:pt x="229666" y="88506"/>
                  </a:lnTo>
                  <a:lnTo>
                    <a:pt x="234073" y="88557"/>
                  </a:lnTo>
                  <a:lnTo>
                    <a:pt x="235851" y="88506"/>
                  </a:lnTo>
                  <a:lnTo>
                    <a:pt x="238518" y="88430"/>
                  </a:lnTo>
                  <a:lnTo>
                    <a:pt x="242963" y="88582"/>
                  </a:lnTo>
                  <a:lnTo>
                    <a:pt x="245338" y="88633"/>
                  </a:lnTo>
                  <a:lnTo>
                    <a:pt x="246443" y="88430"/>
                  </a:lnTo>
                  <a:lnTo>
                    <a:pt x="247396" y="88252"/>
                  </a:lnTo>
                  <a:lnTo>
                    <a:pt x="248856" y="86245"/>
                  </a:lnTo>
                  <a:lnTo>
                    <a:pt x="248856" y="81953"/>
                  </a:lnTo>
                  <a:lnTo>
                    <a:pt x="248856" y="72186"/>
                  </a:lnTo>
                  <a:lnTo>
                    <a:pt x="248856" y="65481"/>
                  </a:lnTo>
                  <a:lnTo>
                    <a:pt x="248856" y="61671"/>
                  </a:lnTo>
                  <a:lnTo>
                    <a:pt x="248856" y="55067"/>
                  </a:lnTo>
                  <a:lnTo>
                    <a:pt x="248856" y="50850"/>
                  </a:lnTo>
                  <a:close/>
                </a:path>
              </a:pathLst>
            </a:custGeom>
            <a:solidFill>
              <a:srgbClr val="EB5B23"/>
            </a:solidFill>
          </p:spPr>
          <p:txBody>
            <a:bodyPr wrap="square" lIns="0" tIns="0" rIns="0" bIns="0" rtlCol="0"/>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endParaRPr sz="700" b="1"/>
            </a:p>
          </p:txBody>
        </p:sp>
        <p:grpSp>
          <p:nvGrpSpPr>
            <p:cNvPr id="62" name="object 55"/>
            <p:cNvGrpSpPr/>
            <p:nvPr/>
          </p:nvGrpSpPr>
          <p:grpSpPr>
            <a:xfrm>
              <a:off x="8039296" y="10264940"/>
              <a:ext cx="236340" cy="136946"/>
              <a:chOff x="2312390" y="10264940"/>
              <a:chExt cx="236340" cy="136946"/>
            </a:xfrm>
          </p:grpSpPr>
          <p:pic>
            <p:nvPicPr>
              <p:cNvPr id="71" name="object 56"/>
              <p:cNvPicPr/>
              <p:nvPr/>
            </p:nvPicPr>
            <p:blipFill>
              <a:blip r:embed="rId6" cstate="print"/>
              <a:stretch>
                <a:fillRect/>
              </a:stretch>
            </p:blipFill>
            <p:spPr>
              <a:xfrm>
                <a:off x="2385167" y="10264940"/>
                <a:ext cx="163563" cy="136946"/>
              </a:xfrm>
              <a:prstGeom prst="rect">
                <a:avLst/>
              </a:prstGeom>
            </p:spPr>
          </p:pic>
          <p:sp>
            <p:nvSpPr>
              <p:cNvPr id="72" name="object 57"/>
              <p:cNvSpPr/>
              <p:nvPr/>
            </p:nvSpPr>
            <p:spPr>
              <a:xfrm>
                <a:off x="2312390" y="10308274"/>
                <a:ext cx="34290" cy="33655"/>
              </a:xfrm>
              <a:custGeom>
                <a:avLst/>
                <a:gdLst/>
                <a:ahLst/>
                <a:cxnLst/>
                <a:rect l="l" t="t" r="r" b="b"/>
                <a:pathLst>
                  <a:path w="34289" h="33654">
                    <a:moveTo>
                      <a:pt x="26168" y="0"/>
                    </a:moveTo>
                    <a:lnTo>
                      <a:pt x="7543" y="0"/>
                    </a:lnTo>
                    <a:lnTo>
                      <a:pt x="0" y="7466"/>
                    </a:lnTo>
                    <a:lnTo>
                      <a:pt x="0" y="25970"/>
                    </a:lnTo>
                    <a:lnTo>
                      <a:pt x="7543" y="33461"/>
                    </a:lnTo>
                    <a:lnTo>
                      <a:pt x="26168" y="33461"/>
                    </a:lnTo>
                    <a:lnTo>
                      <a:pt x="33712" y="25970"/>
                    </a:lnTo>
                    <a:lnTo>
                      <a:pt x="33712" y="16743"/>
                    </a:lnTo>
                    <a:lnTo>
                      <a:pt x="33712" y="7466"/>
                    </a:lnTo>
                    <a:lnTo>
                      <a:pt x="26168" y="0"/>
                    </a:lnTo>
                    <a:close/>
                  </a:path>
                </a:pathLst>
              </a:custGeom>
              <a:solidFill>
                <a:srgbClr val="EB5B23"/>
              </a:solidFill>
            </p:spPr>
            <p:txBody>
              <a:bodyPr wrap="square" lIns="0" tIns="0" rIns="0" bIns="0" rtlCol="0"/>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endParaRPr sz="700" b="1"/>
              </a:p>
            </p:txBody>
          </p:sp>
        </p:grpSp>
        <p:sp>
          <p:nvSpPr>
            <p:cNvPr id="63" name="object 58"/>
            <p:cNvSpPr txBox="1"/>
            <p:nvPr/>
          </p:nvSpPr>
          <p:spPr>
            <a:xfrm>
              <a:off x="8290792" y="10258117"/>
              <a:ext cx="436879" cy="135765"/>
            </a:xfrm>
            <a:prstGeom prst="rect">
              <a:avLst/>
            </a:prstGeom>
          </p:spPr>
          <p:txBody>
            <a:bodyPr vert="horz" wrap="square" lIns="0" tIns="3723"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3723">
                <a:spcBef>
                  <a:spcPts val="29"/>
                </a:spcBef>
              </a:pPr>
              <a:r>
                <a:rPr sz="700" b="1" spc="-6" dirty="0">
                  <a:solidFill>
                    <a:srgbClr val="211F1F"/>
                  </a:solidFill>
                  <a:latin typeface="Calibri"/>
                  <a:cs typeface="Calibri"/>
                </a:rPr>
                <a:t>Écran</a:t>
              </a:r>
              <a:r>
                <a:rPr sz="700" b="1" spc="-4" dirty="0">
                  <a:solidFill>
                    <a:srgbClr val="211F1F"/>
                  </a:solidFill>
                  <a:latin typeface="Calibri"/>
                  <a:cs typeface="Calibri"/>
                </a:rPr>
                <a:t> indoor</a:t>
              </a:r>
              <a:endParaRPr sz="700" b="1" dirty="0">
                <a:latin typeface="Calibri"/>
                <a:cs typeface="Calibri"/>
              </a:endParaRPr>
            </a:p>
          </p:txBody>
        </p:sp>
        <p:sp>
          <p:nvSpPr>
            <p:cNvPr id="64" name="object 59"/>
            <p:cNvSpPr txBox="1"/>
            <p:nvPr/>
          </p:nvSpPr>
          <p:spPr>
            <a:xfrm>
              <a:off x="11750975" y="10260249"/>
              <a:ext cx="635634" cy="135765"/>
            </a:xfrm>
            <a:prstGeom prst="rect">
              <a:avLst/>
            </a:prstGeom>
          </p:spPr>
          <p:txBody>
            <a:bodyPr vert="horz" wrap="square" lIns="0" tIns="3723"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3723">
                <a:spcBef>
                  <a:spcPts val="29"/>
                </a:spcBef>
              </a:pPr>
              <a:r>
                <a:rPr sz="700" b="1" spc="-3" dirty="0">
                  <a:solidFill>
                    <a:srgbClr val="211F1F"/>
                  </a:solidFill>
                  <a:latin typeface="Calibri"/>
                  <a:cs typeface="Calibri"/>
                </a:rPr>
                <a:t>Solutions</a:t>
              </a:r>
              <a:r>
                <a:rPr sz="700" b="1" spc="2" dirty="0">
                  <a:solidFill>
                    <a:srgbClr val="211F1F"/>
                  </a:solidFill>
                  <a:latin typeface="Calibri"/>
                  <a:cs typeface="Calibri"/>
                </a:rPr>
                <a:t> </a:t>
              </a:r>
              <a:r>
                <a:rPr sz="700" b="1" spc="-2" dirty="0">
                  <a:solidFill>
                    <a:srgbClr val="211F1F"/>
                  </a:solidFill>
                  <a:latin typeface="Calibri"/>
                  <a:cs typeface="Calibri"/>
                </a:rPr>
                <a:t>Digitales</a:t>
              </a:r>
              <a:endParaRPr sz="700" b="1" dirty="0">
                <a:latin typeface="Calibri"/>
                <a:cs typeface="Calibri"/>
              </a:endParaRPr>
            </a:p>
          </p:txBody>
        </p:sp>
        <p:grpSp>
          <p:nvGrpSpPr>
            <p:cNvPr id="65" name="object 60"/>
            <p:cNvGrpSpPr/>
            <p:nvPr/>
          </p:nvGrpSpPr>
          <p:grpSpPr>
            <a:xfrm>
              <a:off x="11473137" y="10241155"/>
              <a:ext cx="260496" cy="156294"/>
              <a:chOff x="5746229" y="10241153"/>
              <a:chExt cx="260496" cy="156294"/>
            </a:xfrm>
          </p:grpSpPr>
          <p:sp>
            <p:nvSpPr>
              <p:cNvPr id="69" name="object 61"/>
              <p:cNvSpPr/>
              <p:nvPr/>
            </p:nvSpPr>
            <p:spPr>
              <a:xfrm>
                <a:off x="5746229" y="10313211"/>
                <a:ext cx="34290" cy="33655"/>
              </a:xfrm>
              <a:custGeom>
                <a:avLst/>
                <a:gdLst/>
                <a:ahLst/>
                <a:cxnLst/>
                <a:rect l="l" t="t" r="r" b="b"/>
                <a:pathLst>
                  <a:path w="34289" h="33654">
                    <a:moveTo>
                      <a:pt x="26193" y="0"/>
                    </a:moveTo>
                    <a:lnTo>
                      <a:pt x="7562" y="0"/>
                    </a:lnTo>
                    <a:lnTo>
                      <a:pt x="0" y="7490"/>
                    </a:lnTo>
                    <a:lnTo>
                      <a:pt x="0" y="25994"/>
                    </a:lnTo>
                    <a:lnTo>
                      <a:pt x="7562" y="33486"/>
                    </a:lnTo>
                    <a:lnTo>
                      <a:pt x="26193" y="33486"/>
                    </a:lnTo>
                    <a:lnTo>
                      <a:pt x="33731" y="25994"/>
                    </a:lnTo>
                    <a:lnTo>
                      <a:pt x="33731" y="16743"/>
                    </a:lnTo>
                    <a:lnTo>
                      <a:pt x="33731" y="7490"/>
                    </a:lnTo>
                    <a:lnTo>
                      <a:pt x="26193" y="0"/>
                    </a:lnTo>
                    <a:close/>
                  </a:path>
                </a:pathLst>
              </a:custGeom>
              <a:solidFill>
                <a:srgbClr val="EB5B23"/>
              </a:solidFill>
            </p:spPr>
            <p:txBody>
              <a:bodyPr wrap="square" lIns="0" tIns="0" rIns="0" bIns="0" rtlCol="0"/>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endParaRPr sz="700" b="1"/>
              </a:p>
            </p:txBody>
          </p:sp>
          <p:pic>
            <p:nvPicPr>
              <p:cNvPr id="70" name="object 62"/>
              <p:cNvPicPr/>
              <p:nvPr/>
            </p:nvPicPr>
            <p:blipFill>
              <a:blip r:embed="rId7" cstate="print"/>
              <a:stretch>
                <a:fillRect/>
              </a:stretch>
            </p:blipFill>
            <p:spPr>
              <a:xfrm>
                <a:off x="5815857" y="10241153"/>
                <a:ext cx="190868" cy="156294"/>
              </a:xfrm>
              <a:prstGeom prst="rect">
                <a:avLst/>
              </a:prstGeom>
            </p:spPr>
          </p:pic>
        </p:grpSp>
        <p:sp>
          <p:nvSpPr>
            <p:cNvPr id="66" name="object 63"/>
            <p:cNvSpPr/>
            <p:nvPr/>
          </p:nvSpPr>
          <p:spPr>
            <a:xfrm>
              <a:off x="12430156" y="10313212"/>
              <a:ext cx="34290" cy="33655"/>
            </a:xfrm>
            <a:custGeom>
              <a:avLst/>
              <a:gdLst/>
              <a:ahLst/>
              <a:cxnLst/>
              <a:rect l="l" t="t" r="r" b="b"/>
              <a:pathLst>
                <a:path w="34290" h="33654">
                  <a:moveTo>
                    <a:pt x="26161" y="0"/>
                  </a:moveTo>
                  <a:lnTo>
                    <a:pt x="7492" y="0"/>
                  </a:lnTo>
                  <a:lnTo>
                    <a:pt x="0" y="7490"/>
                  </a:lnTo>
                  <a:lnTo>
                    <a:pt x="0" y="25994"/>
                  </a:lnTo>
                  <a:lnTo>
                    <a:pt x="7492" y="33486"/>
                  </a:lnTo>
                  <a:lnTo>
                    <a:pt x="26161" y="33486"/>
                  </a:lnTo>
                  <a:lnTo>
                    <a:pt x="33718" y="25994"/>
                  </a:lnTo>
                  <a:lnTo>
                    <a:pt x="33718" y="16743"/>
                  </a:lnTo>
                  <a:lnTo>
                    <a:pt x="33718" y="7490"/>
                  </a:lnTo>
                  <a:lnTo>
                    <a:pt x="26161" y="0"/>
                  </a:lnTo>
                  <a:close/>
                </a:path>
              </a:pathLst>
            </a:custGeom>
            <a:solidFill>
              <a:srgbClr val="EB5B23"/>
            </a:solidFill>
          </p:spPr>
          <p:txBody>
            <a:bodyPr wrap="square" lIns="0" tIns="0" rIns="0" bIns="0" rtlCol="0"/>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endParaRPr sz="700" b="1"/>
            </a:p>
          </p:txBody>
        </p:sp>
        <p:sp>
          <p:nvSpPr>
            <p:cNvPr id="67" name="object 64"/>
            <p:cNvSpPr txBox="1"/>
            <p:nvPr/>
          </p:nvSpPr>
          <p:spPr>
            <a:xfrm>
              <a:off x="12632215" y="10260249"/>
              <a:ext cx="484505" cy="135765"/>
            </a:xfrm>
            <a:prstGeom prst="rect">
              <a:avLst/>
            </a:prstGeom>
          </p:spPr>
          <p:txBody>
            <a:bodyPr vert="horz" wrap="square" lIns="0" tIns="3723"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3723">
                <a:spcBef>
                  <a:spcPts val="29"/>
                </a:spcBef>
              </a:pPr>
              <a:r>
                <a:rPr sz="700" b="1" spc="-2" dirty="0">
                  <a:solidFill>
                    <a:srgbClr val="211F1F"/>
                  </a:solidFill>
                  <a:latin typeface="Calibri"/>
                  <a:cs typeface="Calibri"/>
                </a:rPr>
                <a:t>Évènementiel</a:t>
              </a:r>
              <a:endParaRPr sz="700" b="1">
                <a:latin typeface="Calibri"/>
                <a:cs typeface="Calibri"/>
              </a:endParaRPr>
            </a:p>
          </p:txBody>
        </p:sp>
        <p:pic>
          <p:nvPicPr>
            <p:cNvPr id="68" name="object 65"/>
            <p:cNvPicPr/>
            <p:nvPr/>
          </p:nvPicPr>
          <p:blipFill>
            <a:blip r:embed="rId8" cstate="print"/>
            <a:stretch>
              <a:fillRect/>
            </a:stretch>
          </p:blipFill>
          <p:spPr>
            <a:xfrm>
              <a:off x="12495037" y="10219374"/>
              <a:ext cx="165242" cy="157460"/>
            </a:xfrm>
            <a:prstGeom prst="rect">
              <a:avLst/>
            </a:prstGeom>
          </p:spPr>
        </p:pic>
      </p:grpSp>
      <p:sp>
        <p:nvSpPr>
          <p:cNvPr id="75" name="ZoneTexte 71"/>
          <p:cNvSpPr txBox="1"/>
          <p:nvPr/>
        </p:nvSpPr>
        <p:spPr>
          <a:xfrm>
            <a:off x="2433791" y="225591"/>
            <a:ext cx="4072609" cy="707886"/>
          </a:xfrm>
          <a:prstGeom prst="rect">
            <a:avLst/>
          </a:prstGeom>
          <a:noFill/>
          <a:ln>
            <a:noFill/>
          </a:ln>
        </p:spPr>
        <p:txBody>
          <a:bodyPr wrap="square"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algn="r"/>
            <a:r>
              <a:rPr lang="fr-FR" sz="2000" b="1" dirty="0">
                <a:gradFill>
                  <a:gsLst>
                    <a:gs pos="53000">
                      <a:srgbClr val="E84E0E"/>
                    </a:gs>
                    <a:gs pos="100000">
                      <a:srgbClr val="FFC000"/>
                    </a:gs>
                  </a:gsLst>
                  <a:lin ang="0" scaled="0"/>
                </a:gradFill>
                <a:latin typeface="Metropolis Black" panose="00000A00000000000000" pitchFamily="50" charset="0"/>
              </a:rPr>
              <a:t>LES SOLUTIONS DIGITALES POUR LE SECTEUR AGRICOLE</a:t>
            </a:r>
          </a:p>
        </p:txBody>
      </p:sp>
      <p:sp>
        <p:nvSpPr>
          <p:cNvPr id="76" name="ZoneTexte 71"/>
          <p:cNvSpPr txBox="1"/>
          <p:nvPr/>
        </p:nvSpPr>
        <p:spPr>
          <a:xfrm>
            <a:off x="390801" y="1744785"/>
            <a:ext cx="3010578" cy="738664"/>
          </a:xfrm>
          <a:prstGeom prst="rect">
            <a:avLst/>
          </a:prstGeom>
          <a:noFill/>
          <a:ln>
            <a:noFill/>
          </a:ln>
        </p:spPr>
        <p:txBody>
          <a:bodyPr wrap="square"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r>
              <a:rPr lang="fr-FR" sz="1400" b="1" dirty="0">
                <a:latin typeface="Metropolis Black" panose="00000A00000000000000" pitchFamily="50" charset="0"/>
              </a:rPr>
              <a:t>DES SOLUTIONS ET EQUIPEMENTS POUR BOOSTER LA PRODUCTION AGRICOLE</a:t>
            </a:r>
          </a:p>
        </p:txBody>
      </p:sp>
      <p:grpSp>
        <p:nvGrpSpPr>
          <p:cNvPr id="77" name="Groupe 76"/>
          <p:cNvGrpSpPr/>
          <p:nvPr/>
        </p:nvGrpSpPr>
        <p:grpSpPr>
          <a:xfrm>
            <a:off x="471466" y="4725429"/>
            <a:ext cx="4423181" cy="2288688"/>
            <a:chOff x="343401" y="5573121"/>
            <a:chExt cx="4423181" cy="2288688"/>
          </a:xfrm>
        </p:grpSpPr>
        <p:pic>
          <p:nvPicPr>
            <p:cNvPr id="79" name="object 20">
              <a:extLst>
                <a:ext uri="{FF2B5EF4-FFF2-40B4-BE49-F238E27FC236}">
                  <a16:creationId xmlns="" xmlns:a16="http://schemas.microsoft.com/office/drawing/2014/main" id="{E9BCBC09-D079-39A3-0CAA-CB891815A755}"/>
                </a:ext>
              </a:extLst>
            </p:cNvPr>
            <p:cNvPicPr/>
            <p:nvPr/>
          </p:nvPicPr>
          <p:blipFill>
            <a:blip r:embed="rId9" cstate="print"/>
            <a:stretch>
              <a:fillRect/>
            </a:stretch>
          </p:blipFill>
          <p:spPr>
            <a:xfrm>
              <a:off x="2066428" y="5701584"/>
              <a:ext cx="420926" cy="633379"/>
            </a:xfrm>
            <a:prstGeom prst="rect">
              <a:avLst/>
            </a:prstGeom>
          </p:spPr>
        </p:pic>
        <p:sp>
          <p:nvSpPr>
            <p:cNvPr id="80" name="ZoneTexte 79">
              <a:extLst>
                <a:ext uri="{FF2B5EF4-FFF2-40B4-BE49-F238E27FC236}">
                  <a16:creationId xmlns="" xmlns:a16="http://schemas.microsoft.com/office/drawing/2014/main" id="{FD424FF8-4705-FCC9-A39B-3CD2509C631A}"/>
                </a:ext>
              </a:extLst>
            </p:cNvPr>
            <p:cNvSpPr txBox="1"/>
            <p:nvPr/>
          </p:nvSpPr>
          <p:spPr>
            <a:xfrm>
              <a:off x="343401" y="6557973"/>
              <a:ext cx="1244251" cy="248658"/>
            </a:xfrm>
            <a:prstGeom prst="rect">
              <a:avLst/>
            </a:prstGeom>
            <a:solidFill>
              <a:schemeClr val="accent6">
                <a:lumMod val="75000"/>
              </a:schemeClr>
            </a:solidFill>
          </p:spPr>
          <p:txBody>
            <a:bodyPr wrap="none" rtlCol="0">
              <a:spAutoFit/>
            </a:bodyPr>
            <a:lstStyle/>
            <a:p>
              <a:r>
                <a:rPr lang="fr-FR" b="1" dirty="0">
                  <a:solidFill>
                    <a:schemeClr val="bg1"/>
                  </a:solidFill>
                </a:rPr>
                <a:t>Capteurs connectés</a:t>
              </a:r>
            </a:p>
          </p:txBody>
        </p:sp>
        <p:sp>
          <p:nvSpPr>
            <p:cNvPr id="81" name="ZoneTexte 80">
              <a:extLst>
                <a:ext uri="{FF2B5EF4-FFF2-40B4-BE49-F238E27FC236}">
                  <a16:creationId xmlns="" xmlns:a16="http://schemas.microsoft.com/office/drawing/2014/main" id="{8904785D-D0DC-0943-99A7-7AA57E17AD9A}"/>
                </a:ext>
              </a:extLst>
            </p:cNvPr>
            <p:cNvSpPr txBox="1"/>
            <p:nvPr/>
          </p:nvSpPr>
          <p:spPr>
            <a:xfrm>
              <a:off x="1757328" y="6557973"/>
              <a:ext cx="1181734" cy="248658"/>
            </a:xfrm>
            <a:prstGeom prst="rect">
              <a:avLst/>
            </a:prstGeom>
            <a:solidFill>
              <a:schemeClr val="accent6">
                <a:lumMod val="75000"/>
              </a:schemeClr>
            </a:solidFill>
          </p:spPr>
          <p:txBody>
            <a:bodyPr wrap="none" rtlCol="0">
              <a:spAutoFit/>
            </a:bodyPr>
            <a:lstStyle/>
            <a:p>
              <a:r>
                <a:rPr lang="fr-FR" b="1" dirty="0">
                  <a:solidFill>
                    <a:schemeClr val="bg1"/>
                  </a:solidFill>
                </a:rPr>
                <a:t>Réseau GSM/LoRa</a:t>
              </a:r>
            </a:p>
          </p:txBody>
        </p:sp>
        <p:sp>
          <p:nvSpPr>
            <p:cNvPr id="82" name="ZoneTexte 81">
              <a:extLst>
                <a:ext uri="{FF2B5EF4-FFF2-40B4-BE49-F238E27FC236}">
                  <a16:creationId xmlns="" xmlns:a16="http://schemas.microsoft.com/office/drawing/2014/main" id="{DC1B9CFB-514C-2466-118B-8B54D91E83C0}"/>
                </a:ext>
              </a:extLst>
            </p:cNvPr>
            <p:cNvSpPr txBox="1"/>
            <p:nvPr/>
          </p:nvSpPr>
          <p:spPr>
            <a:xfrm>
              <a:off x="3105550" y="6558530"/>
              <a:ext cx="1661032" cy="248658"/>
            </a:xfrm>
            <a:prstGeom prst="rect">
              <a:avLst/>
            </a:prstGeom>
            <a:solidFill>
              <a:schemeClr val="accent6">
                <a:lumMod val="75000"/>
              </a:schemeClr>
            </a:solidFill>
          </p:spPr>
          <p:txBody>
            <a:bodyPr wrap="none" rtlCol="0">
              <a:spAutoFit/>
            </a:bodyPr>
            <a:lstStyle/>
            <a:p>
              <a:r>
                <a:rPr lang="fr-FR" b="1" dirty="0">
                  <a:solidFill>
                    <a:schemeClr val="bg1"/>
                  </a:solidFill>
                </a:rPr>
                <a:t>Plateforme de visualisation</a:t>
              </a:r>
            </a:p>
          </p:txBody>
        </p:sp>
        <p:pic>
          <p:nvPicPr>
            <p:cNvPr id="83" name="Picture 4" descr="Nouveau! Application mobile Android - IOS pour notre plateforme logicielle  IOT - IOT Factory">
              <a:extLst>
                <a:ext uri="{FF2B5EF4-FFF2-40B4-BE49-F238E27FC236}">
                  <a16:creationId xmlns="" xmlns:a16="http://schemas.microsoft.com/office/drawing/2014/main" id="{5321E4C9-D353-D68D-9E8F-D3F25EABB37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97890" y="5573121"/>
              <a:ext cx="1450541" cy="805184"/>
            </a:xfrm>
            <a:prstGeom prst="rect">
              <a:avLst/>
            </a:prstGeom>
            <a:noFill/>
            <a:extLst>
              <a:ext uri="{909E8E84-426E-40DD-AFC4-6F175D3DCCD1}">
                <a14:hiddenFill xmlns:a14="http://schemas.microsoft.com/office/drawing/2010/main">
                  <a:solidFill>
                    <a:srgbClr val="FFFFFF"/>
                  </a:solidFill>
                </a14:hiddenFill>
              </a:ext>
            </a:extLst>
          </p:spPr>
        </p:pic>
        <p:sp>
          <p:nvSpPr>
            <p:cNvPr id="84" name="Plus 83">
              <a:extLst>
                <a:ext uri="{FF2B5EF4-FFF2-40B4-BE49-F238E27FC236}">
                  <a16:creationId xmlns="" xmlns:a16="http://schemas.microsoft.com/office/drawing/2014/main" id="{A24C8F9E-AE35-6CA9-7DDE-225F4C987169}"/>
                </a:ext>
              </a:extLst>
            </p:cNvPr>
            <p:cNvSpPr/>
            <p:nvPr/>
          </p:nvSpPr>
          <p:spPr>
            <a:xfrm>
              <a:off x="1237843" y="5810086"/>
              <a:ext cx="243031" cy="356886"/>
            </a:xfrm>
            <a:prstGeom prst="mathPlus">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5" name="Plus 84">
              <a:extLst>
                <a:ext uri="{FF2B5EF4-FFF2-40B4-BE49-F238E27FC236}">
                  <a16:creationId xmlns="" xmlns:a16="http://schemas.microsoft.com/office/drawing/2014/main" id="{F6235DD3-209F-49B1-2348-13C1131CAECF}"/>
                </a:ext>
              </a:extLst>
            </p:cNvPr>
            <p:cNvSpPr/>
            <p:nvPr/>
          </p:nvSpPr>
          <p:spPr>
            <a:xfrm>
              <a:off x="2793406" y="5810086"/>
              <a:ext cx="243031" cy="356886"/>
            </a:xfrm>
            <a:prstGeom prst="mathPlus">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6" name="object 43">
              <a:extLst>
                <a:ext uri="{FF2B5EF4-FFF2-40B4-BE49-F238E27FC236}">
                  <a16:creationId xmlns="" xmlns:a16="http://schemas.microsoft.com/office/drawing/2014/main" id="{EE31E004-173F-93FB-3BBE-D0EE397F11CE}"/>
                </a:ext>
              </a:extLst>
            </p:cNvPr>
            <p:cNvSpPr txBox="1"/>
            <p:nvPr/>
          </p:nvSpPr>
          <p:spPr>
            <a:xfrm>
              <a:off x="452385" y="7017988"/>
              <a:ext cx="3485794" cy="843821"/>
            </a:xfrm>
            <a:prstGeom prst="rect">
              <a:avLst/>
            </a:prstGeom>
          </p:spPr>
          <p:txBody>
            <a:bodyPr vert="horz" wrap="square" lIns="0" tIns="12700" rIns="0" bIns="0" rtlCol="0">
              <a:spAutoFit/>
            </a:bodyPr>
            <a:lstStyle/>
            <a:p>
              <a:pPr marL="15875">
                <a:lnSpc>
                  <a:spcPct val="100000"/>
                </a:lnSpc>
                <a:spcBef>
                  <a:spcPts val="100"/>
                </a:spcBef>
              </a:pPr>
              <a:r>
                <a:rPr lang="fr-FR" sz="1000" b="1" dirty="0">
                  <a:latin typeface="Aeonik" panose="02010503030300000000" pitchFamily="50" charset="0"/>
                  <a:cs typeface="Arial" panose="020B0604020202020204" pitchFamily="34" charset="0"/>
                </a:rPr>
                <a:t>Fonctionnalités proposées</a:t>
              </a:r>
            </a:p>
            <a:p>
              <a:pPr marL="138113" indent="-138113">
                <a:lnSpc>
                  <a:spcPct val="100000"/>
                </a:lnSpc>
                <a:buClr>
                  <a:srgbClr val="974492"/>
                </a:buClr>
                <a:buFont typeface="Arial" panose="020B0604020202020204" pitchFamily="34" charset="0"/>
                <a:buChar char="•"/>
              </a:pPr>
              <a:r>
                <a:rPr lang="fr-CM" sz="1100" dirty="0">
                  <a:latin typeface="Aeonik" panose="02010503030300000000" pitchFamily="50" charset="0"/>
                  <a:cs typeface="Arial"/>
                </a:rPr>
                <a:t>Tableaux de bord personnalisés</a:t>
              </a:r>
            </a:p>
            <a:p>
              <a:pPr marL="138113" indent="-138113">
                <a:lnSpc>
                  <a:spcPct val="100000"/>
                </a:lnSpc>
                <a:buClr>
                  <a:srgbClr val="974492"/>
                </a:buClr>
                <a:buFont typeface="Arial" panose="020B0604020202020204" pitchFamily="34" charset="0"/>
                <a:buChar char="•"/>
              </a:pPr>
              <a:r>
                <a:rPr lang="fr-CM" sz="1100" dirty="0">
                  <a:latin typeface="Aeonik" panose="02010503030300000000" pitchFamily="50" charset="0"/>
                  <a:cs typeface="Arial"/>
                </a:rPr>
                <a:t>Suivi d’indicateurs en temps réel</a:t>
              </a:r>
            </a:p>
            <a:p>
              <a:pPr marL="138113" indent="-138113">
                <a:lnSpc>
                  <a:spcPct val="100000"/>
                </a:lnSpc>
                <a:buClr>
                  <a:srgbClr val="974492"/>
                </a:buClr>
                <a:buFont typeface="Arial" panose="020B0604020202020204" pitchFamily="34" charset="0"/>
                <a:buChar char="•"/>
              </a:pPr>
              <a:r>
                <a:rPr lang="fr-CM" sz="1100" dirty="0">
                  <a:latin typeface="Aeonik" panose="02010503030300000000" pitchFamily="50" charset="0"/>
                  <a:cs typeface="Arial"/>
                </a:rPr>
                <a:t>Système d’alertes en cas de dépassement de seuils</a:t>
              </a:r>
            </a:p>
            <a:p>
              <a:pPr marL="138113" indent="-138113">
                <a:lnSpc>
                  <a:spcPct val="100000"/>
                </a:lnSpc>
                <a:buClr>
                  <a:srgbClr val="974492"/>
                </a:buClr>
                <a:buFont typeface="Arial" panose="020B0604020202020204" pitchFamily="34" charset="0"/>
                <a:buChar char="•"/>
              </a:pPr>
              <a:endParaRPr lang="fr-CM" sz="1100" dirty="0">
                <a:latin typeface="Aeonik" panose="02010503030300000000" pitchFamily="50" charset="0"/>
                <a:cs typeface="Arial"/>
              </a:endParaRPr>
            </a:p>
          </p:txBody>
        </p:sp>
        <p:pic>
          <p:nvPicPr>
            <p:cNvPr id="87" name="object 14">
              <a:extLst>
                <a:ext uri="{FF2B5EF4-FFF2-40B4-BE49-F238E27FC236}">
                  <a16:creationId xmlns="" xmlns:a16="http://schemas.microsoft.com/office/drawing/2014/main" id="{3AB268D5-E5AA-3477-1B12-73E53F739145}"/>
                </a:ext>
              </a:extLst>
            </p:cNvPr>
            <p:cNvPicPr/>
            <p:nvPr/>
          </p:nvPicPr>
          <p:blipFill>
            <a:blip r:embed="rId11" cstate="print"/>
            <a:stretch>
              <a:fillRect/>
            </a:stretch>
          </p:blipFill>
          <p:spPr>
            <a:xfrm>
              <a:off x="632226" y="5692195"/>
              <a:ext cx="398638" cy="652159"/>
            </a:xfrm>
            <a:prstGeom prst="rect">
              <a:avLst/>
            </a:prstGeom>
          </p:spPr>
        </p:pic>
      </p:grpSp>
      <p:grpSp>
        <p:nvGrpSpPr>
          <p:cNvPr id="6" name="Groupe 5"/>
          <p:cNvGrpSpPr/>
          <p:nvPr/>
        </p:nvGrpSpPr>
        <p:grpSpPr>
          <a:xfrm>
            <a:off x="471466" y="2846528"/>
            <a:ext cx="3594778" cy="457689"/>
            <a:chOff x="612053" y="4947648"/>
            <a:chExt cx="3594778" cy="457689"/>
          </a:xfrm>
        </p:grpSpPr>
        <p:sp>
          <p:nvSpPr>
            <p:cNvPr id="90" name="Rectangle 89"/>
            <p:cNvSpPr/>
            <p:nvPr/>
          </p:nvSpPr>
          <p:spPr>
            <a:xfrm>
              <a:off x="612053" y="4947844"/>
              <a:ext cx="3594778" cy="245410"/>
            </a:xfrm>
            <a:prstGeom prst="rect">
              <a:avLst/>
            </a:prstGeom>
            <a:gradFill flip="none" rotWithShape="1">
              <a:gsLst>
                <a:gs pos="53000">
                  <a:srgbClr val="FBBD4B"/>
                </a:gs>
                <a:gs pos="0">
                  <a:srgbClr val="EC600C"/>
                </a:gs>
                <a:gs pos="91000">
                  <a:schemeClr val="bg1"/>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lvl="0">
                <a:defRPr lang="fr-FR"/>
              </a:defPPr>
              <a:lvl1pPr marL="0" lvl="0" algn="l" defTabSz="914400" rtl="0" eaLnBrk="1" latinLnBrk="0" hangingPunct="1">
                <a:defRPr sz="1800" kern="1200">
                  <a:solidFill>
                    <a:schemeClr val="lt1"/>
                  </a:solidFill>
                  <a:latin typeface="+mn-lt"/>
                  <a:ea typeface="+mn-ea"/>
                  <a:cs typeface="+mn-cs"/>
                </a:defRPr>
              </a:lvl1pPr>
              <a:lvl2pPr marL="457200" lvl="1" algn="l" defTabSz="914400" rtl="0" eaLnBrk="1" latinLnBrk="0" hangingPunct="1">
                <a:defRPr sz="1800" kern="1200">
                  <a:solidFill>
                    <a:schemeClr val="lt1"/>
                  </a:solidFill>
                  <a:latin typeface="+mn-lt"/>
                  <a:ea typeface="+mn-ea"/>
                  <a:cs typeface="+mn-cs"/>
                </a:defRPr>
              </a:lvl2pPr>
              <a:lvl3pPr marL="914400" lvl="2" algn="l" defTabSz="914400" rtl="0" eaLnBrk="1" latinLnBrk="0" hangingPunct="1">
                <a:defRPr sz="1800" kern="1200">
                  <a:solidFill>
                    <a:schemeClr val="lt1"/>
                  </a:solidFill>
                  <a:latin typeface="+mn-lt"/>
                  <a:ea typeface="+mn-ea"/>
                  <a:cs typeface="+mn-cs"/>
                </a:defRPr>
              </a:lvl3pPr>
              <a:lvl4pPr marL="1371600" lvl="3" algn="l" defTabSz="914400" rtl="0" eaLnBrk="1" latinLnBrk="0" hangingPunct="1">
                <a:defRPr sz="1800" kern="1200">
                  <a:solidFill>
                    <a:schemeClr val="lt1"/>
                  </a:solidFill>
                  <a:latin typeface="+mn-lt"/>
                  <a:ea typeface="+mn-ea"/>
                  <a:cs typeface="+mn-cs"/>
                </a:defRPr>
              </a:lvl4pPr>
              <a:lvl5pPr marL="1828800" lvl="4" algn="l" defTabSz="914400" rtl="0" eaLnBrk="1" latinLnBrk="0" hangingPunct="1">
                <a:defRPr sz="1800" kern="1200">
                  <a:solidFill>
                    <a:schemeClr val="lt1"/>
                  </a:solidFill>
                  <a:latin typeface="+mn-lt"/>
                  <a:ea typeface="+mn-ea"/>
                  <a:cs typeface="+mn-cs"/>
                </a:defRPr>
              </a:lvl5pPr>
              <a:lvl6pPr marL="2286000" lvl="5" algn="l" defTabSz="914400" rtl="0" eaLnBrk="1" latinLnBrk="0" hangingPunct="1">
                <a:defRPr sz="1800" kern="1200">
                  <a:solidFill>
                    <a:schemeClr val="lt1"/>
                  </a:solidFill>
                  <a:latin typeface="+mn-lt"/>
                  <a:ea typeface="+mn-ea"/>
                  <a:cs typeface="+mn-cs"/>
                </a:defRPr>
              </a:lvl6pPr>
              <a:lvl7pPr marL="2743200" lvl="6" algn="l" defTabSz="914400" rtl="0" eaLnBrk="1" latinLnBrk="0" hangingPunct="1">
                <a:defRPr sz="1800" kern="1200">
                  <a:solidFill>
                    <a:schemeClr val="lt1"/>
                  </a:solidFill>
                  <a:latin typeface="+mn-lt"/>
                  <a:ea typeface="+mn-ea"/>
                  <a:cs typeface="+mn-cs"/>
                </a:defRPr>
              </a:lvl7pPr>
              <a:lvl8pPr marL="3200400" lvl="7" algn="l" defTabSz="914400" rtl="0" eaLnBrk="1" latinLnBrk="0" hangingPunct="1">
                <a:defRPr sz="1800" kern="1200">
                  <a:solidFill>
                    <a:schemeClr val="lt1"/>
                  </a:solidFill>
                  <a:latin typeface="+mn-lt"/>
                  <a:ea typeface="+mn-ea"/>
                  <a:cs typeface="+mn-cs"/>
                </a:defRPr>
              </a:lvl8pPr>
              <a:lvl9pPr marL="3657600" lvl="8" algn="l" defTabSz="914400" rtl="0" eaLnBrk="1" latinLnBrk="0" hangingPunct="1">
                <a:defRPr sz="1800" kern="1200">
                  <a:solidFill>
                    <a:schemeClr val="lt1"/>
                  </a:solidFill>
                  <a:latin typeface="+mn-lt"/>
                  <a:ea typeface="+mn-ea"/>
                  <a:cs typeface="+mn-cs"/>
                </a:defRPr>
              </a:lvl9pPr>
            </a:lstStyle>
            <a:p>
              <a:endParaRPr lang="fr-FR" sz="1702" dirty="0"/>
            </a:p>
          </p:txBody>
        </p:sp>
        <p:sp>
          <p:nvSpPr>
            <p:cNvPr id="91" name="object 27">
              <a:extLst>
                <a:ext uri="{FF2B5EF4-FFF2-40B4-BE49-F238E27FC236}">
                  <a16:creationId xmlns="" xmlns:a16="http://schemas.microsoft.com/office/drawing/2014/main" id="{EC250C6C-56E4-C76C-C04A-6C168C54F251}"/>
                </a:ext>
              </a:extLst>
            </p:cNvPr>
            <p:cNvSpPr txBox="1"/>
            <p:nvPr/>
          </p:nvSpPr>
          <p:spPr>
            <a:xfrm>
              <a:off x="673554" y="4947648"/>
              <a:ext cx="3164653" cy="457689"/>
            </a:xfrm>
            <a:prstGeom prst="rect">
              <a:avLst/>
            </a:prstGeom>
            <a:solidFill>
              <a:schemeClr val="bg1">
                <a:lumMod val="85000"/>
                <a:alpha val="0"/>
              </a:schemeClr>
            </a:solidFill>
          </p:spPr>
          <p:txBody>
            <a:bodyPr vert="horz" wrap="square" lIns="0" tIns="40005" rIns="0" bIns="0" rtlCol="0">
              <a:spAutoFit/>
            </a:bodyPr>
            <a:lstStyle/>
            <a:p>
              <a:pPr marL="12700" marR="5080" algn="just">
                <a:lnSpc>
                  <a:spcPct val="113100"/>
                </a:lnSpc>
              </a:pPr>
              <a:r>
                <a:rPr lang="fr-CM" sz="1200" b="1" dirty="0">
                  <a:latin typeface="Aeonik" panose="02010503030300000000" pitchFamily="50" charset="0"/>
                  <a:cs typeface="Arial"/>
                </a:rPr>
                <a:t>LES CAPTEURS CONNECTÉS DE DÉTECTION D’EAU ET D’HUMIDITÉ DES SOLS</a:t>
              </a:r>
            </a:p>
          </p:txBody>
        </p:sp>
      </p:grpSp>
      <p:sp>
        <p:nvSpPr>
          <p:cNvPr id="92" name="ZoneTexte 91"/>
          <p:cNvSpPr txBox="1"/>
          <p:nvPr/>
        </p:nvSpPr>
        <p:spPr>
          <a:xfrm>
            <a:off x="579531" y="8153101"/>
            <a:ext cx="1524972" cy="1107996"/>
          </a:xfrm>
          <a:prstGeom prst="rect">
            <a:avLst/>
          </a:prstGeom>
          <a:noFill/>
          <a:ln>
            <a:noFill/>
          </a:ln>
        </p:spPr>
        <p:txBody>
          <a:bodyPr wrap="square" rtlCol="0">
            <a:spAutoFit/>
          </a:bodyPr>
          <a:lstStyle/>
          <a:p>
            <a:r>
              <a:rPr lang="fr-CM" sz="6600" b="1" dirty="0">
                <a:solidFill>
                  <a:schemeClr val="accent6">
                    <a:lumMod val="75000"/>
                  </a:schemeClr>
                </a:solidFill>
                <a:latin typeface="Metropolis Light" panose="00000500000000000000" pitchFamily="50" charset="0"/>
              </a:rPr>
              <a:t>05</a:t>
            </a:r>
            <a:endParaRPr lang="fr-FR" sz="6600" b="1" dirty="0">
              <a:solidFill>
                <a:schemeClr val="accent6">
                  <a:lumMod val="75000"/>
                </a:schemeClr>
              </a:solidFill>
              <a:latin typeface="Metropolis Light" panose="00000500000000000000" pitchFamily="50" charset="0"/>
            </a:endParaRPr>
          </a:p>
        </p:txBody>
      </p:sp>
    </p:spTree>
    <p:extLst>
      <p:ext uri="{BB962C8B-B14F-4D97-AF65-F5344CB8AC3E}">
        <p14:creationId xmlns:p14="http://schemas.microsoft.com/office/powerpoint/2010/main" val="1786294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471466" y="2846724"/>
            <a:ext cx="3594778" cy="245410"/>
          </a:xfrm>
          <a:prstGeom prst="rect">
            <a:avLst/>
          </a:prstGeom>
          <a:gradFill flip="none" rotWithShape="1">
            <a:gsLst>
              <a:gs pos="53000">
                <a:srgbClr val="FBBD4B"/>
              </a:gs>
              <a:gs pos="0">
                <a:srgbClr val="EC600C"/>
              </a:gs>
              <a:gs pos="91000">
                <a:schemeClr val="bg1"/>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lvl="0">
              <a:defRPr lang="fr-FR"/>
            </a:defPPr>
            <a:lvl1pPr marL="0" lvl="0" algn="l" defTabSz="914400" rtl="0" eaLnBrk="1" latinLnBrk="0" hangingPunct="1">
              <a:defRPr sz="1800" kern="1200">
                <a:solidFill>
                  <a:schemeClr val="lt1"/>
                </a:solidFill>
                <a:latin typeface="+mn-lt"/>
                <a:ea typeface="+mn-ea"/>
                <a:cs typeface="+mn-cs"/>
              </a:defRPr>
            </a:lvl1pPr>
            <a:lvl2pPr marL="457200" lvl="1" algn="l" defTabSz="914400" rtl="0" eaLnBrk="1" latinLnBrk="0" hangingPunct="1">
              <a:defRPr sz="1800" kern="1200">
                <a:solidFill>
                  <a:schemeClr val="lt1"/>
                </a:solidFill>
                <a:latin typeface="+mn-lt"/>
                <a:ea typeface="+mn-ea"/>
                <a:cs typeface="+mn-cs"/>
              </a:defRPr>
            </a:lvl2pPr>
            <a:lvl3pPr marL="914400" lvl="2" algn="l" defTabSz="914400" rtl="0" eaLnBrk="1" latinLnBrk="0" hangingPunct="1">
              <a:defRPr sz="1800" kern="1200">
                <a:solidFill>
                  <a:schemeClr val="lt1"/>
                </a:solidFill>
                <a:latin typeface="+mn-lt"/>
                <a:ea typeface="+mn-ea"/>
                <a:cs typeface="+mn-cs"/>
              </a:defRPr>
            </a:lvl3pPr>
            <a:lvl4pPr marL="1371600" lvl="3" algn="l" defTabSz="914400" rtl="0" eaLnBrk="1" latinLnBrk="0" hangingPunct="1">
              <a:defRPr sz="1800" kern="1200">
                <a:solidFill>
                  <a:schemeClr val="lt1"/>
                </a:solidFill>
                <a:latin typeface="+mn-lt"/>
                <a:ea typeface="+mn-ea"/>
                <a:cs typeface="+mn-cs"/>
              </a:defRPr>
            </a:lvl4pPr>
            <a:lvl5pPr marL="1828800" lvl="4" algn="l" defTabSz="914400" rtl="0" eaLnBrk="1" latinLnBrk="0" hangingPunct="1">
              <a:defRPr sz="1800" kern="1200">
                <a:solidFill>
                  <a:schemeClr val="lt1"/>
                </a:solidFill>
                <a:latin typeface="+mn-lt"/>
                <a:ea typeface="+mn-ea"/>
                <a:cs typeface="+mn-cs"/>
              </a:defRPr>
            </a:lvl5pPr>
            <a:lvl6pPr marL="2286000" lvl="5" algn="l" defTabSz="914400" rtl="0" eaLnBrk="1" latinLnBrk="0" hangingPunct="1">
              <a:defRPr sz="1800" kern="1200">
                <a:solidFill>
                  <a:schemeClr val="lt1"/>
                </a:solidFill>
                <a:latin typeface="+mn-lt"/>
                <a:ea typeface="+mn-ea"/>
                <a:cs typeface="+mn-cs"/>
              </a:defRPr>
            </a:lvl6pPr>
            <a:lvl7pPr marL="2743200" lvl="6" algn="l" defTabSz="914400" rtl="0" eaLnBrk="1" latinLnBrk="0" hangingPunct="1">
              <a:defRPr sz="1800" kern="1200">
                <a:solidFill>
                  <a:schemeClr val="lt1"/>
                </a:solidFill>
                <a:latin typeface="+mn-lt"/>
                <a:ea typeface="+mn-ea"/>
                <a:cs typeface="+mn-cs"/>
              </a:defRPr>
            </a:lvl7pPr>
            <a:lvl8pPr marL="3200400" lvl="7" algn="l" defTabSz="914400" rtl="0" eaLnBrk="1" latinLnBrk="0" hangingPunct="1">
              <a:defRPr sz="1800" kern="1200">
                <a:solidFill>
                  <a:schemeClr val="lt1"/>
                </a:solidFill>
                <a:latin typeface="+mn-lt"/>
                <a:ea typeface="+mn-ea"/>
                <a:cs typeface="+mn-cs"/>
              </a:defRPr>
            </a:lvl8pPr>
            <a:lvl9pPr marL="3657600" lvl="8" algn="l" defTabSz="914400" rtl="0" eaLnBrk="1" latinLnBrk="0" hangingPunct="1">
              <a:defRPr sz="1800" kern="1200">
                <a:solidFill>
                  <a:schemeClr val="lt1"/>
                </a:solidFill>
                <a:latin typeface="+mn-lt"/>
                <a:ea typeface="+mn-ea"/>
                <a:cs typeface="+mn-cs"/>
              </a:defRPr>
            </a:lvl9pPr>
          </a:lstStyle>
          <a:p>
            <a:endParaRPr lang="fr-FR" sz="1702" dirty="0"/>
          </a:p>
        </p:txBody>
      </p:sp>
      <p:sp>
        <p:nvSpPr>
          <p:cNvPr id="10" name="object 27">
            <a:extLst>
              <a:ext uri="{FF2B5EF4-FFF2-40B4-BE49-F238E27FC236}">
                <a16:creationId xmlns="" xmlns:a16="http://schemas.microsoft.com/office/drawing/2014/main" id="{91154035-270D-E6BC-E757-BB03801D145C}"/>
              </a:ext>
            </a:extLst>
          </p:cNvPr>
          <p:cNvSpPr txBox="1"/>
          <p:nvPr/>
        </p:nvSpPr>
        <p:spPr>
          <a:xfrm>
            <a:off x="532262" y="2827742"/>
            <a:ext cx="5922556" cy="1292277"/>
          </a:xfrm>
          <a:prstGeom prst="rect">
            <a:avLst/>
          </a:prstGeom>
          <a:solidFill>
            <a:schemeClr val="bg1">
              <a:lumMod val="85000"/>
              <a:alpha val="0"/>
            </a:schemeClr>
          </a:solidFill>
        </p:spPr>
        <p:txBody>
          <a:bodyPr vert="horz" wrap="square" lIns="0" tIns="40005" rIns="0" bIns="0" rtlCol="0">
            <a:spAutoFit/>
          </a:bodyPr>
          <a:lstStyle/>
          <a:p>
            <a:pPr marL="12700" marR="5080" algn="just">
              <a:lnSpc>
                <a:spcPct val="113100"/>
              </a:lnSpc>
            </a:pPr>
            <a:r>
              <a:rPr lang="fr-CM" sz="1200" b="1" dirty="0">
                <a:latin typeface="Aeonik" panose="02010503030300000000" pitchFamily="50" charset="0"/>
                <a:cs typeface="Arial"/>
              </a:rPr>
              <a:t>LES CAPTEURS CONNECTÉS D’OPTIMISATION </a:t>
            </a:r>
          </a:p>
          <a:p>
            <a:pPr marL="12700" marR="5080" algn="just">
              <a:lnSpc>
                <a:spcPct val="113100"/>
              </a:lnSpc>
            </a:pPr>
            <a:r>
              <a:rPr lang="fr-CM" sz="1200" b="1" dirty="0">
                <a:latin typeface="Aeonik" panose="02010503030300000000" pitchFamily="50" charset="0"/>
                <a:cs typeface="Arial"/>
              </a:rPr>
              <a:t>DE L’ARROSAGE DES CULTURES</a:t>
            </a:r>
          </a:p>
          <a:p>
            <a:pPr marL="12700" marR="5080" algn="just">
              <a:lnSpc>
                <a:spcPct val="113100"/>
              </a:lnSpc>
            </a:pPr>
            <a:endParaRPr lang="fr-CM" sz="1200" dirty="0">
              <a:latin typeface="Aeonik" panose="02010503030300000000" pitchFamily="50" charset="0"/>
              <a:cs typeface="Arial"/>
            </a:endParaRPr>
          </a:p>
          <a:p>
            <a:pPr marL="12700" marR="5080" algn="just">
              <a:lnSpc>
                <a:spcPct val="113100"/>
              </a:lnSpc>
            </a:pPr>
            <a:r>
              <a:rPr lang="fr-CM" sz="1200" dirty="0">
                <a:latin typeface="Aeonik" panose="02010503030300000000" pitchFamily="50" charset="0"/>
                <a:cs typeface="Arial"/>
              </a:rPr>
              <a:t>Nos solutions d’arrosage des cultures permettent entre autre : de monitorer la consommation d’eau, de piloter l’installation d’arrosage à distance, de déclencher automatiquement l’arrosage en fonction de plusieurs critères (température, humidité…)</a:t>
            </a:r>
          </a:p>
        </p:txBody>
      </p:sp>
      <p:sp>
        <p:nvSpPr>
          <p:cNvPr id="30" name="AutoShape 10" descr="Fruit&amp;#39;is Cameroun - Home | Facebook">
            <a:extLst>
              <a:ext uri="{FF2B5EF4-FFF2-40B4-BE49-F238E27FC236}">
                <a16:creationId xmlns="" xmlns:a16="http://schemas.microsoft.com/office/drawing/2014/main" id="{F53F674B-9546-C0E7-4B46-ECD7E529390A}"/>
              </a:ext>
            </a:extLst>
          </p:cNvPr>
          <p:cNvSpPr>
            <a:spLocks noChangeAspect="1" noChangeArrowheads="1"/>
          </p:cNvSpPr>
          <p:nvPr/>
        </p:nvSpPr>
        <p:spPr bwMode="auto">
          <a:xfrm>
            <a:off x="1215669" y="4106952"/>
            <a:ext cx="89341" cy="893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6802" tIns="13401" rIns="26802" bIns="13401" numCol="1" anchor="t" anchorCtr="0" compatLnSpc="1">
            <a:prstTxWarp prst="textNoShape">
              <a:avLst/>
            </a:prstTxWarp>
          </a:bodyPr>
          <a:lstStyle/>
          <a:p>
            <a:endParaRPr lang="fr-FR" sz="528"/>
          </a:p>
        </p:txBody>
      </p:sp>
      <p:sp>
        <p:nvSpPr>
          <p:cNvPr id="31" name="AutoShape 12" descr="Fruit&amp;#39;is Cameroun - Home | Facebook">
            <a:extLst>
              <a:ext uri="{FF2B5EF4-FFF2-40B4-BE49-F238E27FC236}">
                <a16:creationId xmlns="" xmlns:a16="http://schemas.microsoft.com/office/drawing/2014/main" id="{C400F470-814A-0517-0A0D-0CD45FDD74C5}"/>
              </a:ext>
            </a:extLst>
          </p:cNvPr>
          <p:cNvSpPr>
            <a:spLocks noChangeAspect="1" noChangeArrowheads="1"/>
          </p:cNvSpPr>
          <p:nvPr/>
        </p:nvSpPr>
        <p:spPr bwMode="auto">
          <a:xfrm>
            <a:off x="1260339" y="4151623"/>
            <a:ext cx="89341" cy="893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6802" tIns="13401" rIns="26802" bIns="13401" numCol="1" anchor="t" anchorCtr="0" compatLnSpc="1">
            <a:prstTxWarp prst="textNoShape">
              <a:avLst/>
            </a:prstTxWarp>
          </a:bodyPr>
          <a:lstStyle/>
          <a:p>
            <a:endParaRPr lang="fr-FR" sz="528"/>
          </a:p>
        </p:txBody>
      </p:sp>
      <p:sp>
        <p:nvSpPr>
          <p:cNvPr id="32" name="AutoShape 14" descr="Fruit&amp;#39;is Cameroun - Home | Facebook">
            <a:extLst>
              <a:ext uri="{FF2B5EF4-FFF2-40B4-BE49-F238E27FC236}">
                <a16:creationId xmlns="" xmlns:a16="http://schemas.microsoft.com/office/drawing/2014/main" id="{A9D6A76C-4944-5194-98D6-B82525152DBD}"/>
              </a:ext>
            </a:extLst>
          </p:cNvPr>
          <p:cNvSpPr>
            <a:spLocks noChangeAspect="1" noChangeArrowheads="1"/>
          </p:cNvSpPr>
          <p:nvPr/>
        </p:nvSpPr>
        <p:spPr bwMode="auto">
          <a:xfrm>
            <a:off x="1305010" y="4196293"/>
            <a:ext cx="89341" cy="893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6802" tIns="13401" rIns="26802" bIns="13401" numCol="1" anchor="t" anchorCtr="0" compatLnSpc="1">
            <a:prstTxWarp prst="textNoShape">
              <a:avLst/>
            </a:prstTxWarp>
          </a:bodyPr>
          <a:lstStyle/>
          <a:p>
            <a:endParaRPr lang="fr-FR" sz="528"/>
          </a:p>
        </p:txBody>
      </p:sp>
      <p:grpSp>
        <p:nvGrpSpPr>
          <p:cNvPr id="3" name="Groupe 2"/>
          <p:cNvGrpSpPr/>
          <p:nvPr/>
        </p:nvGrpSpPr>
        <p:grpSpPr>
          <a:xfrm>
            <a:off x="471109" y="4394972"/>
            <a:ext cx="4510275" cy="2276581"/>
            <a:chOff x="244381" y="4378270"/>
            <a:chExt cx="4510275" cy="2276581"/>
          </a:xfrm>
        </p:grpSpPr>
        <p:sp>
          <p:nvSpPr>
            <p:cNvPr id="40" name="object 43">
              <a:extLst>
                <a:ext uri="{FF2B5EF4-FFF2-40B4-BE49-F238E27FC236}">
                  <a16:creationId xmlns="" xmlns:a16="http://schemas.microsoft.com/office/drawing/2014/main" id="{F24F8F1D-D29E-B6A9-68F7-A51A77F0B4ED}"/>
                </a:ext>
              </a:extLst>
            </p:cNvPr>
            <p:cNvSpPr txBox="1"/>
            <p:nvPr/>
          </p:nvSpPr>
          <p:spPr>
            <a:xfrm>
              <a:off x="464469" y="5780253"/>
              <a:ext cx="3403196" cy="874598"/>
            </a:xfrm>
            <a:prstGeom prst="rect">
              <a:avLst/>
            </a:prstGeom>
          </p:spPr>
          <p:txBody>
            <a:bodyPr vert="horz" wrap="square" lIns="0" tIns="12700" rIns="0" bIns="0" rtlCol="0">
              <a:spAutoFit/>
            </a:bodyPr>
            <a:lstStyle/>
            <a:p>
              <a:pPr marL="15875">
                <a:lnSpc>
                  <a:spcPct val="100000"/>
                </a:lnSpc>
                <a:spcBef>
                  <a:spcPts val="100"/>
                </a:spcBef>
              </a:pPr>
              <a:r>
                <a:rPr lang="fr-FR" sz="1200" b="1" dirty="0">
                  <a:latin typeface="Aeonik" panose="02010503030300000000" pitchFamily="50" charset="0"/>
                  <a:cs typeface="Arial" panose="020B0604020202020204" pitchFamily="34" charset="0"/>
                </a:rPr>
                <a:t>Fonctionnalités proposées</a:t>
              </a:r>
            </a:p>
            <a:p>
              <a:pPr marL="138113" indent="-138113">
                <a:lnSpc>
                  <a:spcPct val="100000"/>
                </a:lnSpc>
                <a:buClr>
                  <a:srgbClr val="974492"/>
                </a:buClr>
                <a:buFont typeface="Arial" panose="020B0604020202020204" pitchFamily="34" charset="0"/>
                <a:buChar char="•"/>
              </a:pPr>
              <a:r>
                <a:rPr lang="fr-CM" sz="1100" dirty="0">
                  <a:latin typeface="Aeonik" panose="02010503030300000000" pitchFamily="50" charset="0"/>
                  <a:cs typeface="Arial"/>
                </a:rPr>
                <a:t>Tableaux de bord personnalisés</a:t>
              </a:r>
            </a:p>
            <a:p>
              <a:pPr marL="138113" indent="-138113">
                <a:lnSpc>
                  <a:spcPct val="100000"/>
                </a:lnSpc>
                <a:buClr>
                  <a:srgbClr val="974492"/>
                </a:buClr>
                <a:buFont typeface="Arial" panose="020B0604020202020204" pitchFamily="34" charset="0"/>
                <a:buChar char="•"/>
              </a:pPr>
              <a:r>
                <a:rPr lang="fr-CM" sz="1100" dirty="0">
                  <a:latin typeface="Aeonik" panose="02010503030300000000" pitchFamily="50" charset="0"/>
                  <a:cs typeface="Arial"/>
                </a:rPr>
                <a:t>Suivi d’indicateurs en temps réel</a:t>
              </a:r>
            </a:p>
            <a:p>
              <a:pPr marL="138113" indent="-138113">
                <a:lnSpc>
                  <a:spcPct val="100000"/>
                </a:lnSpc>
                <a:buClr>
                  <a:srgbClr val="974492"/>
                </a:buClr>
                <a:buFont typeface="Arial" panose="020B0604020202020204" pitchFamily="34" charset="0"/>
                <a:buChar char="•"/>
              </a:pPr>
              <a:r>
                <a:rPr lang="fr-CM" sz="1100" dirty="0">
                  <a:latin typeface="Aeonik" panose="02010503030300000000" pitchFamily="50" charset="0"/>
                  <a:cs typeface="Arial"/>
                </a:rPr>
                <a:t>Cartographie et télérelève de compteurs</a:t>
              </a:r>
            </a:p>
            <a:p>
              <a:pPr marL="138113" indent="-138113">
                <a:lnSpc>
                  <a:spcPct val="100000"/>
                </a:lnSpc>
                <a:buClr>
                  <a:srgbClr val="974492"/>
                </a:buClr>
                <a:buFont typeface="Arial" panose="020B0604020202020204" pitchFamily="34" charset="0"/>
                <a:buChar char="•"/>
              </a:pPr>
              <a:r>
                <a:rPr lang="fr-CM" sz="1100" dirty="0">
                  <a:latin typeface="Aeonik" panose="02010503030300000000" pitchFamily="50" charset="0"/>
                  <a:cs typeface="Arial"/>
                </a:rPr>
                <a:t>Système d’alertes en cas de dépassement de seuils</a:t>
              </a:r>
            </a:p>
          </p:txBody>
        </p:sp>
        <p:grpSp>
          <p:nvGrpSpPr>
            <p:cNvPr id="2" name="Groupe 1"/>
            <p:cNvGrpSpPr/>
            <p:nvPr/>
          </p:nvGrpSpPr>
          <p:grpSpPr>
            <a:xfrm>
              <a:off x="244381" y="4378270"/>
              <a:ext cx="4510275" cy="1233510"/>
              <a:chOff x="244381" y="4378270"/>
              <a:chExt cx="4510275" cy="1233510"/>
            </a:xfrm>
          </p:grpSpPr>
          <p:pic>
            <p:nvPicPr>
              <p:cNvPr id="33" name="object 20">
                <a:extLst>
                  <a:ext uri="{FF2B5EF4-FFF2-40B4-BE49-F238E27FC236}">
                    <a16:creationId xmlns="" xmlns:a16="http://schemas.microsoft.com/office/drawing/2014/main" id="{73718655-C6EA-3874-810C-D66A268BD495}"/>
                  </a:ext>
                </a:extLst>
              </p:cNvPr>
              <p:cNvPicPr/>
              <p:nvPr/>
            </p:nvPicPr>
            <p:blipFill>
              <a:blip r:embed="rId2" cstate="print"/>
              <a:stretch>
                <a:fillRect/>
              </a:stretch>
            </p:blipFill>
            <p:spPr>
              <a:xfrm>
                <a:off x="1868925" y="4383128"/>
                <a:ext cx="420926" cy="633379"/>
              </a:xfrm>
              <a:prstGeom prst="rect">
                <a:avLst/>
              </a:prstGeom>
            </p:spPr>
          </p:pic>
          <p:sp>
            <p:nvSpPr>
              <p:cNvPr id="34" name="ZoneTexte 33">
                <a:extLst>
                  <a:ext uri="{FF2B5EF4-FFF2-40B4-BE49-F238E27FC236}">
                    <a16:creationId xmlns="" xmlns:a16="http://schemas.microsoft.com/office/drawing/2014/main" id="{988D7B70-02C5-DE42-F6D8-38EAD4089CEA}"/>
                  </a:ext>
                </a:extLst>
              </p:cNvPr>
              <p:cNvSpPr txBox="1"/>
              <p:nvPr/>
            </p:nvSpPr>
            <p:spPr>
              <a:xfrm>
                <a:off x="244381" y="5363122"/>
                <a:ext cx="1244251" cy="248658"/>
              </a:xfrm>
              <a:prstGeom prst="rect">
                <a:avLst/>
              </a:prstGeom>
              <a:solidFill>
                <a:schemeClr val="accent6">
                  <a:lumMod val="75000"/>
                </a:schemeClr>
              </a:solidFill>
            </p:spPr>
            <p:txBody>
              <a:bodyPr wrap="none" rtlCol="0">
                <a:spAutoFit/>
              </a:bodyPr>
              <a:lstStyle/>
              <a:p>
                <a:r>
                  <a:rPr lang="fr-FR" b="1" dirty="0">
                    <a:solidFill>
                      <a:schemeClr val="bg1"/>
                    </a:solidFill>
                  </a:rPr>
                  <a:t>Capteurs connectés</a:t>
                </a:r>
              </a:p>
            </p:txBody>
          </p:sp>
          <p:sp>
            <p:nvSpPr>
              <p:cNvPr id="35" name="ZoneTexte 34">
                <a:extLst>
                  <a:ext uri="{FF2B5EF4-FFF2-40B4-BE49-F238E27FC236}">
                    <a16:creationId xmlns="" xmlns:a16="http://schemas.microsoft.com/office/drawing/2014/main" id="{04F86434-49FD-3ADD-D964-D81A431E1FD8}"/>
                  </a:ext>
                </a:extLst>
              </p:cNvPr>
              <p:cNvSpPr txBox="1"/>
              <p:nvPr/>
            </p:nvSpPr>
            <p:spPr>
              <a:xfrm>
                <a:off x="1744741" y="5363122"/>
                <a:ext cx="1181734" cy="248658"/>
              </a:xfrm>
              <a:prstGeom prst="rect">
                <a:avLst/>
              </a:prstGeom>
              <a:solidFill>
                <a:schemeClr val="accent6">
                  <a:lumMod val="75000"/>
                </a:schemeClr>
              </a:solidFill>
            </p:spPr>
            <p:txBody>
              <a:bodyPr wrap="none" rtlCol="0">
                <a:spAutoFit/>
              </a:bodyPr>
              <a:lstStyle/>
              <a:p>
                <a:r>
                  <a:rPr lang="fr-FR" b="1" dirty="0">
                    <a:solidFill>
                      <a:schemeClr val="bg1"/>
                    </a:solidFill>
                  </a:rPr>
                  <a:t>Réseau GSM/LoRa</a:t>
                </a:r>
              </a:p>
            </p:txBody>
          </p:sp>
          <p:sp>
            <p:nvSpPr>
              <p:cNvPr id="36" name="ZoneTexte 35">
                <a:extLst>
                  <a:ext uri="{FF2B5EF4-FFF2-40B4-BE49-F238E27FC236}">
                    <a16:creationId xmlns="" xmlns:a16="http://schemas.microsoft.com/office/drawing/2014/main" id="{2CC0173A-2E29-3C26-3DBD-E635AF445108}"/>
                  </a:ext>
                </a:extLst>
              </p:cNvPr>
              <p:cNvSpPr txBox="1"/>
              <p:nvPr/>
            </p:nvSpPr>
            <p:spPr>
              <a:xfrm>
                <a:off x="3093624" y="5351871"/>
                <a:ext cx="1661032" cy="248658"/>
              </a:xfrm>
              <a:prstGeom prst="rect">
                <a:avLst/>
              </a:prstGeom>
              <a:solidFill>
                <a:schemeClr val="accent6">
                  <a:lumMod val="75000"/>
                </a:schemeClr>
              </a:solidFill>
            </p:spPr>
            <p:txBody>
              <a:bodyPr wrap="none" rtlCol="0">
                <a:spAutoFit/>
              </a:bodyPr>
              <a:lstStyle/>
              <a:p>
                <a:r>
                  <a:rPr lang="fr-FR" b="1" dirty="0">
                    <a:solidFill>
                      <a:schemeClr val="bg1"/>
                    </a:solidFill>
                  </a:rPr>
                  <a:t>Plateforme de visualisation</a:t>
                </a:r>
              </a:p>
            </p:txBody>
          </p:sp>
          <p:pic>
            <p:nvPicPr>
              <p:cNvPr id="37" name="Picture 4" descr="Nouveau! Application mobile Android - IOS pour notre plateforme logicielle  IOT - IOT Factory">
                <a:extLst>
                  <a:ext uri="{FF2B5EF4-FFF2-40B4-BE49-F238E27FC236}">
                    <a16:creationId xmlns="" xmlns:a16="http://schemas.microsoft.com/office/drawing/2014/main" id="{151FAC07-BB23-2686-372D-2189A40B4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8870" y="4378270"/>
                <a:ext cx="1450541" cy="805184"/>
              </a:xfrm>
              <a:prstGeom prst="rect">
                <a:avLst/>
              </a:prstGeom>
              <a:noFill/>
              <a:extLst>
                <a:ext uri="{909E8E84-426E-40DD-AFC4-6F175D3DCCD1}">
                  <a14:hiddenFill xmlns:a14="http://schemas.microsoft.com/office/drawing/2010/main">
                    <a:solidFill>
                      <a:srgbClr val="FFFFFF"/>
                    </a:solidFill>
                  </a14:hiddenFill>
                </a:ext>
              </a:extLst>
            </p:spPr>
          </p:pic>
          <p:sp>
            <p:nvSpPr>
              <p:cNvPr id="38" name="Plus 37">
                <a:extLst>
                  <a:ext uri="{FF2B5EF4-FFF2-40B4-BE49-F238E27FC236}">
                    <a16:creationId xmlns="" xmlns:a16="http://schemas.microsoft.com/office/drawing/2014/main" id="{772C31F2-AB55-B4D4-EA72-054A3D76F6AD}"/>
                  </a:ext>
                </a:extLst>
              </p:cNvPr>
              <p:cNvSpPr/>
              <p:nvPr/>
            </p:nvSpPr>
            <p:spPr>
              <a:xfrm>
                <a:off x="1367116" y="4596631"/>
                <a:ext cx="243031" cy="356886"/>
              </a:xfrm>
              <a:prstGeom prst="mathPlus">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Plus 38">
                <a:extLst>
                  <a:ext uri="{FF2B5EF4-FFF2-40B4-BE49-F238E27FC236}">
                    <a16:creationId xmlns="" xmlns:a16="http://schemas.microsoft.com/office/drawing/2014/main" id="{7460D9B4-4206-1C14-F176-5E7E08600BD2}"/>
                  </a:ext>
                </a:extLst>
              </p:cNvPr>
              <p:cNvSpPr/>
              <p:nvPr/>
            </p:nvSpPr>
            <p:spPr>
              <a:xfrm>
                <a:off x="2622845" y="4615235"/>
                <a:ext cx="243031" cy="356886"/>
              </a:xfrm>
              <a:prstGeom prst="mathPlus">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2" name="object 20">
                <a:extLst>
                  <a:ext uri="{FF2B5EF4-FFF2-40B4-BE49-F238E27FC236}">
                    <a16:creationId xmlns="" xmlns:a16="http://schemas.microsoft.com/office/drawing/2014/main" id="{06E5A11C-EF7A-BB14-12EF-43C9B65F7DAA}"/>
                  </a:ext>
                </a:extLst>
              </p:cNvPr>
              <p:cNvPicPr/>
              <p:nvPr/>
            </p:nvPicPr>
            <p:blipFill>
              <a:blip r:embed="rId4" cstate="print"/>
              <a:stretch>
                <a:fillRect/>
              </a:stretch>
            </p:blipFill>
            <p:spPr>
              <a:xfrm>
                <a:off x="734499" y="4467436"/>
                <a:ext cx="305304" cy="380965"/>
              </a:xfrm>
              <a:prstGeom prst="rect">
                <a:avLst/>
              </a:prstGeom>
            </p:spPr>
          </p:pic>
          <p:pic>
            <p:nvPicPr>
              <p:cNvPr id="43" name="object 21">
                <a:extLst>
                  <a:ext uri="{FF2B5EF4-FFF2-40B4-BE49-F238E27FC236}">
                    <a16:creationId xmlns="" xmlns:a16="http://schemas.microsoft.com/office/drawing/2014/main" id="{98BCE250-8049-C140-ACE9-5FB88CDA0119}"/>
                  </a:ext>
                </a:extLst>
              </p:cNvPr>
              <p:cNvPicPr/>
              <p:nvPr/>
            </p:nvPicPr>
            <p:blipFill>
              <a:blip r:embed="rId5" cstate="print"/>
              <a:stretch>
                <a:fillRect/>
              </a:stretch>
            </p:blipFill>
            <p:spPr>
              <a:xfrm>
                <a:off x="357761" y="4525308"/>
                <a:ext cx="323963" cy="428209"/>
              </a:xfrm>
              <a:prstGeom prst="rect">
                <a:avLst/>
              </a:prstGeom>
            </p:spPr>
          </p:pic>
          <p:pic>
            <p:nvPicPr>
              <p:cNvPr id="44" name="object 22">
                <a:extLst>
                  <a:ext uri="{FF2B5EF4-FFF2-40B4-BE49-F238E27FC236}">
                    <a16:creationId xmlns="" xmlns:a16="http://schemas.microsoft.com/office/drawing/2014/main" id="{68AD0014-9138-05EC-7C55-EFF62A739681}"/>
                  </a:ext>
                </a:extLst>
              </p:cNvPr>
              <p:cNvPicPr/>
              <p:nvPr/>
            </p:nvPicPr>
            <p:blipFill>
              <a:blip r:embed="rId6" cstate="print"/>
              <a:stretch>
                <a:fillRect/>
              </a:stretch>
            </p:blipFill>
            <p:spPr>
              <a:xfrm>
                <a:off x="651752" y="4886533"/>
                <a:ext cx="394249" cy="380965"/>
              </a:xfrm>
              <a:prstGeom prst="rect">
                <a:avLst/>
              </a:prstGeom>
            </p:spPr>
          </p:pic>
        </p:grpSp>
      </p:grpSp>
      <p:pic>
        <p:nvPicPr>
          <p:cNvPr id="28" name="Image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3697620" y="5745745"/>
            <a:ext cx="3232998" cy="4179110"/>
          </a:xfrm>
          <a:prstGeom prst="rect">
            <a:avLst/>
          </a:prstGeom>
        </p:spPr>
      </p:pic>
      <p:pic>
        <p:nvPicPr>
          <p:cNvPr id="29" name="Image 2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93" y="1"/>
            <a:ext cx="2319334" cy="1655222"/>
          </a:xfrm>
          <a:prstGeom prst="rect">
            <a:avLst/>
          </a:prstGeom>
        </p:spPr>
      </p:pic>
      <p:sp>
        <p:nvSpPr>
          <p:cNvPr id="41" name="ZoneTexte 71"/>
          <p:cNvSpPr txBox="1"/>
          <p:nvPr/>
        </p:nvSpPr>
        <p:spPr>
          <a:xfrm>
            <a:off x="2783931" y="865935"/>
            <a:ext cx="3705083" cy="707886"/>
          </a:xfrm>
          <a:prstGeom prst="rect">
            <a:avLst/>
          </a:prstGeom>
          <a:noFill/>
          <a:ln>
            <a:noFill/>
          </a:ln>
        </p:spPr>
        <p:txBody>
          <a:bodyPr wrap="square"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algn="r"/>
            <a:r>
              <a:rPr lang="fr-FR" sz="2000" b="1" cap="small" dirty="0">
                <a:latin typeface="Metropolis Black" panose="00000A00000000000000" pitchFamily="50" charset="0"/>
                <a:cs typeface="Arial"/>
              </a:rPr>
              <a:t>pour booster la production agricole </a:t>
            </a:r>
            <a:endParaRPr lang="fr-FR" sz="2000" b="1" dirty="0">
              <a:latin typeface="Metropolis Black" panose="00000A00000000000000" pitchFamily="50" charset="0"/>
            </a:endParaRPr>
          </a:p>
        </p:txBody>
      </p:sp>
      <p:sp>
        <p:nvSpPr>
          <p:cNvPr id="45" name="object 18"/>
          <p:cNvSpPr/>
          <p:nvPr/>
        </p:nvSpPr>
        <p:spPr>
          <a:xfrm>
            <a:off x="4223211" y="1360951"/>
            <a:ext cx="1006750" cy="45719"/>
          </a:xfrm>
          <a:custGeom>
            <a:avLst/>
            <a:gdLst/>
            <a:ahLst/>
            <a:cxnLst/>
            <a:rect l="l" t="t" r="r" b="b"/>
            <a:pathLst>
              <a:path w="1192529">
                <a:moveTo>
                  <a:pt x="0" y="0"/>
                </a:moveTo>
                <a:lnTo>
                  <a:pt x="1192089" y="0"/>
                </a:lnTo>
              </a:path>
            </a:pathLst>
          </a:custGeom>
          <a:ln w="28575">
            <a:solidFill>
              <a:srgbClr val="FF7900"/>
            </a:solidFill>
          </a:ln>
        </p:spPr>
        <p:txBody>
          <a:bodyPr wrap="square" lIns="0" tIns="0" rIns="0" bIns="0" rtlCol="0"/>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algn="r"/>
            <a:endParaRPr sz="1100" dirty="0"/>
          </a:p>
        </p:txBody>
      </p:sp>
      <p:grpSp>
        <p:nvGrpSpPr>
          <p:cNvPr id="46" name="Groupe 45"/>
          <p:cNvGrpSpPr/>
          <p:nvPr/>
        </p:nvGrpSpPr>
        <p:grpSpPr>
          <a:xfrm>
            <a:off x="579531" y="9466797"/>
            <a:ext cx="5523352" cy="169053"/>
            <a:chOff x="8039296" y="10219374"/>
            <a:chExt cx="5077424" cy="205879"/>
          </a:xfrm>
        </p:grpSpPr>
        <p:pic>
          <p:nvPicPr>
            <p:cNvPr id="47" name="object 47"/>
            <p:cNvPicPr/>
            <p:nvPr/>
          </p:nvPicPr>
          <p:blipFill>
            <a:blip r:embed="rId9" cstate="print"/>
            <a:stretch>
              <a:fillRect/>
            </a:stretch>
          </p:blipFill>
          <p:spPr>
            <a:xfrm>
              <a:off x="8802338" y="10243480"/>
              <a:ext cx="227234" cy="140970"/>
            </a:xfrm>
            <a:prstGeom prst="rect">
              <a:avLst/>
            </a:prstGeom>
          </p:spPr>
        </p:pic>
        <p:sp>
          <p:nvSpPr>
            <p:cNvPr id="48" name="object 48"/>
            <p:cNvSpPr txBox="1"/>
            <p:nvPr/>
          </p:nvSpPr>
          <p:spPr>
            <a:xfrm>
              <a:off x="9041687" y="10263723"/>
              <a:ext cx="550545" cy="135765"/>
            </a:xfrm>
            <a:prstGeom prst="rect">
              <a:avLst/>
            </a:prstGeom>
          </p:spPr>
          <p:txBody>
            <a:bodyPr vert="horz" wrap="square" lIns="0" tIns="3723"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3723">
                <a:spcBef>
                  <a:spcPts val="29"/>
                </a:spcBef>
              </a:pPr>
              <a:r>
                <a:rPr sz="700" b="1" spc="-3" dirty="0">
                  <a:solidFill>
                    <a:srgbClr val="211F1F"/>
                  </a:solidFill>
                  <a:latin typeface="Calibri"/>
                  <a:cs typeface="Calibri"/>
                </a:rPr>
                <a:t>Kiosques urbain</a:t>
              </a:r>
              <a:endParaRPr sz="700" b="1">
                <a:latin typeface="Calibri"/>
                <a:cs typeface="Calibri"/>
              </a:endParaRPr>
            </a:p>
          </p:txBody>
        </p:sp>
        <p:grpSp>
          <p:nvGrpSpPr>
            <p:cNvPr id="49" name="object 49"/>
            <p:cNvGrpSpPr/>
            <p:nvPr/>
          </p:nvGrpSpPr>
          <p:grpSpPr>
            <a:xfrm>
              <a:off x="9743852" y="10270363"/>
              <a:ext cx="237183" cy="154890"/>
              <a:chOff x="4016946" y="10270363"/>
              <a:chExt cx="237183" cy="154890"/>
            </a:xfrm>
          </p:grpSpPr>
          <p:pic>
            <p:nvPicPr>
              <p:cNvPr id="64" name="object 50"/>
              <p:cNvPicPr/>
              <p:nvPr/>
            </p:nvPicPr>
            <p:blipFill>
              <a:blip r:embed="rId10" cstate="print"/>
              <a:stretch>
                <a:fillRect/>
              </a:stretch>
            </p:blipFill>
            <p:spPr>
              <a:xfrm>
                <a:off x="4091184" y="10270363"/>
                <a:ext cx="162945" cy="154890"/>
              </a:xfrm>
              <a:prstGeom prst="rect">
                <a:avLst/>
              </a:prstGeom>
            </p:spPr>
          </p:pic>
          <p:sp>
            <p:nvSpPr>
              <p:cNvPr id="65" name="object 51"/>
              <p:cNvSpPr/>
              <p:nvPr/>
            </p:nvSpPr>
            <p:spPr>
              <a:xfrm>
                <a:off x="4016946" y="10313210"/>
                <a:ext cx="34290" cy="33655"/>
              </a:xfrm>
              <a:custGeom>
                <a:avLst/>
                <a:gdLst/>
                <a:ahLst/>
                <a:cxnLst/>
                <a:rect l="l" t="t" r="r" b="b"/>
                <a:pathLst>
                  <a:path w="34289" h="33654">
                    <a:moveTo>
                      <a:pt x="26168" y="0"/>
                    </a:moveTo>
                    <a:lnTo>
                      <a:pt x="7537" y="0"/>
                    </a:lnTo>
                    <a:lnTo>
                      <a:pt x="0" y="7490"/>
                    </a:lnTo>
                    <a:lnTo>
                      <a:pt x="0" y="25994"/>
                    </a:lnTo>
                    <a:lnTo>
                      <a:pt x="7537" y="33486"/>
                    </a:lnTo>
                    <a:lnTo>
                      <a:pt x="26168" y="33486"/>
                    </a:lnTo>
                    <a:lnTo>
                      <a:pt x="33731" y="25994"/>
                    </a:lnTo>
                    <a:lnTo>
                      <a:pt x="33731" y="16743"/>
                    </a:lnTo>
                    <a:lnTo>
                      <a:pt x="33731" y="7490"/>
                    </a:lnTo>
                    <a:lnTo>
                      <a:pt x="26168" y="0"/>
                    </a:lnTo>
                    <a:close/>
                  </a:path>
                </a:pathLst>
              </a:custGeom>
              <a:solidFill>
                <a:srgbClr val="EB5B23"/>
              </a:solidFill>
            </p:spPr>
            <p:txBody>
              <a:bodyPr wrap="square" lIns="0" tIns="0" rIns="0" bIns="0" rtlCol="0"/>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endParaRPr sz="700" b="1"/>
              </a:p>
            </p:txBody>
          </p:sp>
        </p:grpSp>
        <p:sp>
          <p:nvSpPr>
            <p:cNvPr id="50" name="object 52"/>
            <p:cNvSpPr txBox="1"/>
            <p:nvPr/>
          </p:nvSpPr>
          <p:spPr>
            <a:xfrm>
              <a:off x="10008917" y="10274189"/>
              <a:ext cx="490854" cy="135765"/>
            </a:xfrm>
            <a:prstGeom prst="rect">
              <a:avLst/>
            </a:prstGeom>
          </p:spPr>
          <p:txBody>
            <a:bodyPr vert="horz" wrap="square" lIns="0" tIns="3723"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3723">
                <a:spcBef>
                  <a:spcPts val="29"/>
                </a:spcBef>
              </a:pPr>
              <a:r>
                <a:rPr sz="700" b="1" spc="-6" dirty="0">
                  <a:solidFill>
                    <a:srgbClr val="211F1F"/>
                  </a:solidFill>
                  <a:latin typeface="Calibri"/>
                  <a:cs typeface="Calibri"/>
                </a:rPr>
                <a:t>Écran</a:t>
              </a:r>
              <a:r>
                <a:rPr sz="700" b="1" spc="-3" dirty="0">
                  <a:solidFill>
                    <a:srgbClr val="211F1F"/>
                  </a:solidFill>
                  <a:latin typeface="Calibri"/>
                  <a:cs typeface="Calibri"/>
                </a:rPr>
                <a:t> </a:t>
              </a:r>
              <a:r>
                <a:rPr sz="700" b="1" spc="-7" dirty="0">
                  <a:solidFill>
                    <a:srgbClr val="211F1F"/>
                  </a:solidFill>
                  <a:latin typeface="Calibri"/>
                  <a:cs typeface="Calibri"/>
                </a:rPr>
                <a:t>Outdoor</a:t>
              </a:r>
              <a:endParaRPr sz="700" b="1">
                <a:latin typeface="Calibri"/>
                <a:cs typeface="Calibri"/>
              </a:endParaRPr>
            </a:p>
          </p:txBody>
        </p:sp>
        <p:sp>
          <p:nvSpPr>
            <p:cNvPr id="51" name="object 53"/>
            <p:cNvSpPr txBox="1"/>
            <p:nvPr/>
          </p:nvSpPr>
          <p:spPr>
            <a:xfrm>
              <a:off x="10909648" y="10260249"/>
              <a:ext cx="440056" cy="135765"/>
            </a:xfrm>
            <a:prstGeom prst="rect">
              <a:avLst/>
            </a:prstGeom>
          </p:spPr>
          <p:txBody>
            <a:bodyPr vert="horz" wrap="square" lIns="0" tIns="3723"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3723">
                <a:spcBef>
                  <a:spcPts val="29"/>
                </a:spcBef>
              </a:pPr>
              <a:r>
                <a:rPr sz="700" b="1" spc="-4" dirty="0">
                  <a:solidFill>
                    <a:srgbClr val="211F1F"/>
                  </a:solidFill>
                  <a:latin typeface="Calibri"/>
                  <a:cs typeface="Calibri"/>
                </a:rPr>
                <a:t>Cars </a:t>
              </a:r>
              <a:r>
                <a:rPr sz="700" b="1" spc="-3" dirty="0">
                  <a:solidFill>
                    <a:srgbClr val="211F1F"/>
                  </a:solidFill>
                  <a:latin typeface="Calibri"/>
                  <a:cs typeface="Calibri"/>
                </a:rPr>
                <a:t>podium</a:t>
              </a:r>
              <a:endParaRPr sz="700" b="1">
                <a:latin typeface="Calibri"/>
                <a:cs typeface="Calibri"/>
              </a:endParaRPr>
            </a:p>
          </p:txBody>
        </p:sp>
        <p:sp>
          <p:nvSpPr>
            <p:cNvPr id="52" name="object 54"/>
            <p:cNvSpPr/>
            <p:nvPr/>
          </p:nvSpPr>
          <p:spPr>
            <a:xfrm>
              <a:off x="10633322" y="10284168"/>
              <a:ext cx="248920" cy="102870"/>
            </a:xfrm>
            <a:custGeom>
              <a:avLst/>
              <a:gdLst/>
              <a:ahLst/>
              <a:cxnLst/>
              <a:rect l="l" t="t" r="r" b="b"/>
              <a:pathLst>
                <a:path w="248920" h="102870">
                  <a:moveTo>
                    <a:pt x="33731" y="36537"/>
                  </a:moveTo>
                  <a:lnTo>
                    <a:pt x="26162" y="29044"/>
                  </a:lnTo>
                  <a:lnTo>
                    <a:pt x="7543" y="29044"/>
                  </a:lnTo>
                  <a:lnTo>
                    <a:pt x="0" y="36537"/>
                  </a:lnTo>
                  <a:lnTo>
                    <a:pt x="0" y="55041"/>
                  </a:lnTo>
                  <a:lnTo>
                    <a:pt x="7543" y="62534"/>
                  </a:lnTo>
                  <a:lnTo>
                    <a:pt x="26162" y="62534"/>
                  </a:lnTo>
                  <a:lnTo>
                    <a:pt x="33731" y="55041"/>
                  </a:lnTo>
                  <a:lnTo>
                    <a:pt x="33731" y="45796"/>
                  </a:lnTo>
                  <a:lnTo>
                    <a:pt x="33731" y="36537"/>
                  </a:lnTo>
                  <a:close/>
                </a:path>
                <a:path w="248920" h="102870">
                  <a:moveTo>
                    <a:pt x="141884" y="75057"/>
                  </a:moveTo>
                  <a:lnTo>
                    <a:pt x="141859" y="72859"/>
                  </a:lnTo>
                  <a:lnTo>
                    <a:pt x="141859" y="70573"/>
                  </a:lnTo>
                  <a:lnTo>
                    <a:pt x="140169" y="69532"/>
                  </a:lnTo>
                  <a:lnTo>
                    <a:pt x="133743" y="69723"/>
                  </a:lnTo>
                  <a:lnTo>
                    <a:pt x="132410" y="70815"/>
                  </a:lnTo>
                  <a:lnTo>
                    <a:pt x="132600" y="75209"/>
                  </a:lnTo>
                  <a:lnTo>
                    <a:pt x="133997" y="76149"/>
                  </a:lnTo>
                  <a:lnTo>
                    <a:pt x="137020" y="76149"/>
                  </a:lnTo>
                  <a:lnTo>
                    <a:pt x="140246" y="76174"/>
                  </a:lnTo>
                  <a:lnTo>
                    <a:pt x="141884" y="75057"/>
                  </a:lnTo>
                  <a:close/>
                </a:path>
                <a:path w="248920" h="102870">
                  <a:moveTo>
                    <a:pt x="248856" y="50850"/>
                  </a:moveTo>
                  <a:lnTo>
                    <a:pt x="245440" y="48641"/>
                  </a:lnTo>
                  <a:lnTo>
                    <a:pt x="242392" y="46774"/>
                  </a:lnTo>
                  <a:lnTo>
                    <a:pt x="242392" y="55067"/>
                  </a:lnTo>
                  <a:lnTo>
                    <a:pt x="242366" y="61671"/>
                  </a:lnTo>
                  <a:lnTo>
                    <a:pt x="241719" y="65481"/>
                  </a:lnTo>
                  <a:lnTo>
                    <a:pt x="235292" y="65481"/>
                  </a:lnTo>
                  <a:lnTo>
                    <a:pt x="235292" y="61671"/>
                  </a:lnTo>
                  <a:lnTo>
                    <a:pt x="242366" y="61671"/>
                  </a:lnTo>
                  <a:lnTo>
                    <a:pt x="242366" y="55067"/>
                  </a:lnTo>
                  <a:lnTo>
                    <a:pt x="237972" y="55067"/>
                  </a:lnTo>
                  <a:lnTo>
                    <a:pt x="227774" y="54914"/>
                  </a:lnTo>
                  <a:lnTo>
                    <a:pt x="228396" y="54940"/>
                  </a:lnTo>
                  <a:lnTo>
                    <a:pt x="228523" y="70993"/>
                  </a:lnTo>
                  <a:lnTo>
                    <a:pt x="229666" y="72161"/>
                  </a:lnTo>
                  <a:lnTo>
                    <a:pt x="235813" y="72212"/>
                  </a:lnTo>
                  <a:lnTo>
                    <a:pt x="241820" y="72212"/>
                  </a:lnTo>
                  <a:lnTo>
                    <a:pt x="241820" y="81876"/>
                  </a:lnTo>
                  <a:lnTo>
                    <a:pt x="237299" y="81876"/>
                  </a:lnTo>
                  <a:lnTo>
                    <a:pt x="232841" y="81953"/>
                  </a:lnTo>
                  <a:lnTo>
                    <a:pt x="227850" y="81788"/>
                  </a:lnTo>
                  <a:lnTo>
                    <a:pt x="227203" y="80594"/>
                  </a:lnTo>
                  <a:lnTo>
                    <a:pt x="226936" y="79844"/>
                  </a:lnTo>
                  <a:lnTo>
                    <a:pt x="223583" y="74663"/>
                  </a:lnTo>
                  <a:lnTo>
                    <a:pt x="222465" y="72936"/>
                  </a:lnTo>
                  <a:lnTo>
                    <a:pt x="221221" y="72199"/>
                  </a:lnTo>
                  <a:lnTo>
                    <a:pt x="221221" y="85039"/>
                  </a:lnTo>
                  <a:lnTo>
                    <a:pt x="221107" y="91059"/>
                  </a:lnTo>
                  <a:lnTo>
                    <a:pt x="216293" y="95770"/>
                  </a:lnTo>
                  <a:lnTo>
                    <a:pt x="204711" y="95745"/>
                  </a:lnTo>
                  <a:lnTo>
                    <a:pt x="200113" y="91059"/>
                  </a:lnTo>
                  <a:lnTo>
                    <a:pt x="200063" y="88506"/>
                  </a:lnTo>
                  <a:lnTo>
                    <a:pt x="200101" y="82105"/>
                  </a:lnTo>
                  <a:lnTo>
                    <a:pt x="200139" y="79273"/>
                  </a:lnTo>
                  <a:lnTo>
                    <a:pt x="204838" y="74663"/>
                  </a:lnTo>
                  <a:lnTo>
                    <a:pt x="216496" y="74739"/>
                  </a:lnTo>
                  <a:lnTo>
                    <a:pt x="221183" y="79476"/>
                  </a:lnTo>
                  <a:lnTo>
                    <a:pt x="221221" y="85039"/>
                  </a:lnTo>
                  <a:lnTo>
                    <a:pt x="221221" y="72199"/>
                  </a:lnTo>
                  <a:lnTo>
                    <a:pt x="215798" y="68948"/>
                  </a:lnTo>
                  <a:lnTo>
                    <a:pt x="208153" y="68300"/>
                  </a:lnTo>
                  <a:lnTo>
                    <a:pt x="200710" y="71412"/>
                  </a:lnTo>
                  <a:lnTo>
                    <a:pt x="198386" y="73126"/>
                  </a:lnTo>
                  <a:lnTo>
                    <a:pt x="196469" y="75679"/>
                  </a:lnTo>
                  <a:lnTo>
                    <a:pt x="192951" y="81978"/>
                  </a:lnTo>
                  <a:lnTo>
                    <a:pt x="193205" y="82105"/>
                  </a:lnTo>
                  <a:lnTo>
                    <a:pt x="191211" y="81953"/>
                  </a:lnTo>
                  <a:lnTo>
                    <a:pt x="190550" y="81902"/>
                  </a:lnTo>
                  <a:lnTo>
                    <a:pt x="188556" y="81762"/>
                  </a:lnTo>
                  <a:lnTo>
                    <a:pt x="188468" y="80962"/>
                  </a:lnTo>
                  <a:lnTo>
                    <a:pt x="188379" y="80594"/>
                  </a:lnTo>
                  <a:lnTo>
                    <a:pt x="188264" y="76149"/>
                  </a:lnTo>
                  <a:lnTo>
                    <a:pt x="188252" y="69659"/>
                  </a:lnTo>
                  <a:lnTo>
                    <a:pt x="188252" y="63728"/>
                  </a:lnTo>
                  <a:lnTo>
                    <a:pt x="188252" y="57429"/>
                  </a:lnTo>
                  <a:lnTo>
                    <a:pt x="188277" y="14859"/>
                  </a:lnTo>
                  <a:lnTo>
                    <a:pt x="188912" y="14287"/>
                  </a:lnTo>
                  <a:lnTo>
                    <a:pt x="190944" y="14389"/>
                  </a:lnTo>
                  <a:lnTo>
                    <a:pt x="193802" y="14566"/>
                  </a:lnTo>
                  <a:lnTo>
                    <a:pt x="196646" y="14566"/>
                  </a:lnTo>
                  <a:lnTo>
                    <a:pt x="201409" y="14287"/>
                  </a:lnTo>
                  <a:lnTo>
                    <a:pt x="201752" y="14859"/>
                  </a:lnTo>
                  <a:lnTo>
                    <a:pt x="201828" y="47574"/>
                  </a:lnTo>
                  <a:lnTo>
                    <a:pt x="202844" y="48641"/>
                  </a:lnTo>
                  <a:lnTo>
                    <a:pt x="208076" y="48653"/>
                  </a:lnTo>
                  <a:lnTo>
                    <a:pt x="214884" y="48666"/>
                  </a:lnTo>
                  <a:lnTo>
                    <a:pt x="218833" y="48666"/>
                  </a:lnTo>
                  <a:lnTo>
                    <a:pt x="233705" y="48666"/>
                  </a:lnTo>
                  <a:lnTo>
                    <a:pt x="240474" y="52311"/>
                  </a:lnTo>
                  <a:lnTo>
                    <a:pt x="242392" y="55067"/>
                  </a:lnTo>
                  <a:lnTo>
                    <a:pt x="242392" y="46774"/>
                  </a:lnTo>
                  <a:lnTo>
                    <a:pt x="232956" y="26695"/>
                  </a:lnTo>
                  <a:lnTo>
                    <a:pt x="229984" y="14287"/>
                  </a:lnTo>
                  <a:lnTo>
                    <a:pt x="229857" y="13766"/>
                  </a:lnTo>
                  <a:lnTo>
                    <a:pt x="229857" y="41897"/>
                  </a:lnTo>
                  <a:lnTo>
                    <a:pt x="208648" y="41897"/>
                  </a:lnTo>
                  <a:lnTo>
                    <a:pt x="208648" y="14541"/>
                  </a:lnTo>
                  <a:lnTo>
                    <a:pt x="212001" y="14541"/>
                  </a:lnTo>
                  <a:lnTo>
                    <a:pt x="215252" y="14287"/>
                  </a:lnTo>
                  <a:lnTo>
                    <a:pt x="218452" y="14617"/>
                  </a:lnTo>
                  <a:lnTo>
                    <a:pt x="221284" y="14859"/>
                  </a:lnTo>
                  <a:lnTo>
                    <a:pt x="223583" y="16548"/>
                  </a:lnTo>
                  <a:lnTo>
                    <a:pt x="226352" y="26987"/>
                  </a:lnTo>
                  <a:lnTo>
                    <a:pt x="227977" y="34112"/>
                  </a:lnTo>
                  <a:lnTo>
                    <a:pt x="229857" y="41897"/>
                  </a:lnTo>
                  <a:lnTo>
                    <a:pt x="229857" y="13766"/>
                  </a:lnTo>
                  <a:lnTo>
                    <a:pt x="229387" y="11811"/>
                  </a:lnTo>
                  <a:lnTo>
                    <a:pt x="224599" y="8039"/>
                  </a:lnTo>
                  <a:lnTo>
                    <a:pt x="199301" y="7937"/>
                  </a:lnTo>
                  <a:lnTo>
                    <a:pt x="188963" y="8039"/>
                  </a:lnTo>
                  <a:lnTo>
                    <a:pt x="187972" y="7543"/>
                  </a:lnTo>
                  <a:lnTo>
                    <a:pt x="188112" y="6400"/>
                  </a:lnTo>
                  <a:lnTo>
                    <a:pt x="188315" y="4940"/>
                  </a:lnTo>
                  <a:lnTo>
                    <a:pt x="188252" y="4165"/>
                  </a:lnTo>
                  <a:lnTo>
                    <a:pt x="188112" y="990"/>
                  </a:lnTo>
                  <a:lnTo>
                    <a:pt x="187198" y="101"/>
                  </a:lnTo>
                  <a:lnTo>
                    <a:pt x="182257" y="0"/>
                  </a:lnTo>
                  <a:lnTo>
                    <a:pt x="182257" y="63779"/>
                  </a:lnTo>
                  <a:lnTo>
                    <a:pt x="181444" y="69481"/>
                  </a:lnTo>
                  <a:lnTo>
                    <a:pt x="180454" y="69532"/>
                  </a:lnTo>
                  <a:lnTo>
                    <a:pt x="179387" y="69634"/>
                  </a:lnTo>
                  <a:lnTo>
                    <a:pt x="152768" y="69634"/>
                  </a:lnTo>
                  <a:lnTo>
                    <a:pt x="151930" y="69659"/>
                  </a:lnTo>
                  <a:lnTo>
                    <a:pt x="151079" y="69634"/>
                  </a:lnTo>
                  <a:lnTo>
                    <a:pt x="148323" y="69850"/>
                  </a:lnTo>
                  <a:lnTo>
                    <a:pt x="147091" y="70840"/>
                  </a:lnTo>
                  <a:lnTo>
                    <a:pt x="147091" y="74980"/>
                  </a:lnTo>
                  <a:lnTo>
                    <a:pt x="148399" y="75984"/>
                  </a:lnTo>
                  <a:lnTo>
                    <a:pt x="151498" y="76200"/>
                  </a:lnTo>
                  <a:lnTo>
                    <a:pt x="152590" y="76149"/>
                  </a:lnTo>
                  <a:lnTo>
                    <a:pt x="181762" y="76149"/>
                  </a:lnTo>
                  <a:lnTo>
                    <a:pt x="181686" y="80314"/>
                  </a:lnTo>
                  <a:lnTo>
                    <a:pt x="181571" y="81762"/>
                  </a:lnTo>
                  <a:lnTo>
                    <a:pt x="179806" y="81902"/>
                  </a:lnTo>
                  <a:lnTo>
                    <a:pt x="152412" y="81902"/>
                  </a:lnTo>
                  <a:lnTo>
                    <a:pt x="123875" y="81953"/>
                  </a:lnTo>
                  <a:lnTo>
                    <a:pt x="123151" y="81318"/>
                  </a:lnTo>
                  <a:lnTo>
                    <a:pt x="120891" y="74663"/>
                  </a:lnTo>
                  <a:lnTo>
                    <a:pt x="120256" y="72758"/>
                  </a:lnTo>
                  <a:lnTo>
                    <a:pt x="116967" y="70472"/>
                  </a:lnTo>
                  <a:lnTo>
                    <a:pt x="116967" y="90982"/>
                  </a:lnTo>
                  <a:lnTo>
                    <a:pt x="112331" y="95719"/>
                  </a:lnTo>
                  <a:lnTo>
                    <a:pt x="100698" y="95796"/>
                  </a:lnTo>
                  <a:lnTo>
                    <a:pt x="95859" y="90982"/>
                  </a:lnTo>
                  <a:lnTo>
                    <a:pt x="95783" y="88430"/>
                  </a:lnTo>
                  <a:lnTo>
                    <a:pt x="95846" y="82283"/>
                  </a:lnTo>
                  <a:lnTo>
                    <a:pt x="95872" y="79476"/>
                  </a:lnTo>
                  <a:lnTo>
                    <a:pt x="100634" y="74739"/>
                  </a:lnTo>
                  <a:lnTo>
                    <a:pt x="112191" y="74701"/>
                  </a:lnTo>
                  <a:lnTo>
                    <a:pt x="116878" y="79273"/>
                  </a:lnTo>
                  <a:lnTo>
                    <a:pt x="116967" y="90982"/>
                  </a:lnTo>
                  <a:lnTo>
                    <a:pt x="116967" y="70472"/>
                  </a:lnTo>
                  <a:lnTo>
                    <a:pt x="113919" y="68338"/>
                  </a:lnTo>
                  <a:lnTo>
                    <a:pt x="99491" y="68110"/>
                  </a:lnTo>
                  <a:lnTo>
                    <a:pt x="92887" y="72313"/>
                  </a:lnTo>
                  <a:lnTo>
                    <a:pt x="89687" y="81457"/>
                  </a:lnTo>
                  <a:lnTo>
                    <a:pt x="88519" y="82283"/>
                  </a:lnTo>
                  <a:lnTo>
                    <a:pt x="85852" y="81902"/>
                  </a:lnTo>
                  <a:lnTo>
                    <a:pt x="84785" y="81762"/>
                  </a:lnTo>
                  <a:lnTo>
                    <a:pt x="83413" y="81902"/>
                  </a:lnTo>
                  <a:lnTo>
                    <a:pt x="81610" y="81902"/>
                  </a:lnTo>
                  <a:lnTo>
                    <a:pt x="81483" y="64198"/>
                  </a:lnTo>
                  <a:lnTo>
                    <a:pt x="82245" y="63728"/>
                  </a:lnTo>
                  <a:lnTo>
                    <a:pt x="84162" y="63754"/>
                  </a:lnTo>
                  <a:lnTo>
                    <a:pt x="94627" y="63779"/>
                  </a:lnTo>
                  <a:lnTo>
                    <a:pt x="182257" y="63779"/>
                  </a:lnTo>
                  <a:lnTo>
                    <a:pt x="182257" y="0"/>
                  </a:lnTo>
                  <a:lnTo>
                    <a:pt x="181787" y="12"/>
                  </a:lnTo>
                  <a:lnTo>
                    <a:pt x="181787" y="7048"/>
                  </a:lnTo>
                  <a:lnTo>
                    <a:pt x="181787" y="56883"/>
                  </a:lnTo>
                  <a:lnTo>
                    <a:pt x="181076" y="57429"/>
                  </a:lnTo>
                  <a:lnTo>
                    <a:pt x="167068" y="57365"/>
                  </a:lnTo>
                  <a:lnTo>
                    <a:pt x="131508" y="57378"/>
                  </a:lnTo>
                  <a:lnTo>
                    <a:pt x="82194" y="57429"/>
                  </a:lnTo>
                  <a:lnTo>
                    <a:pt x="81534" y="56730"/>
                  </a:lnTo>
                  <a:lnTo>
                    <a:pt x="81534" y="6896"/>
                  </a:lnTo>
                  <a:lnTo>
                    <a:pt x="82296" y="6400"/>
                  </a:lnTo>
                  <a:lnTo>
                    <a:pt x="84531" y="6400"/>
                  </a:lnTo>
                  <a:lnTo>
                    <a:pt x="131686" y="6464"/>
                  </a:lnTo>
                  <a:lnTo>
                    <a:pt x="181140" y="6400"/>
                  </a:lnTo>
                  <a:lnTo>
                    <a:pt x="181787" y="7048"/>
                  </a:lnTo>
                  <a:lnTo>
                    <a:pt x="181787" y="12"/>
                  </a:lnTo>
                  <a:lnTo>
                    <a:pt x="180174" y="25"/>
                  </a:lnTo>
                  <a:lnTo>
                    <a:pt x="76149" y="25"/>
                  </a:lnTo>
                  <a:lnTo>
                    <a:pt x="74968" y="990"/>
                  </a:lnTo>
                  <a:lnTo>
                    <a:pt x="74879" y="87147"/>
                  </a:lnTo>
                  <a:lnTo>
                    <a:pt x="76225" y="88430"/>
                  </a:lnTo>
                  <a:lnTo>
                    <a:pt x="81826" y="88582"/>
                  </a:lnTo>
                  <a:lnTo>
                    <a:pt x="84582" y="88607"/>
                  </a:lnTo>
                  <a:lnTo>
                    <a:pt x="88925" y="88430"/>
                  </a:lnTo>
                  <a:lnTo>
                    <a:pt x="89636" y="88950"/>
                  </a:lnTo>
                  <a:lnTo>
                    <a:pt x="92811" y="97980"/>
                  </a:lnTo>
                  <a:lnTo>
                    <a:pt x="98996" y="102247"/>
                  </a:lnTo>
                  <a:lnTo>
                    <a:pt x="114147" y="102095"/>
                  </a:lnTo>
                  <a:lnTo>
                    <a:pt x="120294" y="97663"/>
                  </a:lnTo>
                  <a:lnTo>
                    <a:pt x="120916" y="95796"/>
                  </a:lnTo>
                  <a:lnTo>
                    <a:pt x="123228" y="88950"/>
                  </a:lnTo>
                  <a:lnTo>
                    <a:pt x="123901" y="88506"/>
                  </a:lnTo>
                  <a:lnTo>
                    <a:pt x="125387" y="88506"/>
                  </a:lnTo>
                  <a:lnTo>
                    <a:pt x="158496" y="88544"/>
                  </a:lnTo>
                  <a:lnTo>
                    <a:pt x="193078" y="88506"/>
                  </a:lnTo>
                  <a:lnTo>
                    <a:pt x="193776" y="88925"/>
                  </a:lnTo>
                  <a:lnTo>
                    <a:pt x="197065" y="98031"/>
                  </a:lnTo>
                  <a:lnTo>
                    <a:pt x="203022" y="102196"/>
                  </a:lnTo>
                  <a:lnTo>
                    <a:pt x="218274" y="102146"/>
                  </a:lnTo>
                  <a:lnTo>
                    <a:pt x="224383" y="97751"/>
                  </a:lnTo>
                  <a:lnTo>
                    <a:pt x="225056" y="95770"/>
                  </a:lnTo>
                  <a:lnTo>
                    <a:pt x="227482" y="88747"/>
                  </a:lnTo>
                  <a:lnTo>
                    <a:pt x="228269" y="88506"/>
                  </a:lnTo>
                  <a:lnTo>
                    <a:pt x="229666" y="88506"/>
                  </a:lnTo>
                  <a:lnTo>
                    <a:pt x="234073" y="88557"/>
                  </a:lnTo>
                  <a:lnTo>
                    <a:pt x="235851" y="88506"/>
                  </a:lnTo>
                  <a:lnTo>
                    <a:pt x="238518" y="88430"/>
                  </a:lnTo>
                  <a:lnTo>
                    <a:pt x="242963" y="88582"/>
                  </a:lnTo>
                  <a:lnTo>
                    <a:pt x="245338" y="88633"/>
                  </a:lnTo>
                  <a:lnTo>
                    <a:pt x="246443" y="88430"/>
                  </a:lnTo>
                  <a:lnTo>
                    <a:pt x="247396" y="88252"/>
                  </a:lnTo>
                  <a:lnTo>
                    <a:pt x="248856" y="86245"/>
                  </a:lnTo>
                  <a:lnTo>
                    <a:pt x="248856" y="81953"/>
                  </a:lnTo>
                  <a:lnTo>
                    <a:pt x="248856" y="72186"/>
                  </a:lnTo>
                  <a:lnTo>
                    <a:pt x="248856" y="65481"/>
                  </a:lnTo>
                  <a:lnTo>
                    <a:pt x="248856" y="61671"/>
                  </a:lnTo>
                  <a:lnTo>
                    <a:pt x="248856" y="55067"/>
                  </a:lnTo>
                  <a:lnTo>
                    <a:pt x="248856" y="50850"/>
                  </a:lnTo>
                  <a:close/>
                </a:path>
              </a:pathLst>
            </a:custGeom>
            <a:solidFill>
              <a:srgbClr val="EB5B23"/>
            </a:solidFill>
          </p:spPr>
          <p:txBody>
            <a:bodyPr wrap="square" lIns="0" tIns="0" rIns="0" bIns="0" rtlCol="0"/>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endParaRPr sz="700" b="1"/>
            </a:p>
          </p:txBody>
        </p:sp>
        <p:grpSp>
          <p:nvGrpSpPr>
            <p:cNvPr id="53" name="object 55"/>
            <p:cNvGrpSpPr/>
            <p:nvPr/>
          </p:nvGrpSpPr>
          <p:grpSpPr>
            <a:xfrm>
              <a:off x="8039296" y="10264940"/>
              <a:ext cx="236340" cy="136946"/>
              <a:chOff x="2312390" y="10264940"/>
              <a:chExt cx="236340" cy="136946"/>
            </a:xfrm>
          </p:grpSpPr>
          <p:pic>
            <p:nvPicPr>
              <p:cNvPr id="62" name="object 56"/>
              <p:cNvPicPr/>
              <p:nvPr/>
            </p:nvPicPr>
            <p:blipFill>
              <a:blip r:embed="rId11" cstate="print"/>
              <a:stretch>
                <a:fillRect/>
              </a:stretch>
            </p:blipFill>
            <p:spPr>
              <a:xfrm>
                <a:off x="2385167" y="10264940"/>
                <a:ext cx="163563" cy="136946"/>
              </a:xfrm>
              <a:prstGeom prst="rect">
                <a:avLst/>
              </a:prstGeom>
            </p:spPr>
          </p:pic>
          <p:sp>
            <p:nvSpPr>
              <p:cNvPr id="63" name="object 57"/>
              <p:cNvSpPr/>
              <p:nvPr/>
            </p:nvSpPr>
            <p:spPr>
              <a:xfrm>
                <a:off x="2312390" y="10308274"/>
                <a:ext cx="34290" cy="33655"/>
              </a:xfrm>
              <a:custGeom>
                <a:avLst/>
                <a:gdLst/>
                <a:ahLst/>
                <a:cxnLst/>
                <a:rect l="l" t="t" r="r" b="b"/>
                <a:pathLst>
                  <a:path w="34289" h="33654">
                    <a:moveTo>
                      <a:pt x="26168" y="0"/>
                    </a:moveTo>
                    <a:lnTo>
                      <a:pt x="7543" y="0"/>
                    </a:lnTo>
                    <a:lnTo>
                      <a:pt x="0" y="7466"/>
                    </a:lnTo>
                    <a:lnTo>
                      <a:pt x="0" y="25970"/>
                    </a:lnTo>
                    <a:lnTo>
                      <a:pt x="7543" y="33461"/>
                    </a:lnTo>
                    <a:lnTo>
                      <a:pt x="26168" y="33461"/>
                    </a:lnTo>
                    <a:lnTo>
                      <a:pt x="33712" y="25970"/>
                    </a:lnTo>
                    <a:lnTo>
                      <a:pt x="33712" y="16743"/>
                    </a:lnTo>
                    <a:lnTo>
                      <a:pt x="33712" y="7466"/>
                    </a:lnTo>
                    <a:lnTo>
                      <a:pt x="26168" y="0"/>
                    </a:lnTo>
                    <a:close/>
                  </a:path>
                </a:pathLst>
              </a:custGeom>
              <a:solidFill>
                <a:srgbClr val="EB5B23"/>
              </a:solidFill>
            </p:spPr>
            <p:txBody>
              <a:bodyPr wrap="square" lIns="0" tIns="0" rIns="0" bIns="0" rtlCol="0"/>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endParaRPr sz="700" b="1"/>
              </a:p>
            </p:txBody>
          </p:sp>
        </p:grpSp>
        <p:sp>
          <p:nvSpPr>
            <p:cNvPr id="54" name="object 58"/>
            <p:cNvSpPr txBox="1"/>
            <p:nvPr/>
          </p:nvSpPr>
          <p:spPr>
            <a:xfrm>
              <a:off x="8290792" y="10258117"/>
              <a:ext cx="436879" cy="135765"/>
            </a:xfrm>
            <a:prstGeom prst="rect">
              <a:avLst/>
            </a:prstGeom>
          </p:spPr>
          <p:txBody>
            <a:bodyPr vert="horz" wrap="square" lIns="0" tIns="3723"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3723">
                <a:spcBef>
                  <a:spcPts val="29"/>
                </a:spcBef>
              </a:pPr>
              <a:r>
                <a:rPr sz="700" b="1" spc="-6" dirty="0">
                  <a:solidFill>
                    <a:srgbClr val="211F1F"/>
                  </a:solidFill>
                  <a:latin typeface="Calibri"/>
                  <a:cs typeface="Calibri"/>
                </a:rPr>
                <a:t>Écran</a:t>
              </a:r>
              <a:r>
                <a:rPr sz="700" b="1" spc="-4" dirty="0">
                  <a:solidFill>
                    <a:srgbClr val="211F1F"/>
                  </a:solidFill>
                  <a:latin typeface="Calibri"/>
                  <a:cs typeface="Calibri"/>
                </a:rPr>
                <a:t> indoor</a:t>
              </a:r>
              <a:endParaRPr sz="700" b="1" dirty="0">
                <a:latin typeface="Calibri"/>
                <a:cs typeface="Calibri"/>
              </a:endParaRPr>
            </a:p>
          </p:txBody>
        </p:sp>
        <p:sp>
          <p:nvSpPr>
            <p:cNvPr id="55" name="object 59"/>
            <p:cNvSpPr txBox="1"/>
            <p:nvPr/>
          </p:nvSpPr>
          <p:spPr>
            <a:xfrm>
              <a:off x="11750975" y="10260249"/>
              <a:ext cx="635634" cy="135765"/>
            </a:xfrm>
            <a:prstGeom prst="rect">
              <a:avLst/>
            </a:prstGeom>
          </p:spPr>
          <p:txBody>
            <a:bodyPr vert="horz" wrap="square" lIns="0" tIns="3723"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3723">
                <a:spcBef>
                  <a:spcPts val="29"/>
                </a:spcBef>
              </a:pPr>
              <a:r>
                <a:rPr sz="700" b="1" spc="-3" dirty="0">
                  <a:solidFill>
                    <a:srgbClr val="211F1F"/>
                  </a:solidFill>
                  <a:latin typeface="Calibri"/>
                  <a:cs typeface="Calibri"/>
                </a:rPr>
                <a:t>Solutions</a:t>
              </a:r>
              <a:r>
                <a:rPr sz="700" b="1" spc="2" dirty="0">
                  <a:solidFill>
                    <a:srgbClr val="211F1F"/>
                  </a:solidFill>
                  <a:latin typeface="Calibri"/>
                  <a:cs typeface="Calibri"/>
                </a:rPr>
                <a:t> </a:t>
              </a:r>
              <a:r>
                <a:rPr sz="700" b="1" spc="-2" dirty="0">
                  <a:solidFill>
                    <a:srgbClr val="211F1F"/>
                  </a:solidFill>
                  <a:latin typeface="Calibri"/>
                  <a:cs typeface="Calibri"/>
                </a:rPr>
                <a:t>Digitales</a:t>
              </a:r>
              <a:endParaRPr sz="700" b="1" dirty="0">
                <a:latin typeface="Calibri"/>
                <a:cs typeface="Calibri"/>
              </a:endParaRPr>
            </a:p>
          </p:txBody>
        </p:sp>
        <p:grpSp>
          <p:nvGrpSpPr>
            <p:cNvPr id="56" name="object 60"/>
            <p:cNvGrpSpPr/>
            <p:nvPr/>
          </p:nvGrpSpPr>
          <p:grpSpPr>
            <a:xfrm>
              <a:off x="11473137" y="10241155"/>
              <a:ext cx="260496" cy="156294"/>
              <a:chOff x="5746229" y="10241153"/>
              <a:chExt cx="260496" cy="156294"/>
            </a:xfrm>
          </p:grpSpPr>
          <p:sp>
            <p:nvSpPr>
              <p:cNvPr id="60" name="object 61"/>
              <p:cNvSpPr/>
              <p:nvPr/>
            </p:nvSpPr>
            <p:spPr>
              <a:xfrm>
                <a:off x="5746229" y="10313211"/>
                <a:ext cx="34290" cy="33655"/>
              </a:xfrm>
              <a:custGeom>
                <a:avLst/>
                <a:gdLst/>
                <a:ahLst/>
                <a:cxnLst/>
                <a:rect l="l" t="t" r="r" b="b"/>
                <a:pathLst>
                  <a:path w="34289" h="33654">
                    <a:moveTo>
                      <a:pt x="26193" y="0"/>
                    </a:moveTo>
                    <a:lnTo>
                      <a:pt x="7562" y="0"/>
                    </a:lnTo>
                    <a:lnTo>
                      <a:pt x="0" y="7490"/>
                    </a:lnTo>
                    <a:lnTo>
                      <a:pt x="0" y="25994"/>
                    </a:lnTo>
                    <a:lnTo>
                      <a:pt x="7562" y="33486"/>
                    </a:lnTo>
                    <a:lnTo>
                      <a:pt x="26193" y="33486"/>
                    </a:lnTo>
                    <a:lnTo>
                      <a:pt x="33731" y="25994"/>
                    </a:lnTo>
                    <a:lnTo>
                      <a:pt x="33731" y="16743"/>
                    </a:lnTo>
                    <a:lnTo>
                      <a:pt x="33731" y="7490"/>
                    </a:lnTo>
                    <a:lnTo>
                      <a:pt x="26193" y="0"/>
                    </a:lnTo>
                    <a:close/>
                  </a:path>
                </a:pathLst>
              </a:custGeom>
              <a:solidFill>
                <a:srgbClr val="EB5B23"/>
              </a:solidFill>
            </p:spPr>
            <p:txBody>
              <a:bodyPr wrap="square" lIns="0" tIns="0" rIns="0" bIns="0" rtlCol="0"/>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endParaRPr sz="700" b="1"/>
              </a:p>
            </p:txBody>
          </p:sp>
          <p:pic>
            <p:nvPicPr>
              <p:cNvPr id="61" name="object 62"/>
              <p:cNvPicPr/>
              <p:nvPr/>
            </p:nvPicPr>
            <p:blipFill>
              <a:blip r:embed="rId12" cstate="print"/>
              <a:stretch>
                <a:fillRect/>
              </a:stretch>
            </p:blipFill>
            <p:spPr>
              <a:xfrm>
                <a:off x="5815857" y="10241153"/>
                <a:ext cx="190868" cy="156294"/>
              </a:xfrm>
              <a:prstGeom prst="rect">
                <a:avLst/>
              </a:prstGeom>
            </p:spPr>
          </p:pic>
        </p:grpSp>
        <p:sp>
          <p:nvSpPr>
            <p:cNvPr id="57" name="object 63"/>
            <p:cNvSpPr/>
            <p:nvPr/>
          </p:nvSpPr>
          <p:spPr>
            <a:xfrm>
              <a:off x="12430156" y="10313212"/>
              <a:ext cx="34290" cy="33655"/>
            </a:xfrm>
            <a:custGeom>
              <a:avLst/>
              <a:gdLst/>
              <a:ahLst/>
              <a:cxnLst/>
              <a:rect l="l" t="t" r="r" b="b"/>
              <a:pathLst>
                <a:path w="34290" h="33654">
                  <a:moveTo>
                    <a:pt x="26161" y="0"/>
                  </a:moveTo>
                  <a:lnTo>
                    <a:pt x="7492" y="0"/>
                  </a:lnTo>
                  <a:lnTo>
                    <a:pt x="0" y="7490"/>
                  </a:lnTo>
                  <a:lnTo>
                    <a:pt x="0" y="25994"/>
                  </a:lnTo>
                  <a:lnTo>
                    <a:pt x="7492" y="33486"/>
                  </a:lnTo>
                  <a:lnTo>
                    <a:pt x="26161" y="33486"/>
                  </a:lnTo>
                  <a:lnTo>
                    <a:pt x="33718" y="25994"/>
                  </a:lnTo>
                  <a:lnTo>
                    <a:pt x="33718" y="16743"/>
                  </a:lnTo>
                  <a:lnTo>
                    <a:pt x="33718" y="7490"/>
                  </a:lnTo>
                  <a:lnTo>
                    <a:pt x="26161" y="0"/>
                  </a:lnTo>
                  <a:close/>
                </a:path>
              </a:pathLst>
            </a:custGeom>
            <a:solidFill>
              <a:srgbClr val="EB5B23"/>
            </a:solidFill>
          </p:spPr>
          <p:txBody>
            <a:bodyPr wrap="square" lIns="0" tIns="0" rIns="0" bIns="0" rtlCol="0"/>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endParaRPr sz="700" b="1"/>
            </a:p>
          </p:txBody>
        </p:sp>
        <p:sp>
          <p:nvSpPr>
            <p:cNvPr id="58" name="object 64"/>
            <p:cNvSpPr txBox="1"/>
            <p:nvPr/>
          </p:nvSpPr>
          <p:spPr>
            <a:xfrm>
              <a:off x="12632215" y="10260249"/>
              <a:ext cx="484505" cy="135765"/>
            </a:xfrm>
            <a:prstGeom prst="rect">
              <a:avLst/>
            </a:prstGeom>
          </p:spPr>
          <p:txBody>
            <a:bodyPr vert="horz" wrap="square" lIns="0" tIns="3723"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3723">
                <a:spcBef>
                  <a:spcPts val="29"/>
                </a:spcBef>
              </a:pPr>
              <a:r>
                <a:rPr sz="700" b="1" spc="-2" dirty="0">
                  <a:solidFill>
                    <a:srgbClr val="211F1F"/>
                  </a:solidFill>
                  <a:latin typeface="Calibri"/>
                  <a:cs typeface="Calibri"/>
                </a:rPr>
                <a:t>Évènementiel</a:t>
              </a:r>
              <a:endParaRPr sz="700" b="1">
                <a:latin typeface="Calibri"/>
                <a:cs typeface="Calibri"/>
              </a:endParaRPr>
            </a:p>
          </p:txBody>
        </p:sp>
        <p:pic>
          <p:nvPicPr>
            <p:cNvPr id="59" name="object 65"/>
            <p:cNvPicPr/>
            <p:nvPr/>
          </p:nvPicPr>
          <p:blipFill>
            <a:blip r:embed="rId13" cstate="print"/>
            <a:stretch>
              <a:fillRect/>
            </a:stretch>
          </p:blipFill>
          <p:spPr>
            <a:xfrm>
              <a:off x="12495037" y="10219374"/>
              <a:ext cx="165242" cy="157460"/>
            </a:xfrm>
            <a:prstGeom prst="rect">
              <a:avLst/>
            </a:prstGeom>
          </p:spPr>
        </p:pic>
      </p:grpSp>
      <p:sp>
        <p:nvSpPr>
          <p:cNvPr id="66" name="ZoneTexte 71"/>
          <p:cNvSpPr txBox="1"/>
          <p:nvPr/>
        </p:nvSpPr>
        <p:spPr>
          <a:xfrm>
            <a:off x="2433791" y="225591"/>
            <a:ext cx="4072609" cy="707886"/>
          </a:xfrm>
          <a:prstGeom prst="rect">
            <a:avLst/>
          </a:prstGeom>
          <a:noFill/>
          <a:ln>
            <a:noFill/>
          </a:ln>
        </p:spPr>
        <p:txBody>
          <a:bodyPr wrap="square"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algn="r"/>
            <a:r>
              <a:rPr lang="fr-FR" sz="2000" b="1" dirty="0">
                <a:gradFill>
                  <a:gsLst>
                    <a:gs pos="53000">
                      <a:srgbClr val="E84E0E"/>
                    </a:gs>
                    <a:gs pos="100000">
                      <a:srgbClr val="FFC000"/>
                    </a:gs>
                  </a:gsLst>
                  <a:lin ang="0" scaled="0"/>
                </a:gradFill>
                <a:latin typeface="Metropolis Black" panose="00000A00000000000000" pitchFamily="50" charset="0"/>
              </a:rPr>
              <a:t>LES SOLUTIONS DIGITALES POUR LE SECTEUR AGRICOLE</a:t>
            </a:r>
          </a:p>
        </p:txBody>
      </p:sp>
      <p:sp>
        <p:nvSpPr>
          <p:cNvPr id="67" name="ZoneTexte 71"/>
          <p:cNvSpPr txBox="1"/>
          <p:nvPr/>
        </p:nvSpPr>
        <p:spPr>
          <a:xfrm>
            <a:off x="390801" y="1744785"/>
            <a:ext cx="3010578" cy="738664"/>
          </a:xfrm>
          <a:prstGeom prst="rect">
            <a:avLst/>
          </a:prstGeom>
          <a:noFill/>
          <a:ln>
            <a:noFill/>
          </a:ln>
        </p:spPr>
        <p:txBody>
          <a:bodyPr wrap="square"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r>
              <a:rPr lang="fr-FR" sz="1400" b="1" dirty="0">
                <a:latin typeface="Metropolis Black" panose="00000A00000000000000" pitchFamily="50" charset="0"/>
              </a:rPr>
              <a:t>DES SOLUTIONS ET EQUIPEMENTS POUR BOOSTER LA PRODUCTION AGRICOLE</a:t>
            </a:r>
          </a:p>
        </p:txBody>
      </p:sp>
    </p:spTree>
    <p:extLst>
      <p:ext uri="{BB962C8B-B14F-4D97-AF65-F5344CB8AC3E}">
        <p14:creationId xmlns:p14="http://schemas.microsoft.com/office/powerpoint/2010/main" val="2797388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27">
            <a:extLst>
              <a:ext uri="{FF2B5EF4-FFF2-40B4-BE49-F238E27FC236}">
                <a16:creationId xmlns="" xmlns:a16="http://schemas.microsoft.com/office/drawing/2014/main" id="{16C82D44-011D-820E-595A-94340CDFBFAA}"/>
              </a:ext>
            </a:extLst>
          </p:cNvPr>
          <p:cNvSpPr txBox="1"/>
          <p:nvPr/>
        </p:nvSpPr>
        <p:spPr>
          <a:xfrm>
            <a:off x="479299" y="3285097"/>
            <a:ext cx="5884376" cy="1083630"/>
          </a:xfrm>
          <a:prstGeom prst="rect">
            <a:avLst/>
          </a:prstGeom>
          <a:solidFill>
            <a:schemeClr val="bg1">
              <a:lumMod val="85000"/>
              <a:alpha val="0"/>
            </a:schemeClr>
          </a:solidFill>
        </p:spPr>
        <p:txBody>
          <a:bodyPr vert="horz" wrap="square" lIns="0" tIns="40005" rIns="0" bIns="0" rtlCol="0">
            <a:spAutoFit/>
          </a:bodyPr>
          <a:lstStyle/>
          <a:p>
            <a:pPr marL="12700" marR="5080" algn="just">
              <a:lnSpc>
                <a:spcPct val="113100"/>
              </a:lnSpc>
            </a:pPr>
            <a:r>
              <a:rPr lang="fr-CM" sz="1200" dirty="0">
                <a:latin typeface="Aeonik" panose="02010503030300000000" pitchFamily="50" charset="0"/>
                <a:cs typeface="Arial"/>
              </a:rPr>
              <a:t>Nos solutions de suivi des niveau des cours d’eau permettent entre autres: de surveiller à distance les niveaux, d’améliorer et optimiser la prévention des phénomènes de crue, de détecter une distance ou un niveau par radar ou par ultrasons selon le capteur et en fonction de l’usage, faire des alertes et mobiliser les services concernés en cas de besoin.</a:t>
            </a:r>
          </a:p>
        </p:txBody>
      </p:sp>
      <p:pic>
        <p:nvPicPr>
          <p:cNvPr id="22" name="Imag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3697620" y="5745745"/>
            <a:ext cx="3232998" cy="4179110"/>
          </a:xfrm>
          <a:prstGeom prst="rect">
            <a:avLst/>
          </a:prstGeom>
        </p:spPr>
      </p:pic>
      <p:pic>
        <p:nvPicPr>
          <p:cNvPr id="24" name="Imag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3" y="1"/>
            <a:ext cx="2319334" cy="1655222"/>
          </a:xfrm>
          <a:prstGeom prst="rect">
            <a:avLst/>
          </a:prstGeom>
        </p:spPr>
      </p:pic>
      <p:sp>
        <p:nvSpPr>
          <p:cNvPr id="27" name="ZoneTexte 71"/>
          <p:cNvSpPr txBox="1"/>
          <p:nvPr/>
        </p:nvSpPr>
        <p:spPr>
          <a:xfrm>
            <a:off x="2783931" y="865935"/>
            <a:ext cx="3705083" cy="707886"/>
          </a:xfrm>
          <a:prstGeom prst="rect">
            <a:avLst/>
          </a:prstGeom>
          <a:noFill/>
          <a:ln>
            <a:noFill/>
          </a:ln>
        </p:spPr>
        <p:txBody>
          <a:bodyPr wrap="square"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algn="r"/>
            <a:r>
              <a:rPr lang="fr-FR" sz="2000" b="1" cap="small" dirty="0">
                <a:latin typeface="Metropolis Black" panose="00000A00000000000000" pitchFamily="50" charset="0"/>
                <a:cs typeface="Arial"/>
              </a:rPr>
              <a:t>pour booster la production agricole </a:t>
            </a:r>
            <a:endParaRPr lang="fr-FR" sz="2000" b="1" dirty="0">
              <a:latin typeface="Metropolis Black" panose="00000A00000000000000" pitchFamily="50" charset="0"/>
            </a:endParaRPr>
          </a:p>
        </p:txBody>
      </p:sp>
      <p:sp>
        <p:nvSpPr>
          <p:cNvPr id="29" name="object 18"/>
          <p:cNvSpPr/>
          <p:nvPr/>
        </p:nvSpPr>
        <p:spPr>
          <a:xfrm>
            <a:off x="4223211" y="1360951"/>
            <a:ext cx="1006750" cy="45719"/>
          </a:xfrm>
          <a:custGeom>
            <a:avLst/>
            <a:gdLst/>
            <a:ahLst/>
            <a:cxnLst/>
            <a:rect l="l" t="t" r="r" b="b"/>
            <a:pathLst>
              <a:path w="1192529">
                <a:moveTo>
                  <a:pt x="0" y="0"/>
                </a:moveTo>
                <a:lnTo>
                  <a:pt x="1192089" y="0"/>
                </a:lnTo>
              </a:path>
            </a:pathLst>
          </a:custGeom>
          <a:ln w="28575">
            <a:solidFill>
              <a:srgbClr val="FF7900"/>
            </a:solidFill>
          </a:ln>
        </p:spPr>
        <p:txBody>
          <a:bodyPr wrap="square" lIns="0" tIns="0" rIns="0" bIns="0" rtlCol="0"/>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algn="r"/>
            <a:endParaRPr sz="1100" dirty="0"/>
          </a:p>
        </p:txBody>
      </p:sp>
      <p:grpSp>
        <p:nvGrpSpPr>
          <p:cNvPr id="30" name="Groupe 29"/>
          <p:cNvGrpSpPr/>
          <p:nvPr/>
        </p:nvGrpSpPr>
        <p:grpSpPr>
          <a:xfrm>
            <a:off x="579531" y="9466797"/>
            <a:ext cx="5523352" cy="169053"/>
            <a:chOff x="8039296" y="10219374"/>
            <a:chExt cx="5077424" cy="205879"/>
          </a:xfrm>
        </p:grpSpPr>
        <p:pic>
          <p:nvPicPr>
            <p:cNvPr id="31" name="object 47"/>
            <p:cNvPicPr/>
            <p:nvPr/>
          </p:nvPicPr>
          <p:blipFill>
            <a:blip r:embed="rId4" cstate="print"/>
            <a:stretch>
              <a:fillRect/>
            </a:stretch>
          </p:blipFill>
          <p:spPr>
            <a:xfrm>
              <a:off x="8802338" y="10243480"/>
              <a:ext cx="227234" cy="140970"/>
            </a:xfrm>
            <a:prstGeom prst="rect">
              <a:avLst/>
            </a:prstGeom>
          </p:spPr>
        </p:pic>
        <p:sp>
          <p:nvSpPr>
            <p:cNvPr id="32" name="object 48"/>
            <p:cNvSpPr txBox="1"/>
            <p:nvPr/>
          </p:nvSpPr>
          <p:spPr>
            <a:xfrm>
              <a:off x="9041687" y="10263723"/>
              <a:ext cx="550545" cy="135765"/>
            </a:xfrm>
            <a:prstGeom prst="rect">
              <a:avLst/>
            </a:prstGeom>
          </p:spPr>
          <p:txBody>
            <a:bodyPr vert="horz" wrap="square" lIns="0" tIns="3723"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3723">
                <a:spcBef>
                  <a:spcPts val="29"/>
                </a:spcBef>
              </a:pPr>
              <a:r>
                <a:rPr sz="700" b="1" spc="-3" dirty="0">
                  <a:solidFill>
                    <a:srgbClr val="211F1F"/>
                  </a:solidFill>
                  <a:latin typeface="Calibri"/>
                  <a:cs typeface="Calibri"/>
                </a:rPr>
                <a:t>Kiosques urbain</a:t>
              </a:r>
              <a:endParaRPr sz="700" b="1">
                <a:latin typeface="Calibri"/>
                <a:cs typeface="Calibri"/>
              </a:endParaRPr>
            </a:p>
          </p:txBody>
        </p:sp>
        <p:grpSp>
          <p:nvGrpSpPr>
            <p:cNvPr id="33" name="object 49"/>
            <p:cNvGrpSpPr/>
            <p:nvPr/>
          </p:nvGrpSpPr>
          <p:grpSpPr>
            <a:xfrm>
              <a:off x="9743852" y="10270363"/>
              <a:ext cx="237183" cy="154890"/>
              <a:chOff x="4016946" y="10270363"/>
              <a:chExt cx="237183" cy="154890"/>
            </a:xfrm>
          </p:grpSpPr>
          <p:pic>
            <p:nvPicPr>
              <p:cNvPr id="48" name="object 50"/>
              <p:cNvPicPr/>
              <p:nvPr/>
            </p:nvPicPr>
            <p:blipFill>
              <a:blip r:embed="rId5" cstate="print"/>
              <a:stretch>
                <a:fillRect/>
              </a:stretch>
            </p:blipFill>
            <p:spPr>
              <a:xfrm>
                <a:off x="4091184" y="10270363"/>
                <a:ext cx="162945" cy="154890"/>
              </a:xfrm>
              <a:prstGeom prst="rect">
                <a:avLst/>
              </a:prstGeom>
            </p:spPr>
          </p:pic>
          <p:sp>
            <p:nvSpPr>
              <p:cNvPr id="49" name="object 51"/>
              <p:cNvSpPr/>
              <p:nvPr/>
            </p:nvSpPr>
            <p:spPr>
              <a:xfrm>
                <a:off x="4016946" y="10313210"/>
                <a:ext cx="34290" cy="33655"/>
              </a:xfrm>
              <a:custGeom>
                <a:avLst/>
                <a:gdLst/>
                <a:ahLst/>
                <a:cxnLst/>
                <a:rect l="l" t="t" r="r" b="b"/>
                <a:pathLst>
                  <a:path w="34289" h="33654">
                    <a:moveTo>
                      <a:pt x="26168" y="0"/>
                    </a:moveTo>
                    <a:lnTo>
                      <a:pt x="7537" y="0"/>
                    </a:lnTo>
                    <a:lnTo>
                      <a:pt x="0" y="7490"/>
                    </a:lnTo>
                    <a:lnTo>
                      <a:pt x="0" y="25994"/>
                    </a:lnTo>
                    <a:lnTo>
                      <a:pt x="7537" y="33486"/>
                    </a:lnTo>
                    <a:lnTo>
                      <a:pt x="26168" y="33486"/>
                    </a:lnTo>
                    <a:lnTo>
                      <a:pt x="33731" y="25994"/>
                    </a:lnTo>
                    <a:lnTo>
                      <a:pt x="33731" y="16743"/>
                    </a:lnTo>
                    <a:lnTo>
                      <a:pt x="33731" y="7490"/>
                    </a:lnTo>
                    <a:lnTo>
                      <a:pt x="26168" y="0"/>
                    </a:lnTo>
                    <a:close/>
                  </a:path>
                </a:pathLst>
              </a:custGeom>
              <a:solidFill>
                <a:srgbClr val="EB5B23"/>
              </a:solidFill>
            </p:spPr>
            <p:txBody>
              <a:bodyPr wrap="square" lIns="0" tIns="0" rIns="0" bIns="0" rtlCol="0"/>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endParaRPr sz="700" b="1"/>
              </a:p>
            </p:txBody>
          </p:sp>
        </p:grpSp>
        <p:sp>
          <p:nvSpPr>
            <p:cNvPr id="34" name="object 52"/>
            <p:cNvSpPr txBox="1"/>
            <p:nvPr/>
          </p:nvSpPr>
          <p:spPr>
            <a:xfrm>
              <a:off x="10008917" y="10274189"/>
              <a:ext cx="490854" cy="135765"/>
            </a:xfrm>
            <a:prstGeom prst="rect">
              <a:avLst/>
            </a:prstGeom>
          </p:spPr>
          <p:txBody>
            <a:bodyPr vert="horz" wrap="square" lIns="0" tIns="3723"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3723">
                <a:spcBef>
                  <a:spcPts val="29"/>
                </a:spcBef>
              </a:pPr>
              <a:r>
                <a:rPr sz="700" b="1" spc="-6" dirty="0">
                  <a:solidFill>
                    <a:srgbClr val="211F1F"/>
                  </a:solidFill>
                  <a:latin typeface="Calibri"/>
                  <a:cs typeface="Calibri"/>
                </a:rPr>
                <a:t>Écran</a:t>
              </a:r>
              <a:r>
                <a:rPr sz="700" b="1" spc="-3" dirty="0">
                  <a:solidFill>
                    <a:srgbClr val="211F1F"/>
                  </a:solidFill>
                  <a:latin typeface="Calibri"/>
                  <a:cs typeface="Calibri"/>
                </a:rPr>
                <a:t> </a:t>
              </a:r>
              <a:r>
                <a:rPr sz="700" b="1" spc="-7" dirty="0">
                  <a:solidFill>
                    <a:srgbClr val="211F1F"/>
                  </a:solidFill>
                  <a:latin typeface="Calibri"/>
                  <a:cs typeface="Calibri"/>
                </a:rPr>
                <a:t>Outdoor</a:t>
              </a:r>
              <a:endParaRPr sz="700" b="1">
                <a:latin typeface="Calibri"/>
                <a:cs typeface="Calibri"/>
              </a:endParaRPr>
            </a:p>
          </p:txBody>
        </p:sp>
        <p:sp>
          <p:nvSpPr>
            <p:cNvPr id="35" name="object 53"/>
            <p:cNvSpPr txBox="1"/>
            <p:nvPr/>
          </p:nvSpPr>
          <p:spPr>
            <a:xfrm>
              <a:off x="10909648" y="10260249"/>
              <a:ext cx="440056" cy="135765"/>
            </a:xfrm>
            <a:prstGeom prst="rect">
              <a:avLst/>
            </a:prstGeom>
          </p:spPr>
          <p:txBody>
            <a:bodyPr vert="horz" wrap="square" lIns="0" tIns="3723"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3723">
                <a:spcBef>
                  <a:spcPts val="29"/>
                </a:spcBef>
              </a:pPr>
              <a:r>
                <a:rPr sz="700" b="1" spc="-4" dirty="0">
                  <a:solidFill>
                    <a:srgbClr val="211F1F"/>
                  </a:solidFill>
                  <a:latin typeface="Calibri"/>
                  <a:cs typeface="Calibri"/>
                </a:rPr>
                <a:t>Cars </a:t>
              </a:r>
              <a:r>
                <a:rPr sz="700" b="1" spc="-3" dirty="0">
                  <a:solidFill>
                    <a:srgbClr val="211F1F"/>
                  </a:solidFill>
                  <a:latin typeface="Calibri"/>
                  <a:cs typeface="Calibri"/>
                </a:rPr>
                <a:t>podium</a:t>
              </a:r>
              <a:endParaRPr sz="700" b="1">
                <a:latin typeface="Calibri"/>
                <a:cs typeface="Calibri"/>
              </a:endParaRPr>
            </a:p>
          </p:txBody>
        </p:sp>
        <p:sp>
          <p:nvSpPr>
            <p:cNvPr id="36" name="object 54"/>
            <p:cNvSpPr/>
            <p:nvPr/>
          </p:nvSpPr>
          <p:spPr>
            <a:xfrm>
              <a:off x="10633322" y="10284168"/>
              <a:ext cx="248920" cy="102870"/>
            </a:xfrm>
            <a:custGeom>
              <a:avLst/>
              <a:gdLst/>
              <a:ahLst/>
              <a:cxnLst/>
              <a:rect l="l" t="t" r="r" b="b"/>
              <a:pathLst>
                <a:path w="248920" h="102870">
                  <a:moveTo>
                    <a:pt x="33731" y="36537"/>
                  </a:moveTo>
                  <a:lnTo>
                    <a:pt x="26162" y="29044"/>
                  </a:lnTo>
                  <a:lnTo>
                    <a:pt x="7543" y="29044"/>
                  </a:lnTo>
                  <a:lnTo>
                    <a:pt x="0" y="36537"/>
                  </a:lnTo>
                  <a:lnTo>
                    <a:pt x="0" y="55041"/>
                  </a:lnTo>
                  <a:lnTo>
                    <a:pt x="7543" y="62534"/>
                  </a:lnTo>
                  <a:lnTo>
                    <a:pt x="26162" y="62534"/>
                  </a:lnTo>
                  <a:lnTo>
                    <a:pt x="33731" y="55041"/>
                  </a:lnTo>
                  <a:lnTo>
                    <a:pt x="33731" y="45796"/>
                  </a:lnTo>
                  <a:lnTo>
                    <a:pt x="33731" y="36537"/>
                  </a:lnTo>
                  <a:close/>
                </a:path>
                <a:path w="248920" h="102870">
                  <a:moveTo>
                    <a:pt x="141884" y="75057"/>
                  </a:moveTo>
                  <a:lnTo>
                    <a:pt x="141859" y="72859"/>
                  </a:lnTo>
                  <a:lnTo>
                    <a:pt x="141859" y="70573"/>
                  </a:lnTo>
                  <a:lnTo>
                    <a:pt x="140169" y="69532"/>
                  </a:lnTo>
                  <a:lnTo>
                    <a:pt x="133743" y="69723"/>
                  </a:lnTo>
                  <a:lnTo>
                    <a:pt x="132410" y="70815"/>
                  </a:lnTo>
                  <a:lnTo>
                    <a:pt x="132600" y="75209"/>
                  </a:lnTo>
                  <a:lnTo>
                    <a:pt x="133997" y="76149"/>
                  </a:lnTo>
                  <a:lnTo>
                    <a:pt x="137020" y="76149"/>
                  </a:lnTo>
                  <a:lnTo>
                    <a:pt x="140246" y="76174"/>
                  </a:lnTo>
                  <a:lnTo>
                    <a:pt x="141884" y="75057"/>
                  </a:lnTo>
                  <a:close/>
                </a:path>
                <a:path w="248920" h="102870">
                  <a:moveTo>
                    <a:pt x="248856" y="50850"/>
                  </a:moveTo>
                  <a:lnTo>
                    <a:pt x="245440" y="48641"/>
                  </a:lnTo>
                  <a:lnTo>
                    <a:pt x="242392" y="46774"/>
                  </a:lnTo>
                  <a:lnTo>
                    <a:pt x="242392" y="55067"/>
                  </a:lnTo>
                  <a:lnTo>
                    <a:pt x="242366" y="61671"/>
                  </a:lnTo>
                  <a:lnTo>
                    <a:pt x="241719" y="65481"/>
                  </a:lnTo>
                  <a:lnTo>
                    <a:pt x="235292" y="65481"/>
                  </a:lnTo>
                  <a:lnTo>
                    <a:pt x="235292" y="61671"/>
                  </a:lnTo>
                  <a:lnTo>
                    <a:pt x="242366" y="61671"/>
                  </a:lnTo>
                  <a:lnTo>
                    <a:pt x="242366" y="55067"/>
                  </a:lnTo>
                  <a:lnTo>
                    <a:pt x="237972" y="55067"/>
                  </a:lnTo>
                  <a:lnTo>
                    <a:pt x="227774" y="54914"/>
                  </a:lnTo>
                  <a:lnTo>
                    <a:pt x="228396" y="54940"/>
                  </a:lnTo>
                  <a:lnTo>
                    <a:pt x="228523" y="70993"/>
                  </a:lnTo>
                  <a:lnTo>
                    <a:pt x="229666" y="72161"/>
                  </a:lnTo>
                  <a:lnTo>
                    <a:pt x="235813" y="72212"/>
                  </a:lnTo>
                  <a:lnTo>
                    <a:pt x="241820" y="72212"/>
                  </a:lnTo>
                  <a:lnTo>
                    <a:pt x="241820" y="81876"/>
                  </a:lnTo>
                  <a:lnTo>
                    <a:pt x="237299" y="81876"/>
                  </a:lnTo>
                  <a:lnTo>
                    <a:pt x="232841" y="81953"/>
                  </a:lnTo>
                  <a:lnTo>
                    <a:pt x="227850" y="81788"/>
                  </a:lnTo>
                  <a:lnTo>
                    <a:pt x="227203" y="80594"/>
                  </a:lnTo>
                  <a:lnTo>
                    <a:pt x="226936" y="79844"/>
                  </a:lnTo>
                  <a:lnTo>
                    <a:pt x="223583" y="74663"/>
                  </a:lnTo>
                  <a:lnTo>
                    <a:pt x="222465" y="72936"/>
                  </a:lnTo>
                  <a:lnTo>
                    <a:pt x="221221" y="72199"/>
                  </a:lnTo>
                  <a:lnTo>
                    <a:pt x="221221" y="85039"/>
                  </a:lnTo>
                  <a:lnTo>
                    <a:pt x="221107" y="91059"/>
                  </a:lnTo>
                  <a:lnTo>
                    <a:pt x="216293" y="95770"/>
                  </a:lnTo>
                  <a:lnTo>
                    <a:pt x="204711" y="95745"/>
                  </a:lnTo>
                  <a:lnTo>
                    <a:pt x="200113" y="91059"/>
                  </a:lnTo>
                  <a:lnTo>
                    <a:pt x="200063" y="88506"/>
                  </a:lnTo>
                  <a:lnTo>
                    <a:pt x="200101" y="82105"/>
                  </a:lnTo>
                  <a:lnTo>
                    <a:pt x="200139" y="79273"/>
                  </a:lnTo>
                  <a:lnTo>
                    <a:pt x="204838" y="74663"/>
                  </a:lnTo>
                  <a:lnTo>
                    <a:pt x="216496" y="74739"/>
                  </a:lnTo>
                  <a:lnTo>
                    <a:pt x="221183" y="79476"/>
                  </a:lnTo>
                  <a:lnTo>
                    <a:pt x="221221" y="85039"/>
                  </a:lnTo>
                  <a:lnTo>
                    <a:pt x="221221" y="72199"/>
                  </a:lnTo>
                  <a:lnTo>
                    <a:pt x="215798" y="68948"/>
                  </a:lnTo>
                  <a:lnTo>
                    <a:pt x="208153" y="68300"/>
                  </a:lnTo>
                  <a:lnTo>
                    <a:pt x="200710" y="71412"/>
                  </a:lnTo>
                  <a:lnTo>
                    <a:pt x="198386" y="73126"/>
                  </a:lnTo>
                  <a:lnTo>
                    <a:pt x="196469" y="75679"/>
                  </a:lnTo>
                  <a:lnTo>
                    <a:pt x="192951" y="81978"/>
                  </a:lnTo>
                  <a:lnTo>
                    <a:pt x="193205" y="82105"/>
                  </a:lnTo>
                  <a:lnTo>
                    <a:pt x="191211" y="81953"/>
                  </a:lnTo>
                  <a:lnTo>
                    <a:pt x="190550" y="81902"/>
                  </a:lnTo>
                  <a:lnTo>
                    <a:pt x="188556" y="81762"/>
                  </a:lnTo>
                  <a:lnTo>
                    <a:pt x="188468" y="80962"/>
                  </a:lnTo>
                  <a:lnTo>
                    <a:pt x="188379" y="80594"/>
                  </a:lnTo>
                  <a:lnTo>
                    <a:pt x="188264" y="76149"/>
                  </a:lnTo>
                  <a:lnTo>
                    <a:pt x="188252" y="69659"/>
                  </a:lnTo>
                  <a:lnTo>
                    <a:pt x="188252" y="63728"/>
                  </a:lnTo>
                  <a:lnTo>
                    <a:pt x="188252" y="57429"/>
                  </a:lnTo>
                  <a:lnTo>
                    <a:pt x="188277" y="14859"/>
                  </a:lnTo>
                  <a:lnTo>
                    <a:pt x="188912" y="14287"/>
                  </a:lnTo>
                  <a:lnTo>
                    <a:pt x="190944" y="14389"/>
                  </a:lnTo>
                  <a:lnTo>
                    <a:pt x="193802" y="14566"/>
                  </a:lnTo>
                  <a:lnTo>
                    <a:pt x="196646" y="14566"/>
                  </a:lnTo>
                  <a:lnTo>
                    <a:pt x="201409" y="14287"/>
                  </a:lnTo>
                  <a:lnTo>
                    <a:pt x="201752" y="14859"/>
                  </a:lnTo>
                  <a:lnTo>
                    <a:pt x="201828" y="47574"/>
                  </a:lnTo>
                  <a:lnTo>
                    <a:pt x="202844" y="48641"/>
                  </a:lnTo>
                  <a:lnTo>
                    <a:pt x="208076" y="48653"/>
                  </a:lnTo>
                  <a:lnTo>
                    <a:pt x="214884" y="48666"/>
                  </a:lnTo>
                  <a:lnTo>
                    <a:pt x="218833" y="48666"/>
                  </a:lnTo>
                  <a:lnTo>
                    <a:pt x="233705" y="48666"/>
                  </a:lnTo>
                  <a:lnTo>
                    <a:pt x="240474" y="52311"/>
                  </a:lnTo>
                  <a:lnTo>
                    <a:pt x="242392" y="55067"/>
                  </a:lnTo>
                  <a:lnTo>
                    <a:pt x="242392" y="46774"/>
                  </a:lnTo>
                  <a:lnTo>
                    <a:pt x="232956" y="26695"/>
                  </a:lnTo>
                  <a:lnTo>
                    <a:pt x="229984" y="14287"/>
                  </a:lnTo>
                  <a:lnTo>
                    <a:pt x="229857" y="13766"/>
                  </a:lnTo>
                  <a:lnTo>
                    <a:pt x="229857" y="41897"/>
                  </a:lnTo>
                  <a:lnTo>
                    <a:pt x="208648" y="41897"/>
                  </a:lnTo>
                  <a:lnTo>
                    <a:pt x="208648" y="14541"/>
                  </a:lnTo>
                  <a:lnTo>
                    <a:pt x="212001" y="14541"/>
                  </a:lnTo>
                  <a:lnTo>
                    <a:pt x="215252" y="14287"/>
                  </a:lnTo>
                  <a:lnTo>
                    <a:pt x="218452" y="14617"/>
                  </a:lnTo>
                  <a:lnTo>
                    <a:pt x="221284" y="14859"/>
                  </a:lnTo>
                  <a:lnTo>
                    <a:pt x="223583" y="16548"/>
                  </a:lnTo>
                  <a:lnTo>
                    <a:pt x="226352" y="26987"/>
                  </a:lnTo>
                  <a:lnTo>
                    <a:pt x="227977" y="34112"/>
                  </a:lnTo>
                  <a:lnTo>
                    <a:pt x="229857" y="41897"/>
                  </a:lnTo>
                  <a:lnTo>
                    <a:pt x="229857" y="13766"/>
                  </a:lnTo>
                  <a:lnTo>
                    <a:pt x="229387" y="11811"/>
                  </a:lnTo>
                  <a:lnTo>
                    <a:pt x="224599" y="8039"/>
                  </a:lnTo>
                  <a:lnTo>
                    <a:pt x="199301" y="7937"/>
                  </a:lnTo>
                  <a:lnTo>
                    <a:pt x="188963" y="8039"/>
                  </a:lnTo>
                  <a:lnTo>
                    <a:pt x="187972" y="7543"/>
                  </a:lnTo>
                  <a:lnTo>
                    <a:pt x="188112" y="6400"/>
                  </a:lnTo>
                  <a:lnTo>
                    <a:pt x="188315" y="4940"/>
                  </a:lnTo>
                  <a:lnTo>
                    <a:pt x="188252" y="4165"/>
                  </a:lnTo>
                  <a:lnTo>
                    <a:pt x="188112" y="990"/>
                  </a:lnTo>
                  <a:lnTo>
                    <a:pt x="187198" y="101"/>
                  </a:lnTo>
                  <a:lnTo>
                    <a:pt x="182257" y="0"/>
                  </a:lnTo>
                  <a:lnTo>
                    <a:pt x="182257" y="63779"/>
                  </a:lnTo>
                  <a:lnTo>
                    <a:pt x="181444" y="69481"/>
                  </a:lnTo>
                  <a:lnTo>
                    <a:pt x="180454" y="69532"/>
                  </a:lnTo>
                  <a:lnTo>
                    <a:pt x="179387" y="69634"/>
                  </a:lnTo>
                  <a:lnTo>
                    <a:pt x="152768" y="69634"/>
                  </a:lnTo>
                  <a:lnTo>
                    <a:pt x="151930" y="69659"/>
                  </a:lnTo>
                  <a:lnTo>
                    <a:pt x="151079" y="69634"/>
                  </a:lnTo>
                  <a:lnTo>
                    <a:pt x="148323" y="69850"/>
                  </a:lnTo>
                  <a:lnTo>
                    <a:pt x="147091" y="70840"/>
                  </a:lnTo>
                  <a:lnTo>
                    <a:pt x="147091" y="74980"/>
                  </a:lnTo>
                  <a:lnTo>
                    <a:pt x="148399" y="75984"/>
                  </a:lnTo>
                  <a:lnTo>
                    <a:pt x="151498" y="76200"/>
                  </a:lnTo>
                  <a:lnTo>
                    <a:pt x="152590" y="76149"/>
                  </a:lnTo>
                  <a:lnTo>
                    <a:pt x="181762" y="76149"/>
                  </a:lnTo>
                  <a:lnTo>
                    <a:pt x="181686" y="80314"/>
                  </a:lnTo>
                  <a:lnTo>
                    <a:pt x="181571" y="81762"/>
                  </a:lnTo>
                  <a:lnTo>
                    <a:pt x="179806" y="81902"/>
                  </a:lnTo>
                  <a:lnTo>
                    <a:pt x="152412" y="81902"/>
                  </a:lnTo>
                  <a:lnTo>
                    <a:pt x="123875" y="81953"/>
                  </a:lnTo>
                  <a:lnTo>
                    <a:pt x="123151" y="81318"/>
                  </a:lnTo>
                  <a:lnTo>
                    <a:pt x="120891" y="74663"/>
                  </a:lnTo>
                  <a:lnTo>
                    <a:pt x="120256" y="72758"/>
                  </a:lnTo>
                  <a:lnTo>
                    <a:pt x="116967" y="70472"/>
                  </a:lnTo>
                  <a:lnTo>
                    <a:pt x="116967" y="90982"/>
                  </a:lnTo>
                  <a:lnTo>
                    <a:pt x="112331" y="95719"/>
                  </a:lnTo>
                  <a:lnTo>
                    <a:pt x="100698" y="95796"/>
                  </a:lnTo>
                  <a:lnTo>
                    <a:pt x="95859" y="90982"/>
                  </a:lnTo>
                  <a:lnTo>
                    <a:pt x="95783" y="88430"/>
                  </a:lnTo>
                  <a:lnTo>
                    <a:pt x="95846" y="82283"/>
                  </a:lnTo>
                  <a:lnTo>
                    <a:pt x="95872" y="79476"/>
                  </a:lnTo>
                  <a:lnTo>
                    <a:pt x="100634" y="74739"/>
                  </a:lnTo>
                  <a:lnTo>
                    <a:pt x="112191" y="74701"/>
                  </a:lnTo>
                  <a:lnTo>
                    <a:pt x="116878" y="79273"/>
                  </a:lnTo>
                  <a:lnTo>
                    <a:pt x="116967" y="90982"/>
                  </a:lnTo>
                  <a:lnTo>
                    <a:pt x="116967" y="70472"/>
                  </a:lnTo>
                  <a:lnTo>
                    <a:pt x="113919" y="68338"/>
                  </a:lnTo>
                  <a:lnTo>
                    <a:pt x="99491" y="68110"/>
                  </a:lnTo>
                  <a:lnTo>
                    <a:pt x="92887" y="72313"/>
                  </a:lnTo>
                  <a:lnTo>
                    <a:pt x="89687" y="81457"/>
                  </a:lnTo>
                  <a:lnTo>
                    <a:pt x="88519" y="82283"/>
                  </a:lnTo>
                  <a:lnTo>
                    <a:pt x="85852" y="81902"/>
                  </a:lnTo>
                  <a:lnTo>
                    <a:pt x="84785" y="81762"/>
                  </a:lnTo>
                  <a:lnTo>
                    <a:pt x="83413" y="81902"/>
                  </a:lnTo>
                  <a:lnTo>
                    <a:pt x="81610" y="81902"/>
                  </a:lnTo>
                  <a:lnTo>
                    <a:pt x="81483" y="64198"/>
                  </a:lnTo>
                  <a:lnTo>
                    <a:pt x="82245" y="63728"/>
                  </a:lnTo>
                  <a:lnTo>
                    <a:pt x="84162" y="63754"/>
                  </a:lnTo>
                  <a:lnTo>
                    <a:pt x="94627" y="63779"/>
                  </a:lnTo>
                  <a:lnTo>
                    <a:pt x="182257" y="63779"/>
                  </a:lnTo>
                  <a:lnTo>
                    <a:pt x="182257" y="0"/>
                  </a:lnTo>
                  <a:lnTo>
                    <a:pt x="181787" y="12"/>
                  </a:lnTo>
                  <a:lnTo>
                    <a:pt x="181787" y="7048"/>
                  </a:lnTo>
                  <a:lnTo>
                    <a:pt x="181787" y="56883"/>
                  </a:lnTo>
                  <a:lnTo>
                    <a:pt x="181076" y="57429"/>
                  </a:lnTo>
                  <a:lnTo>
                    <a:pt x="167068" y="57365"/>
                  </a:lnTo>
                  <a:lnTo>
                    <a:pt x="131508" y="57378"/>
                  </a:lnTo>
                  <a:lnTo>
                    <a:pt x="82194" y="57429"/>
                  </a:lnTo>
                  <a:lnTo>
                    <a:pt x="81534" y="56730"/>
                  </a:lnTo>
                  <a:lnTo>
                    <a:pt x="81534" y="6896"/>
                  </a:lnTo>
                  <a:lnTo>
                    <a:pt x="82296" y="6400"/>
                  </a:lnTo>
                  <a:lnTo>
                    <a:pt x="84531" y="6400"/>
                  </a:lnTo>
                  <a:lnTo>
                    <a:pt x="131686" y="6464"/>
                  </a:lnTo>
                  <a:lnTo>
                    <a:pt x="181140" y="6400"/>
                  </a:lnTo>
                  <a:lnTo>
                    <a:pt x="181787" y="7048"/>
                  </a:lnTo>
                  <a:lnTo>
                    <a:pt x="181787" y="12"/>
                  </a:lnTo>
                  <a:lnTo>
                    <a:pt x="180174" y="25"/>
                  </a:lnTo>
                  <a:lnTo>
                    <a:pt x="76149" y="25"/>
                  </a:lnTo>
                  <a:lnTo>
                    <a:pt x="74968" y="990"/>
                  </a:lnTo>
                  <a:lnTo>
                    <a:pt x="74879" y="87147"/>
                  </a:lnTo>
                  <a:lnTo>
                    <a:pt x="76225" y="88430"/>
                  </a:lnTo>
                  <a:lnTo>
                    <a:pt x="81826" y="88582"/>
                  </a:lnTo>
                  <a:lnTo>
                    <a:pt x="84582" y="88607"/>
                  </a:lnTo>
                  <a:lnTo>
                    <a:pt x="88925" y="88430"/>
                  </a:lnTo>
                  <a:lnTo>
                    <a:pt x="89636" y="88950"/>
                  </a:lnTo>
                  <a:lnTo>
                    <a:pt x="92811" y="97980"/>
                  </a:lnTo>
                  <a:lnTo>
                    <a:pt x="98996" y="102247"/>
                  </a:lnTo>
                  <a:lnTo>
                    <a:pt x="114147" y="102095"/>
                  </a:lnTo>
                  <a:lnTo>
                    <a:pt x="120294" y="97663"/>
                  </a:lnTo>
                  <a:lnTo>
                    <a:pt x="120916" y="95796"/>
                  </a:lnTo>
                  <a:lnTo>
                    <a:pt x="123228" y="88950"/>
                  </a:lnTo>
                  <a:lnTo>
                    <a:pt x="123901" y="88506"/>
                  </a:lnTo>
                  <a:lnTo>
                    <a:pt x="125387" y="88506"/>
                  </a:lnTo>
                  <a:lnTo>
                    <a:pt x="158496" y="88544"/>
                  </a:lnTo>
                  <a:lnTo>
                    <a:pt x="193078" y="88506"/>
                  </a:lnTo>
                  <a:lnTo>
                    <a:pt x="193776" y="88925"/>
                  </a:lnTo>
                  <a:lnTo>
                    <a:pt x="197065" y="98031"/>
                  </a:lnTo>
                  <a:lnTo>
                    <a:pt x="203022" y="102196"/>
                  </a:lnTo>
                  <a:lnTo>
                    <a:pt x="218274" y="102146"/>
                  </a:lnTo>
                  <a:lnTo>
                    <a:pt x="224383" y="97751"/>
                  </a:lnTo>
                  <a:lnTo>
                    <a:pt x="225056" y="95770"/>
                  </a:lnTo>
                  <a:lnTo>
                    <a:pt x="227482" y="88747"/>
                  </a:lnTo>
                  <a:lnTo>
                    <a:pt x="228269" y="88506"/>
                  </a:lnTo>
                  <a:lnTo>
                    <a:pt x="229666" y="88506"/>
                  </a:lnTo>
                  <a:lnTo>
                    <a:pt x="234073" y="88557"/>
                  </a:lnTo>
                  <a:lnTo>
                    <a:pt x="235851" y="88506"/>
                  </a:lnTo>
                  <a:lnTo>
                    <a:pt x="238518" y="88430"/>
                  </a:lnTo>
                  <a:lnTo>
                    <a:pt x="242963" y="88582"/>
                  </a:lnTo>
                  <a:lnTo>
                    <a:pt x="245338" y="88633"/>
                  </a:lnTo>
                  <a:lnTo>
                    <a:pt x="246443" y="88430"/>
                  </a:lnTo>
                  <a:lnTo>
                    <a:pt x="247396" y="88252"/>
                  </a:lnTo>
                  <a:lnTo>
                    <a:pt x="248856" y="86245"/>
                  </a:lnTo>
                  <a:lnTo>
                    <a:pt x="248856" y="81953"/>
                  </a:lnTo>
                  <a:lnTo>
                    <a:pt x="248856" y="72186"/>
                  </a:lnTo>
                  <a:lnTo>
                    <a:pt x="248856" y="65481"/>
                  </a:lnTo>
                  <a:lnTo>
                    <a:pt x="248856" y="61671"/>
                  </a:lnTo>
                  <a:lnTo>
                    <a:pt x="248856" y="55067"/>
                  </a:lnTo>
                  <a:lnTo>
                    <a:pt x="248856" y="50850"/>
                  </a:lnTo>
                  <a:close/>
                </a:path>
              </a:pathLst>
            </a:custGeom>
            <a:solidFill>
              <a:srgbClr val="EB5B23"/>
            </a:solidFill>
          </p:spPr>
          <p:txBody>
            <a:bodyPr wrap="square" lIns="0" tIns="0" rIns="0" bIns="0" rtlCol="0"/>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endParaRPr sz="700" b="1"/>
            </a:p>
          </p:txBody>
        </p:sp>
        <p:grpSp>
          <p:nvGrpSpPr>
            <p:cNvPr id="37" name="object 55"/>
            <p:cNvGrpSpPr/>
            <p:nvPr/>
          </p:nvGrpSpPr>
          <p:grpSpPr>
            <a:xfrm>
              <a:off x="8039296" y="10264940"/>
              <a:ext cx="236340" cy="136946"/>
              <a:chOff x="2312390" y="10264940"/>
              <a:chExt cx="236340" cy="136946"/>
            </a:xfrm>
          </p:grpSpPr>
          <p:pic>
            <p:nvPicPr>
              <p:cNvPr id="46" name="object 56"/>
              <p:cNvPicPr/>
              <p:nvPr/>
            </p:nvPicPr>
            <p:blipFill>
              <a:blip r:embed="rId6" cstate="print"/>
              <a:stretch>
                <a:fillRect/>
              </a:stretch>
            </p:blipFill>
            <p:spPr>
              <a:xfrm>
                <a:off x="2385167" y="10264940"/>
                <a:ext cx="163563" cy="136946"/>
              </a:xfrm>
              <a:prstGeom prst="rect">
                <a:avLst/>
              </a:prstGeom>
            </p:spPr>
          </p:pic>
          <p:sp>
            <p:nvSpPr>
              <p:cNvPr id="47" name="object 57"/>
              <p:cNvSpPr/>
              <p:nvPr/>
            </p:nvSpPr>
            <p:spPr>
              <a:xfrm>
                <a:off x="2312390" y="10308274"/>
                <a:ext cx="34290" cy="33655"/>
              </a:xfrm>
              <a:custGeom>
                <a:avLst/>
                <a:gdLst/>
                <a:ahLst/>
                <a:cxnLst/>
                <a:rect l="l" t="t" r="r" b="b"/>
                <a:pathLst>
                  <a:path w="34289" h="33654">
                    <a:moveTo>
                      <a:pt x="26168" y="0"/>
                    </a:moveTo>
                    <a:lnTo>
                      <a:pt x="7543" y="0"/>
                    </a:lnTo>
                    <a:lnTo>
                      <a:pt x="0" y="7466"/>
                    </a:lnTo>
                    <a:lnTo>
                      <a:pt x="0" y="25970"/>
                    </a:lnTo>
                    <a:lnTo>
                      <a:pt x="7543" y="33461"/>
                    </a:lnTo>
                    <a:lnTo>
                      <a:pt x="26168" y="33461"/>
                    </a:lnTo>
                    <a:lnTo>
                      <a:pt x="33712" y="25970"/>
                    </a:lnTo>
                    <a:lnTo>
                      <a:pt x="33712" y="16743"/>
                    </a:lnTo>
                    <a:lnTo>
                      <a:pt x="33712" y="7466"/>
                    </a:lnTo>
                    <a:lnTo>
                      <a:pt x="26168" y="0"/>
                    </a:lnTo>
                    <a:close/>
                  </a:path>
                </a:pathLst>
              </a:custGeom>
              <a:solidFill>
                <a:srgbClr val="EB5B23"/>
              </a:solidFill>
            </p:spPr>
            <p:txBody>
              <a:bodyPr wrap="square" lIns="0" tIns="0" rIns="0" bIns="0" rtlCol="0"/>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endParaRPr sz="700" b="1"/>
              </a:p>
            </p:txBody>
          </p:sp>
        </p:grpSp>
        <p:sp>
          <p:nvSpPr>
            <p:cNvPr id="38" name="object 58"/>
            <p:cNvSpPr txBox="1"/>
            <p:nvPr/>
          </p:nvSpPr>
          <p:spPr>
            <a:xfrm>
              <a:off x="8290792" y="10258117"/>
              <a:ext cx="436879" cy="135765"/>
            </a:xfrm>
            <a:prstGeom prst="rect">
              <a:avLst/>
            </a:prstGeom>
          </p:spPr>
          <p:txBody>
            <a:bodyPr vert="horz" wrap="square" lIns="0" tIns="3723"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3723">
                <a:spcBef>
                  <a:spcPts val="29"/>
                </a:spcBef>
              </a:pPr>
              <a:r>
                <a:rPr sz="700" b="1" spc="-6" dirty="0">
                  <a:solidFill>
                    <a:srgbClr val="211F1F"/>
                  </a:solidFill>
                  <a:latin typeface="Calibri"/>
                  <a:cs typeface="Calibri"/>
                </a:rPr>
                <a:t>Écran</a:t>
              </a:r>
              <a:r>
                <a:rPr sz="700" b="1" spc="-4" dirty="0">
                  <a:solidFill>
                    <a:srgbClr val="211F1F"/>
                  </a:solidFill>
                  <a:latin typeface="Calibri"/>
                  <a:cs typeface="Calibri"/>
                </a:rPr>
                <a:t> indoor</a:t>
              </a:r>
              <a:endParaRPr sz="700" b="1" dirty="0">
                <a:latin typeface="Calibri"/>
                <a:cs typeface="Calibri"/>
              </a:endParaRPr>
            </a:p>
          </p:txBody>
        </p:sp>
        <p:sp>
          <p:nvSpPr>
            <p:cNvPr id="39" name="object 59"/>
            <p:cNvSpPr txBox="1"/>
            <p:nvPr/>
          </p:nvSpPr>
          <p:spPr>
            <a:xfrm>
              <a:off x="11750975" y="10260249"/>
              <a:ext cx="635634" cy="135765"/>
            </a:xfrm>
            <a:prstGeom prst="rect">
              <a:avLst/>
            </a:prstGeom>
          </p:spPr>
          <p:txBody>
            <a:bodyPr vert="horz" wrap="square" lIns="0" tIns="3723"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3723">
                <a:spcBef>
                  <a:spcPts val="29"/>
                </a:spcBef>
              </a:pPr>
              <a:r>
                <a:rPr sz="700" b="1" spc="-3" dirty="0">
                  <a:solidFill>
                    <a:srgbClr val="211F1F"/>
                  </a:solidFill>
                  <a:latin typeface="Calibri"/>
                  <a:cs typeface="Calibri"/>
                </a:rPr>
                <a:t>Solutions</a:t>
              </a:r>
              <a:r>
                <a:rPr sz="700" b="1" spc="2" dirty="0">
                  <a:solidFill>
                    <a:srgbClr val="211F1F"/>
                  </a:solidFill>
                  <a:latin typeface="Calibri"/>
                  <a:cs typeface="Calibri"/>
                </a:rPr>
                <a:t> </a:t>
              </a:r>
              <a:r>
                <a:rPr sz="700" b="1" spc="-2" dirty="0">
                  <a:solidFill>
                    <a:srgbClr val="211F1F"/>
                  </a:solidFill>
                  <a:latin typeface="Calibri"/>
                  <a:cs typeface="Calibri"/>
                </a:rPr>
                <a:t>Digitales</a:t>
              </a:r>
              <a:endParaRPr sz="700" b="1" dirty="0">
                <a:latin typeface="Calibri"/>
                <a:cs typeface="Calibri"/>
              </a:endParaRPr>
            </a:p>
          </p:txBody>
        </p:sp>
        <p:grpSp>
          <p:nvGrpSpPr>
            <p:cNvPr id="40" name="object 60"/>
            <p:cNvGrpSpPr/>
            <p:nvPr/>
          </p:nvGrpSpPr>
          <p:grpSpPr>
            <a:xfrm>
              <a:off x="11473137" y="10241155"/>
              <a:ext cx="260496" cy="156294"/>
              <a:chOff x="5746229" y="10241153"/>
              <a:chExt cx="260496" cy="156294"/>
            </a:xfrm>
          </p:grpSpPr>
          <p:sp>
            <p:nvSpPr>
              <p:cNvPr id="44" name="object 61"/>
              <p:cNvSpPr/>
              <p:nvPr/>
            </p:nvSpPr>
            <p:spPr>
              <a:xfrm>
                <a:off x="5746229" y="10313211"/>
                <a:ext cx="34290" cy="33655"/>
              </a:xfrm>
              <a:custGeom>
                <a:avLst/>
                <a:gdLst/>
                <a:ahLst/>
                <a:cxnLst/>
                <a:rect l="l" t="t" r="r" b="b"/>
                <a:pathLst>
                  <a:path w="34289" h="33654">
                    <a:moveTo>
                      <a:pt x="26193" y="0"/>
                    </a:moveTo>
                    <a:lnTo>
                      <a:pt x="7562" y="0"/>
                    </a:lnTo>
                    <a:lnTo>
                      <a:pt x="0" y="7490"/>
                    </a:lnTo>
                    <a:lnTo>
                      <a:pt x="0" y="25994"/>
                    </a:lnTo>
                    <a:lnTo>
                      <a:pt x="7562" y="33486"/>
                    </a:lnTo>
                    <a:lnTo>
                      <a:pt x="26193" y="33486"/>
                    </a:lnTo>
                    <a:lnTo>
                      <a:pt x="33731" y="25994"/>
                    </a:lnTo>
                    <a:lnTo>
                      <a:pt x="33731" y="16743"/>
                    </a:lnTo>
                    <a:lnTo>
                      <a:pt x="33731" y="7490"/>
                    </a:lnTo>
                    <a:lnTo>
                      <a:pt x="26193" y="0"/>
                    </a:lnTo>
                    <a:close/>
                  </a:path>
                </a:pathLst>
              </a:custGeom>
              <a:solidFill>
                <a:srgbClr val="EB5B23"/>
              </a:solidFill>
            </p:spPr>
            <p:txBody>
              <a:bodyPr wrap="square" lIns="0" tIns="0" rIns="0" bIns="0" rtlCol="0"/>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endParaRPr sz="700" b="1"/>
              </a:p>
            </p:txBody>
          </p:sp>
          <p:pic>
            <p:nvPicPr>
              <p:cNvPr id="45" name="object 62"/>
              <p:cNvPicPr/>
              <p:nvPr/>
            </p:nvPicPr>
            <p:blipFill>
              <a:blip r:embed="rId7" cstate="print"/>
              <a:stretch>
                <a:fillRect/>
              </a:stretch>
            </p:blipFill>
            <p:spPr>
              <a:xfrm>
                <a:off x="5815857" y="10241153"/>
                <a:ext cx="190868" cy="156294"/>
              </a:xfrm>
              <a:prstGeom prst="rect">
                <a:avLst/>
              </a:prstGeom>
            </p:spPr>
          </p:pic>
        </p:grpSp>
        <p:sp>
          <p:nvSpPr>
            <p:cNvPr id="41" name="object 63"/>
            <p:cNvSpPr/>
            <p:nvPr/>
          </p:nvSpPr>
          <p:spPr>
            <a:xfrm>
              <a:off x="12430156" y="10313212"/>
              <a:ext cx="34290" cy="33655"/>
            </a:xfrm>
            <a:custGeom>
              <a:avLst/>
              <a:gdLst/>
              <a:ahLst/>
              <a:cxnLst/>
              <a:rect l="l" t="t" r="r" b="b"/>
              <a:pathLst>
                <a:path w="34290" h="33654">
                  <a:moveTo>
                    <a:pt x="26161" y="0"/>
                  </a:moveTo>
                  <a:lnTo>
                    <a:pt x="7492" y="0"/>
                  </a:lnTo>
                  <a:lnTo>
                    <a:pt x="0" y="7490"/>
                  </a:lnTo>
                  <a:lnTo>
                    <a:pt x="0" y="25994"/>
                  </a:lnTo>
                  <a:lnTo>
                    <a:pt x="7492" y="33486"/>
                  </a:lnTo>
                  <a:lnTo>
                    <a:pt x="26161" y="33486"/>
                  </a:lnTo>
                  <a:lnTo>
                    <a:pt x="33718" y="25994"/>
                  </a:lnTo>
                  <a:lnTo>
                    <a:pt x="33718" y="16743"/>
                  </a:lnTo>
                  <a:lnTo>
                    <a:pt x="33718" y="7490"/>
                  </a:lnTo>
                  <a:lnTo>
                    <a:pt x="26161" y="0"/>
                  </a:lnTo>
                  <a:close/>
                </a:path>
              </a:pathLst>
            </a:custGeom>
            <a:solidFill>
              <a:srgbClr val="EB5B23"/>
            </a:solidFill>
          </p:spPr>
          <p:txBody>
            <a:bodyPr wrap="square" lIns="0" tIns="0" rIns="0" bIns="0" rtlCol="0"/>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endParaRPr sz="700" b="1"/>
            </a:p>
          </p:txBody>
        </p:sp>
        <p:sp>
          <p:nvSpPr>
            <p:cNvPr id="42" name="object 64"/>
            <p:cNvSpPr txBox="1"/>
            <p:nvPr/>
          </p:nvSpPr>
          <p:spPr>
            <a:xfrm>
              <a:off x="12632215" y="10260249"/>
              <a:ext cx="484505" cy="135765"/>
            </a:xfrm>
            <a:prstGeom prst="rect">
              <a:avLst/>
            </a:prstGeom>
          </p:spPr>
          <p:txBody>
            <a:bodyPr vert="horz" wrap="square" lIns="0" tIns="3723"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3723">
                <a:spcBef>
                  <a:spcPts val="29"/>
                </a:spcBef>
              </a:pPr>
              <a:r>
                <a:rPr sz="700" b="1" spc="-2" dirty="0">
                  <a:solidFill>
                    <a:srgbClr val="211F1F"/>
                  </a:solidFill>
                  <a:latin typeface="Calibri"/>
                  <a:cs typeface="Calibri"/>
                </a:rPr>
                <a:t>Évènementiel</a:t>
              </a:r>
              <a:endParaRPr sz="700" b="1">
                <a:latin typeface="Calibri"/>
                <a:cs typeface="Calibri"/>
              </a:endParaRPr>
            </a:p>
          </p:txBody>
        </p:sp>
        <p:pic>
          <p:nvPicPr>
            <p:cNvPr id="43" name="object 65"/>
            <p:cNvPicPr/>
            <p:nvPr/>
          </p:nvPicPr>
          <p:blipFill>
            <a:blip r:embed="rId8" cstate="print"/>
            <a:stretch>
              <a:fillRect/>
            </a:stretch>
          </p:blipFill>
          <p:spPr>
            <a:xfrm>
              <a:off x="12495037" y="10219374"/>
              <a:ext cx="165242" cy="157460"/>
            </a:xfrm>
            <a:prstGeom prst="rect">
              <a:avLst/>
            </a:prstGeom>
          </p:spPr>
        </p:pic>
      </p:grpSp>
      <p:sp>
        <p:nvSpPr>
          <p:cNvPr id="50" name="ZoneTexte 71"/>
          <p:cNvSpPr txBox="1"/>
          <p:nvPr/>
        </p:nvSpPr>
        <p:spPr>
          <a:xfrm>
            <a:off x="2433791" y="225591"/>
            <a:ext cx="4072609" cy="707886"/>
          </a:xfrm>
          <a:prstGeom prst="rect">
            <a:avLst/>
          </a:prstGeom>
          <a:noFill/>
          <a:ln>
            <a:noFill/>
          </a:ln>
        </p:spPr>
        <p:txBody>
          <a:bodyPr wrap="square"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algn="r"/>
            <a:r>
              <a:rPr lang="fr-FR" sz="2000" b="1" dirty="0">
                <a:gradFill>
                  <a:gsLst>
                    <a:gs pos="53000">
                      <a:srgbClr val="E84E0E"/>
                    </a:gs>
                    <a:gs pos="100000">
                      <a:srgbClr val="FFC000"/>
                    </a:gs>
                  </a:gsLst>
                  <a:lin ang="0" scaled="0"/>
                </a:gradFill>
                <a:latin typeface="Metropolis Black" panose="00000A00000000000000" pitchFamily="50" charset="0"/>
              </a:rPr>
              <a:t>LES SOLUTIONS DIGITALES POUR LE SECTEUR AGRICOLE</a:t>
            </a:r>
          </a:p>
        </p:txBody>
      </p:sp>
      <p:sp>
        <p:nvSpPr>
          <p:cNvPr id="51" name="ZoneTexte 71"/>
          <p:cNvSpPr txBox="1"/>
          <p:nvPr/>
        </p:nvSpPr>
        <p:spPr>
          <a:xfrm>
            <a:off x="390801" y="1744785"/>
            <a:ext cx="3010578" cy="738664"/>
          </a:xfrm>
          <a:prstGeom prst="rect">
            <a:avLst/>
          </a:prstGeom>
          <a:noFill/>
          <a:ln>
            <a:noFill/>
          </a:ln>
        </p:spPr>
        <p:txBody>
          <a:bodyPr wrap="square"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r>
              <a:rPr lang="fr-FR" sz="1400" b="1" dirty="0">
                <a:latin typeface="Metropolis Black" panose="00000A00000000000000" pitchFamily="50" charset="0"/>
              </a:rPr>
              <a:t>DES SOLUTIONS ET EQUIPEMENTS POUR BOOSTER LA PRODUCTION AGRICOLE</a:t>
            </a:r>
          </a:p>
        </p:txBody>
      </p:sp>
      <p:grpSp>
        <p:nvGrpSpPr>
          <p:cNvPr id="52" name="Groupe 51"/>
          <p:cNvGrpSpPr/>
          <p:nvPr/>
        </p:nvGrpSpPr>
        <p:grpSpPr>
          <a:xfrm>
            <a:off x="479299" y="2785912"/>
            <a:ext cx="4510275" cy="4316619"/>
            <a:chOff x="519066" y="4251093"/>
            <a:chExt cx="4510275" cy="4316619"/>
          </a:xfrm>
        </p:grpSpPr>
        <p:sp>
          <p:nvSpPr>
            <p:cNvPr id="53" name="Rectangle 52"/>
            <p:cNvSpPr/>
            <p:nvPr/>
          </p:nvSpPr>
          <p:spPr>
            <a:xfrm>
              <a:off x="528265" y="4272249"/>
              <a:ext cx="3674510" cy="233505"/>
            </a:xfrm>
            <a:prstGeom prst="rect">
              <a:avLst/>
            </a:prstGeom>
            <a:gradFill flip="none" rotWithShape="1">
              <a:gsLst>
                <a:gs pos="53000">
                  <a:srgbClr val="FBBD4B"/>
                </a:gs>
                <a:gs pos="0">
                  <a:srgbClr val="EC600C"/>
                </a:gs>
                <a:gs pos="91000">
                  <a:schemeClr val="bg1"/>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lvl="0">
                <a:defRPr lang="fr-FR"/>
              </a:defPPr>
              <a:lvl1pPr marL="0" lvl="0" algn="l" defTabSz="914400" rtl="0" eaLnBrk="1" latinLnBrk="0" hangingPunct="1">
                <a:defRPr sz="1800" kern="1200">
                  <a:solidFill>
                    <a:schemeClr val="lt1"/>
                  </a:solidFill>
                  <a:latin typeface="+mn-lt"/>
                  <a:ea typeface="+mn-ea"/>
                  <a:cs typeface="+mn-cs"/>
                </a:defRPr>
              </a:lvl1pPr>
              <a:lvl2pPr marL="457200" lvl="1" algn="l" defTabSz="914400" rtl="0" eaLnBrk="1" latinLnBrk="0" hangingPunct="1">
                <a:defRPr sz="1800" kern="1200">
                  <a:solidFill>
                    <a:schemeClr val="lt1"/>
                  </a:solidFill>
                  <a:latin typeface="+mn-lt"/>
                  <a:ea typeface="+mn-ea"/>
                  <a:cs typeface="+mn-cs"/>
                </a:defRPr>
              </a:lvl2pPr>
              <a:lvl3pPr marL="914400" lvl="2" algn="l" defTabSz="914400" rtl="0" eaLnBrk="1" latinLnBrk="0" hangingPunct="1">
                <a:defRPr sz="1800" kern="1200">
                  <a:solidFill>
                    <a:schemeClr val="lt1"/>
                  </a:solidFill>
                  <a:latin typeface="+mn-lt"/>
                  <a:ea typeface="+mn-ea"/>
                  <a:cs typeface="+mn-cs"/>
                </a:defRPr>
              </a:lvl3pPr>
              <a:lvl4pPr marL="1371600" lvl="3" algn="l" defTabSz="914400" rtl="0" eaLnBrk="1" latinLnBrk="0" hangingPunct="1">
                <a:defRPr sz="1800" kern="1200">
                  <a:solidFill>
                    <a:schemeClr val="lt1"/>
                  </a:solidFill>
                  <a:latin typeface="+mn-lt"/>
                  <a:ea typeface="+mn-ea"/>
                  <a:cs typeface="+mn-cs"/>
                </a:defRPr>
              </a:lvl4pPr>
              <a:lvl5pPr marL="1828800" lvl="4" algn="l" defTabSz="914400" rtl="0" eaLnBrk="1" latinLnBrk="0" hangingPunct="1">
                <a:defRPr sz="1800" kern="1200">
                  <a:solidFill>
                    <a:schemeClr val="lt1"/>
                  </a:solidFill>
                  <a:latin typeface="+mn-lt"/>
                  <a:ea typeface="+mn-ea"/>
                  <a:cs typeface="+mn-cs"/>
                </a:defRPr>
              </a:lvl5pPr>
              <a:lvl6pPr marL="2286000" lvl="5" algn="l" defTabSz="914400" rtl="0" eaLnBrk="1" latinLnBrk="0" hangingPunct="1">
                <a:defRPr sz="1800" kern="1200">
                  <a:solidFill>
                    <a:schemeClr val="lt1"/>
                  </a:solidFill>
                  <a:latin typeface="+mn-lt"/>
                  <a:ea typeface="+mn-ea"/>
                  <a:cs typeface="+mn-cs"/>
                </a:defRPr>
              </a:lvl6pPr>
              <a:lvl7pPr marL="2743200" lvl="6" algn="l" defTabSz="914400" rtl="0" eaLnBrk="1" latinLnBrk="0" hangingPunct="1">
                <a:defRPr sz="1800" kern="1200">
                  <a:solidFill>
                    <a:schemeClr val="lt1"/>
                  </a:solidFill>
                  <a:latin typeface="+mn-lt"/>
                  <a:ea typeface="+mn-ea"/>
                  <a:cs typeface="+mn-cs"/>
                </a:defRPr>
              </a:lvl7pPr>
              <a:lvl8pPr marL="3200400" lvl="7" algn="l" defTabSz="914400" rtl="0" eaLnBrk="1" latinLnBrk="0" hangingPunct="1">
                <a:defRPr sz="1800" kern="1200">
                  <a:solidFill>
                    <a:schemeClr val="lt1"/>
                  </a:solidFill>
                  <a:latin typeface="+mn-lt"/>
                  <a:ea typeface="+mn-ea"/>
                  <a:cs typeface="+mn-cs"/>
                </a:defRPr>
              </a:lvl8pPr>
              <a:lvl9pPr marL="3657600" lvl="8" algn="l" defTabSz="914400" rtl="0" eaLnBrk="1" latinLnBrk="0" hangingPunct="1">
                <a:defRPr sz="1800" kern="1200">
                  <a:solidFill>
                    <a:schemeClr val="lt1"/>
                  </a:solidFill>
                  <a:latin typeface="+mn-lt"/>
                  <a:ea typeface="+mn-ea"/>
                  <a:cs typeface="+mn-cs"/>
                </a:defRPr>
              </a:lvl9pPr>
            </a:lstStyle>
            <a:p>
              <a:endParaRPr lang="fr-FR" sz="1702" dirty="0"/>
            </a:p>
          </p:txBody>
        </p:sp>
        <p:sp>
          <p:nvSpPr>
            <p:cNvPr id="54" name="AutoShape 10" descr="Fruit&amp;#39;is Cameroun - Home | Facebook"/>
            <p:cNvSpPr>
              <a:spLocks noChangeAspect="1" noChangeArrowheads="1"/>
            </p:cNvSpPr>
            <p:nvPr/>
          </p:nvSpPr>
          <p:spPr bwMode="auto">
            <a:xfrm>
              <a:off x="1490354" y="6043586"/>
              <a:ext cx="89341" cy="893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6802" tIns="13401" rIns="26802" bIns="13401" numCol="1" anchor="t" anchorCtr="0" compatLnSpc="1">
              <a:prstTxWarp prst="textNoShape">
                <a:avLst/>
              </a:prstTxWarp>
            </a:bodyPr>
            <a:lstStyle/>
            <a:p>
              <a:endParaRPr lang="fr-FR" sz="528"/>
            </a:p>
          </p:txBody>
        </p:sp>
        <p:sp>
          <p:nvSpPr>
            <p:cNvPr id="55" name="AutoShape 12" descr="Fruit&amp;#39;is Cameroun - Home | Facebook"/>
            <p:cNvSpPr>
              <a:spLocks noChangeAspect="1" noChangeArrowheads="1"/>
            </p:cNvSpPr>
            <p:nvPr/>
          </p:nvSpPr>
          <p:spPr bwMode="auto">
            <a:xfrm>
              <a:off x="1535024" y="6088257"/>
              <a:ext cx="89341" cy="893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6802" tIns="13401" rIns="26802" bIns="13401" numCol="1" anchor="t" anchorCtr="0" compatLnSpc="1">
              <a:prstTxWarp prst="textNoShape">
                <a:avLst/>
              </a:prstTxWarp>
            </a:bodyPr>
            <a:lstStyle/>
            <a:p>
              <a:endParaRPr lang="fr-FR" sz="528"/>
            </a:p>
          </p:txBody>
        </p:sp>
        <p:sp>
          <p:nvSpPr>
            <p:cNvPr id="56" name="AutoShape 14" descr="Fruit&amp;#39;is Cameroun - Home | Facebook"/>
            <p:cNvSpPr>
              <a:spLocks noChangeAspect="1" noChangeArrowheads="1"/>
            </p:cNvSpPr>
            <p:nvPr/>
          </p:nvSpPr>
          <p:spPr bwMode="auto">
            <a:xfrm>
              <a:off x="1579695" y="6132927"/>
              <a:ext cx="89341" cy="893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6802" tIns="13401" rIns="26802" bIns="13401" numCol="1" anchor="t" anchorCtr="0" compatLnSpc="1">
              <a:prstTxWarp prst="textNoShape">
                <a:avLst/>
              </a:prstTxWarp>
            </a:bodyPr>
            <a:lstStyle/>
            <a:p>
              <a:endParaRPr lang="fr-FR" sz="528"/>
            </a:p>
          </p:txBody>
        </p:sp>
        <p:sp>
          <p:nvSpPr>
            <p:cNvPr id="57" name="object 27">
              <a:extLst>
                <a:ext uri="{FF2B5EF4-FFF2-40B4-BE49-F238E27FC236}">
                  <a16:creationId xmlns="" xmlns:a16="http://schemas.microsoft.com/office/drawing/2014/main" id="{16C82D44-011D-820E-595A-94340CDFBFAA}"/>
                </a:ext>
              </a:extLst>
            </p:cNvPr>
            <p:cNvSpPr txBox="1"/>
            <p:nvPr/>
          </p:nvSpPr>
          <p:spPr>
            <a:xfrm>
              <a:off x="619298" y="4251093"/>
              <a:ext cx="3034315" cy="457689"/>
            </a:xfrm>
            <a:prstGeom prst="rect">
              <a:avLst/>
            </a:prstGeom>
            <a:solidFill>
              <a:schemeClr val="bg1">
                <a:lumMod val="85000"/>
                <a:alpha val="0"/>
              </a:schemeClr>
            </a:solidFill>
          </p:spPr>
          <p:txBody>
            <a:bodyPr vert="horz" wrap="square" lIns="0" tIns="40005" rIns="0" bIns="0" rtlCol="0">
              <a:spAutoFit/>
            </a:bodyPr>
            <a:lstStyle/>
            <a:p>
              <a:pPr marL="12700" marR="5080" algn="just">
                <a:lnSpc>
                  <a:spcPct val="113100"/>
                </a:lnSpc>
              </a:pPr>
              <a:r>
                <a:rPr lang="fr-CM" sz="1200" b="1" dirty="0">
                  <a:latin typeface="Aeonik" panose="02010503030300000000" pitchFamily="50" charset="0"/>
                  <a:cs typeface="Arial"/>
                </a:rPr>
                <a:t>LES CAPTEURS CONNECTÉS DE MESURE DE NIVEAU DES COURS D’EAU</a:t>
              </a:r>
            </a:p>
          </p:txBody>
        </p:sp>
        <p:sp>
          <p:nvSpPr>
            <p:cNvPr id="58" name="ZoneTexte 57">
              <a:extLst>
                <a:ext uri="{FF2B5EF4-FFF2-40B4-BE49-F238E27FC236}">
                  <a16:creationId xmlns="" xmlns:a16="http://schemas.microsoft.com/office/drawing/2014/main" id="{4380498E-3E7C-4297-473D-E6B79127E07A}"/>
                </a:ext>
              </a:extLst>
            </p:cNvPr>
            <p:cNvSpPr txBox="1"/>
            <p:nvPr/>
          </p:nvSpPr>
          <p:spPr>
            <a:xfrm>
              <a:off x="519066" y="7299756"/>
              <a:ext cx="1244251" cy="248658"/>
            </a:xfrm>
            <a:prstGeom prst="rect">
              <a:avLst/>
            </a:prstGeom>
            <a:solidFill>
              <a:schemeClr val="accent6">
                <a:lumMod val="75000"/>
              </a:schemeClr>
            </a:solidFill>
          </p:spPr>
          <p:txBody>
            <a:bodyPr wrap="none" rtlCol="0">
              <a:spAutoFit/>
            </a:bodyPr>
            <a:lstStyle/>
            <a:p>
              <a:r>
                <a:rPr lang="fr-FR" b="1" dirty="0">
                  <a:solidFill>
                    <a:schemeClr val="bg1"/>
                  </a:solidFill>
                </a:rPr>
                <a:t>Capteurs connectés</a:t>
              </a:r>
            </a:p>
          </p:txBody>
        </p:sp>
        <p:sp>
          <p:nvSpPr>
            <p:cNvPr id="59" name="ZoneTexte 58">
              <a:extLst>
                <a:ext uri="{FF2B5EF4-FFF2-40B4-BE49-F238E27FC236}">
                  <a16:creationId xmlns="" xmlns:a16="http://schemas.microsoft.com/office/drawing/2014/main" id="{D33DAB1D-7B9A-3C42-2D80-28B72BF607F7}"/>
                </a:ext>
              </a:extLst>
            </p:cNvPr>
            <p:cNvSpPr txBox="1"/>
            <p:nvPr/>
          </p:nvSpPr>
          <p:spPr>
            <a:xfrm>
              <a:off x="2019426" y="7299756"/>
              <a:ext cx="1181734" cy="248658"/>
            </a:xfrm>
            <a:prstGeom prst="rect">
              <a:avLst/>
            </a:prstGeom>
            <a:solidFill>
              <a:schemeClr val="accent6">
                <a:lumMod val="75000"/>
              </a:schemeClr>
            </a:solidFill>
          </p:spPr>
          <p:txBody>
            <a:bodyPr wrap="none" rtlCol="0">
              <a:spAutoFit/>
            </a:bodyPr>
            <a:lstStyle/>
            <a:p>
              <a:r>
                <a:rPr lang="fr-FR" b="1" dirty="0">
                  <a:solidFill>
                    <a:schemeClr val="bg1"/>
                  </a:solidFill>
                </a:rPr>
                <a:t>Réseau GSM/LoRa</a:t>
              </a:r>
            </a:p>
          </p:txBody>
        </p:sp>
        <p:sp>
          <p:nvSpPr>
            <p:cNvPr id="60" name="ZoneTexte 59">
              <a:extLst>
                <a:ext uri="{FF2B5EF4-FFF2-40B4-BE49-F238E27FC236}">
                  <a16:creationId xmlns="" xmlns:a16="http://schemas.microsoft.com/office/drawing/2014/main" id="{525E63FB-F18E-8281-075B-33E7F2F13C8E}"/>
                </a:ext>
              </a:extLst>
            </p:cNvPr>
            <p:cNvSpPr txBox="1"/>
            <p:nvPr/>
          </p:nvSpPr>
          <p:spPr>
            <a:xfrm>
              <a:off x="3368309" y="7288505"/>
              <a:ext cx="1661032" cy="248658"/>
            </a:xfrm>
            <a:prstGeom prst="rect">
              <a:avLst/>
            </a:prstGeom>
            <a:solidFill>
              <a:schemeClr val="accent6">
                <a:lumMod val="75000"/>
              </a:schemeClr>
            </a:solidFill>
          </p:spPr>
          <p:txBody>
            <a:bodyPr wrap="none" rtlCol="0">
              <a:spAutoFit/>
            </a:bodyPr>
            <a:lstStyle/>
            <a:p>
              <a:r>
                <a:rPr lang="fr-FR" b="1" dirty="0">
                  <a:solidFill>
                    <a:schemeClr val="bg1"/>
                  </a:solidFill>
                </a:rPr>
                <a:t>Plateforme de visualisation</a:t>
              </a:r>
            </a:p>
          </p:txBody>
        </p:sp>
        <p:pic>
          <p:nvPicPr>
            <p:cNvPr id="61" name="Picture 4" descr="Nouveau! Application mobile Android - IOS pour notre plateforme logicielle  IOT - IOT Factory">
              <a:extLst>
                <a:ext uri="{FF2B5EF4-FFF2-40B4-BE49-F238E27FC236}">
                  <a16:creationId xmlns="" xmlns:a16="http://schemas.microsoft.com/office/drawing/2014/main" id="{7895506E-179D-001D-2C9B-608880BF54B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73555" y="6314904"/>
              <a:ext cx="1450541" cy="805184"/>
            </a:xfrm>
            <a:prstGeom prst="rect">
              <a:avLst/>
            </a:prstGeom>
            <a:noFill/>
            <a:extLst>
              <a:ext uri="{909E8E84-426E-40DD-AFC4-6F175D3DCCD1}">
                <a14:hiddenFill xmlns:a14="http://schemas.microsoft.com/office/drawing/2010/main">
                  <a:solidFill>
                    <a:srgbClr val="FFFFFF"/>
                  </a:solidFill>
                </a14:hiddenFill>
              </a:ext>
            </a:extLst>
          </p:spPr>
        </p:pic>
        <p:sp>
          <p:nvSpPr>
            <p:cNvPr id="62" name="Plus 61">
              <a:extLst>
                <a:ext uri="{FF2B5EF4-FFF2-40B4-BE49-F238E27FC236}">
                  <a16:creationId xmlns="" xmlns:a16="http://schemas.microsoft.com/office/drawing/2014/main" id="{2C9124EC-AACD-BE94-84A9-505121BC817B}"/>
                </a:ext>
              </a:extLst>
            </p:cNvPr>
            <p:cNvSpPr/>
            <p:nvPr/>
          </p:nvSpPr>
          <p:spPr>
            <a:xfrm>
              <a:off x="1674471" y="6590434"/>
              <a:ext cx="243031" cy="356886"/>
            </a:xfrm>
            <a:prstGeom prst="mathPlus">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Plus 62">
              <a:extLst>
                <a:ext uri="{FF2B5EF4-FFF2-40B4-BE49-F238E27FC236}">
                  <a16:creationId xmlns="" xmlns:a16="http://schemas.microsoft.com/office/drawing/2014/main" id="{54A7FA1D-8619-8C71-54A7-6243609E2002}"/>
                </a:ext>
              </a:extLst>
            </p:cNvPr>
            <p:cNvSpPr/>
            <p:nvPr/>
          </p:nvSpPr>
          <p:spPr>
            <a:xfrm>
              <a:off x="3132828" y="6615213"/>
              <a:ext cx="243031" cy="356886"/>
            </a:xfrm>
            <a:prstGeom prst="mathPlus">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object 43">
              <a:extLst>
                <a:ext uri="{FF2B5EF4-FFF2-40B4-BE49-F238E27FC236}">
                  <a16:creationId xmlns="" xmlns:a16="http://schemas.microsoft.com/office/drawing/2014/main" id="{0A4F726D-2531-9C88-7D51-7B90EE7C1295}"/>
                </a:ext>
              </a:extLst>
            </p:cNvPr>
            <p:cNvSpPr txBox="1"/>
            <p:nvPr/>
          </p:nvSpPr>
          <p:spPr>
            <a:xfrm>
              <a:off x="620652" y="7723891"/>
              <a:ext cx="2339201" cy="843821"/>
            </a:xfrm>
            <a:prstGeom prst="rect">
              <a:avLst/>
            </a:prstGeom>
          </p:spPr>
          <p:txBody>
            <a:bodyPr vert="horz" wrap="square" lIns="0" tIns="12700" rIns="0" bIns="0" rtlCol="0">
              <a:spAutoFit/>
            </a:bodyPr>
            <a:lstStyle/>
            <a:p>
              <a:pPr marL="15875">
                <a:lnSpc>
                  <a:spcPct val="100000"/>
                </a:lnSpc>
                <a:spcBef>
                  <a:spcPts val="100"/>
                </a:spcBef>
              </a:pPr>
              <a:r>
                <a:rPr lang="fr-FR" sz="1000" b="1" dirty="0">
                  <a:latin typeface="Aeonik" panose="02010503030300000000" pitchFamily="50" charset="0"/>
                  <a:cs typeface="Arial" panose="020B0604020202020204" pitchFamily="34" charset="0"/>
                </a:rPr>
                <a:t>Fonctionnalités proposées</a:t>
              </a:r>
            </a:p>
            <a:p>
              <a:pPr marL="138113" indent="-138113">
                <a:lnSpc>
                  <a:spcPct val="100000"/>
                </a:lnSpc>
                <a:buClr>
                  <a:srgbClr val="974492"/>
                </a:buClr>
                <a:buFont typeface="Arial" panose="020B0604020202020204" pitchFamily="34" charset="0"/>
                <a:buChar char="•"/>
              </a:pPr>
              <a:r>
                <a:rPr lang="fr-CM" sz="1100" dirty="0">
                  <a:latin typeface="Aeonik" panose="02010503030300000000" pitchFamily="50" charset="0"/>
                  <a:cs typeface="Arial"/>
                </a:rPr>
                <a:t>Tableaux de bord personnalisés</a:t>
              </a:r>
            </a:p>
            <a:p>
              <a:pPr marL="138113" indent="-138113">
                <a:lnSpc>
                  <a:spcPct val="100000"/>
                </a:lnSpc>
                <a:buClr>
                  <a:srgbClr val="974492"/>
                </a:buClr>
                <a:buFont typeface="Arial" panose="020B0604020202020204" pitchFamily="34" charset="0"/>
                <a:buChar char="•"/>
              </a:pPr>
              <a:r>
                <a:rPr lang="fr-CM" sz="1100" dirty="0">
                  <a:latin typeface="Aeonik" panose="02010503030300000000" pitchFamily="50" charset="0"/>
                  <a:cs typeface="Arial"/>
                </a:rPr>
                <a:t>Suivi d’indicateurs en temps réel</a:t>
              </a:r>
            </a:p>
            <a:p>
              <a:pPr marL="138113" indent="-138113">
                <a:lnSpc>
                  <a:spcPct val="100000"/>
                </a:lnSpc>
                <a:buClr>
                  <a:srgbClr val="974492"/>
                </a:buClr>
                <a:buFont typeface="Arial" panose="020B0604020202020204" pitchFamily="34" charset="0"/>
                <a:buChar char="•"/>
              </a:pPr>
              <a:r>
                <a:rPr lang="fr-CM" sz="1100" dirty="0">
                  <a:latin typeface="Aeonik" panose="02010503030300000000" pitchFamily="50" charset="0"/>
                  <a:cs typeface="Arial"/>
                </a:rPr>
                <a:t>Système d’alertes en cas de dépassement de seuils</a:t>
              </a:r>
            </a:p>
          </p:txBody>
        </p:sp>
        <p:pic>
          <p:nvPicPr>
            <p:cNvPr id="65" name="object 20">
              <a:extLst>
                <a:ext uri="{FF2B5EF4-FFF2-40B4-BE49-F238E27FC236}">
                  <a16:creationId xmlns="" xmlns:a16="http://schemas.microsoft.com/office/drawing/2014/main" id="{068D2EAC-8FFA-0A04-3F9C-CF80A667C0D3}"/>
                </a:ext>
              </a:extLst>
            </p:cNvPr>
            <p:cNvPicPr/>
            <p:nvPr/>
          </p:nvPicPr>
          <p:blipFill>
            <a:blip r:embed="rId10" cstate="print"/>
            <a:stretch>
              <a:fillRect/>
            </a:stretch>
          </p:blipFill>
          <p:spPr>
            <a:xfrm>
              <a:off x="1069158" y="6235477"/>
              <a:ext cx="678012" cy="848874"/>
            </a:xfrm>
            <a:prstGeom prst="rect">
              <a:avLst/>
            </a:prstGeom>
          </p:spPr>
        </p:pic>
        <p:pic>
          <p:nvPicPr>
            <p:cNvPr id="66" name="object 22">
              <a:extLst>
                <a:ext uri="{FF2B5EF4-FFF2-40B4-BE49-F238E27FC236}">
                  <a16:creationId xmlns="" xmlns:a16="http://schemas.microsoft.com/office/drawing/2014/main" id="{8EFF7BF7-79AD-47D4-5375-A9B8AC152E38}"/>
                </a:ext>
              </a:extLst>
            </p:cNvPr>
            <p:cNvPicPr/>
            <p:nvPr/>
          </p:nvPicPr>
          <p:blipFill>
            <a:blip r:embed="rId11" cstate="print"/>
            <a:stretch>
              <a:fillRect/>
            </a:stretch>
          </p:blipFill>
          <p:spPr>
            <a:xfrm>
              <a:off x="768168" y="6227932"/>
              <a:ext cx="473046" cy="481181"/>
            </a:xfrm>
            <a:prstGeom prst="rect">
              <a:avLst/>
            </a:prstGeom>
          </p:spPr>
        </p:pic>
        <p:sp>
          <p:nvSpPr>
            <p:cNvPr id="67" name="ZoneTexte 66">
              <a:extLst>
                <a:ext uri="{FF2B5EF4-FFF2-40B4-BE49-F238E27FC236}">
                  <a16:creationId xmlns="" xmlns:a16="http://schemas.microsoft.com/office/drawing/2014/main" id="{621F755B-4053-BD97-E530-8D0A190A29E4}"/>
                </a:ext>
              </a:extLst>
            </p:cNvPr>
            <p:cNvSpPr txBox="1"/>
            <p:nvPr/>
          </p:nvSpPr>
          <p:spPr>
            <a:xfrm>
              <a:off x="696663" y="6689069"/>
              <a:ext cx="681597" cy="253916"/>
            </a:xfrm>
            <a:prstGeom prst="rect">
              <a:avLst/>
            </a:prstGeom>
            <a:noFill/>
          </p:spPr>
          <p:txBody>
            <a:bodyPr wrap="none" rtlCol="0">
              <a:spAutoFit/>
            </a:bodyPr>
            <a:lstStyle/>
            <a:p>
              <a:r>
                <a:rPr lang="fr-FR" sz="1050" dirty="0">
                  <a:latin typeface="Aeonik" panose="02010503030300000000" pitchFamily="50" charset="0"/>
                </a:rPr>
                <a:t>Ultrason</a:t>
              </a:r>
            </a:p>
          </p:txBody>
        </p:sp>
        <p:sp>
          <p:nvSpPr>
            <p:cNvPr id="68" name="ZoneTexte 67">
              <a:extLst>
                <a:ext uri="{FF2B5EF4-FFF2-40B4-BE49-F238E27FC236}">
                  <a16:creationId xmlns="" xmlns:a16="http://schemas.microsoft.com/office/drawing/2014/main" id="{7351FA6F-F300-F0AD-3A4C-F39B64780F8B}"/>
                </a:ext>
              </a:extLst>
            </p:cNvPr>
            <p:cNvSpPr txBox="1"/>
            <p:nvPr/>
          </p:nvSpPr>
          <p:spPr>
            <a:xfrm>
              <a:off x="1183418" y="7055018"/>
              <a:ext cx="535724" cy="253916"/>
            </a:xfrm>
            <a:prstGeom prst="rect">
              <a:avLst/>
            </a:prstGeom>
            <a:noFill/>
          </p:spPr>
          <p:txBody>
            <a:bodyPr wrap="none" rtlCol="0">
              <a:spAutoFit/>
            </a:bodyPr>
            <a:lstStyle/>
            <a:p>
              <a:r>
                <a:rPr lang="fr-FR" sz="1050" dirty="0">
                  <a:latin typeface="Aeonik" panose="02010503030300000000" pitchFamily="50" charset="0"/>
                </a:rPr>
                <a:t>Radar</a:t>
              </a:r>
            </a:p>
          </p:txBody>
        </p:sp>
        <p:pic>
          <p:nvPicPr>
            <p:cNvPr id="69" name="object 18">
              <a:extLst>
                <a:ext uri="{FF2B5EF4-FFF2-40B4-BE49-F238E27FC236}">
                  <a16:creationId xmlns="" xmlns:a16="http://schemas.microsoft.com/office/drawing/2014/main" id="{696A7231-0150-4E5C-BB57-0B36AA0CD26A}"/>
                </a:ext>
              </a:extLst>
            </p:cNvPr>
            <p:cNvPicPr/>
            <p:nvPr/>
          </p:nvPicPr>
          <p:blipFill>
            <a:blip r:embed="rId12" cstate="print"/>
            <a:stretch>
              <a:fillRect/>
            </a:stretch>
          </p:blipFill>
          <p:spPr>
            <a:xfrm>
              <a:off x="2311741" y="6398740"/>
              <a:ext cx="542544" cy="660438"/>
            </a:xfrm>
            <a:prstGeom prst="rect">
              <a:avLst/>
            </a:prstGeom>
          </p:spPr>
        </p:pic>
      </p:grpSp>
    </p:spTree>
    <p:extLst>
      <p:ext uri="{BB962C8B-B14F-4D97-AF65-F5344CB8AC3E}">
        <p14:creationId xmlns:p14="http://schemas.microsoft.com/office/powerpoint/2010/main" val="1643994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27">
            <a:extLst>
              <a:ext uri="{FF2B5EF4-FFF2-40B4-BE49-F238E27FC236}">
                <a16:creationId xmlns="" xmlns:a16="http://schemas.microsoft.com/office/drawing/2014/main" id="{91154035-270D-E6BC-E757-BB03801D145C}"/>
              </a:ext>
            </a:extLst>
          </p:cNvPr>
          <p:cNvSpPr txBox="1"/>
          <p:nvPr/>
        </p:nvSpPr>
        <p:spPr>
          <a:xfrm>
            <a:off x="473416" y="3469746"/>
            <a:ext cx="5840887" cy="1500924"/>
          </a:xfrm>
          <a:prstGeom prst="rect">
            <a:avLst/>
          </a:prstGeom>
          <a:solidFill>
            <a:schemeClr val="bg1">
              <a:lumMod val="85000"/>
              <a:alpha val="0"/>
            </a:schemeClr>
          </a:solidFill>
        </p:spPr>
        <p:txBody>
          <a:bodyPr vert="horz" wrap="square" lIns="0" tIns="40005" rIns="0" bIns="0" rtlCol="0">
            <a:spAutoFit/>
          </a:bodyPr>
          <a:lstStyle/>
          <a:p>
            <a:pPr marL="12700" marR="5080" algn="just">
              <a:lnSpc>
                <a:spcPct val="113100"/>
              </a:lnSpc>
            </a:pPr>
            <a:r>
              <a:rPr lang="fr-CM" sz="1200" dirty="0">
                <a:latin typeface="Aeonik" panose="02010503030300000000" pitchFamily="50" charset="0"/>
                <a:cs typeface="Arial"/>
              </a:rPr>
              <a:t>Nos solutions de suivi de la mobilité des équipements agricoles permettent: </a:t>
            </a:r>
          </a:p>
          <a:p>
            <a:pPr marL="12700" marR="5080" algn="just">
              <a:lnSpc>
                <a:spcPct val="113100"/>
              </a:lnSpc>
            </a:pPr>
            <a:r>
              <a:rPr lang="fr-CM" sz="1200" dirty="0">
                <a:latin typeface="Aeonik" panose="02010503030300000000" pitchFamily="50" charset="0"/>
                <a:cs typeface="Arial"/>
              </a:rPr>
              <a:t>de géolocaliser tous types de véhicules (utilitaire, tracteur, moissonneuses-batteuses, etc.), de géolocaliser les matériels et équipements agricoles intérieurs et extérieurs, de réduire le temps passé à localiser les équipements, de diminuer les risques de perte et de vol des équipements de valeur, d’optimiser la traçabilité des équipements extérieurs et à l’intérieur des bâtiments, automatiser les contrôles d’entrée et sortie de zones</a:t>
            </a:r>
          </a:p>
        </p:txBody>
      </p:sp>
      <p:sp>
        <p:nvSpPr>
          <p:cNvPr id="30" name="AutoShape 10" descr="Fruit&amp;#39;is Cameroun - Home | Facebook">
            <a:extLst>
              <a:ext uri="{FF2B5EF4-FFF2-40B4-BE49-F238E27FC236}">
                <a16:creationId xmlns="" xmlns:a16="http://schemas.microsoft.com/office/drawing/2014/main" id="{F53F674B-9546-C0E7-4B46-ECD7E529390A}"/>
              </a:ext>
            </a:extLst>
          </p:cNvPr>
          <p:cNvSpPr>
            <a:spLocks noChangeAspect="1" noChangeArrowheads="1"/>
          </p:cNvSpPr>
          <p:nvPr/>
        </p:nvSpPr>
        <p:spPr bwMode="auto">
          <a:xfrm>
            <a:off x="1277951" y="5278724"/>
            <a:ext cx="89341" cy="893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6802" tIns="13401" rIns="26802" bIns="13401" numCol="1" anchor="t" anchorCtr="0" compatLnSpc="1">
            <a:prstTxWarp prst="textNoShape">
              <a:avLst/>
            </a:prstTxWarp>
          </a:bodyPr>
          <a:lstStyle/>
          <a:p>
            <a:endParaRPr lang="fr-FR" sz="528"/>
          </a:p>
        </p:txBody>
      </p:sp>
      <p:sp>
        <p:nvSpPr>
          <p:cNvPr id="31" name="AutoShape 12" descr="Fruit&amp;#39;is Cameroun - Home | Facebook">
            <a:extLst>
              <a:ext uri="{FF2B5EF4-FFF2-40B4-BE49-F238E27FC236}">
                <a16:creationId xmlns="" xmlns:a16="http://schemas.microsoft.com/office/drawing/2014/main" id="{C400F470-814A-0517-0A0D-0CD45FDD74C5}"/>
              </a:ext>
            </a:extLst>
          </p:cNvPr>
          <p:cNvSpPr>
            <a:spLocks noChangeAspect="1" noChangeArrowheads="1"/>
          </p:cNvSpPr>
          <p:nvPr/>
        </p:nvSpPr>
        <p:spPr bwMode="auto">
          <a:xfrm>
            <a:off x="1322621" y="5323395"/>
            <a:ext cx="89341" cy="893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6802" tIns="13401" rIns="26802" bIns="13401" numCol="1" anchor="t" anchorCtr="0" compatLnSpc="1">
            <a:prstTxWarp prst="textNoShape">
              <a:avLst/>
            </a:prstTxWarp>
          </a:bodyPr>
          <a:lstStyle/>
          <a:p>
            <a:endParaRPr lang="fr-FR" sz="528"/>
          </a:p>
        </p:txBody>
      </p:sp>
      <p:sp>
        <p:nvSpPr>
          <p:cNvPr id="32" name="AutoShape 14" descr="Fruit&amp;#39;is Cameroun - Home | Facebook">
            <a:extLst>
              <a:ext uri="{FF2B5EF4-FFF2-40B4-BE49-F238E27FC236}">
                <a16:creationId xmlns="" xmlns:a16="http://schemas.microsoft.com/office/drawing/2014/main" id="{A9D6A76C-4944-5194-98D6-B82525152DBD}"/>
              </a:ext>
            </a:extLst>
          </p:cNvPr>
          <p:cNvSpPr>
            <a:spLocks noChangeAspect="1" noChangeArrowheads="1"/>
          </p:cNvSpPr>
          <p:nvPr/>
        </p:nvSpPr>
        <p:spPr bwMode="auto">
          <a:xfrm>
            <a:off x="1367292" y="5368065"/>
            <a:ext cx="89341" cy="893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6802" tIns="13401" rIns="26802" bIns="13401" numCol="1" anchor="t" anchorCtr="0" compatLnSpc="1">
            <a:prstTxWarp prst="textNoShape">
              <a:avLst/>
            </a:prstTxWarp>
          </a:bodyPr>
          <a:lstStyle/>
          <a:p>
            <a:endParaRPr lang="fr-FR" sz="528"/>
          </a:p>
        </p:txBody>
      </p:sp>
      <p:grpSp>
        <p:nvGrpSpPr>
          <p:cNvPr id="3" name="Groupe 2"/>
          <p:cNvGrpSpPr/>
          <p:nvPr/>
        </p:nvGrpSpPr>
        <p:grpSpPr>
          <a:xfrm>
            <a:off x="488498" y="5196815"/>
            <a:ext cx="4510275" cy="2300465"/>
            <a:chOff x="528793" y="5530451"/>
            <a:chExt cx="4510275" cy="2300465"/>
          </a:xfrm>
        </p:grpSpPr>
        <p:sp>
          <p:nvSpPr>
            <p:cNvPr id="40" name="object 43">
              <a:extLst>
                <a:ext uri="{FF2B5EF4-FFF2-40B4-BE49-F238E27FC236}">
                  <a16:creationId xmlns="" xmlns:a16="http://schemas.microsoft.com/office/drawing/2014/main" id="{F24F8F1D-D29E-B6A9-68F7-A51A77F0B4ED}"/>
                </a:ext>
              </a:extLst>
            </p:cNvPr>
            <p:cNvSpPr txBox="1"/>
            <p:nvPr/>
          </p:nvSpPr>
          <p:spPr>
            <a:xfrm>
              <a:off x="570103" y="6956318"/>
              <a:ext cx="3433486" cy="874598"/>
            </a:xfrm>
            <a:prstGeom prst="rect">
              <a:avLst/>
            </a:prstGeom>
          </p:spPr>
          <p:txBody>
            <a:bodyPr vert="horz" wrap="square" lIns="0" tIns="12700" rIns="0" bIns="0" rtlCol="0">
              <a:spAutoFit/>
            </a:bodyPr>
            <a:lstStyle/>
            <a:p>
              <a:pPr marL="15875">
                <a:lnSpc>
                  <a:spcPct val="100000"/>
                </a:lnSpc>
                <a:spcBef>
                  <a:spcPts val="100"/>
                </a:spcBef>
              </a:pPr>
              <a:r>
                <a:rPr lang="fr-FR" sz="1200" b="1" dirty="0">
                  <a:latin typeface="Aeonik" panose="02010503030300000000" pitchFamily="50" charset="0"/>
                  <a:cs typeface="Arial" panose="020B0604020202020204" pitchFamily="34" charset="0"/>
                </a:rPr>
                <a:t>Fonctionnalités proposées</a:t>
              </a:r>
            </a:p>
            <a:p>
              <a:pPr marL="138113" indent="-138113">
                <a:lnSpc>
                  <a:spcPct val="100000"/>
                </a:lnSpc>
                <a:buClr>
                  <a:srgbClr val="974492"/>
                </a:buClr>
                <a:buFont typeface="Arial" panose="020B0604020202020204" pitchFamily="34" charset="0"/>
                <a:buChar char="•"/>
              </a:pPr>
              <a:r>
                <a:rPr lang="fr-CM" sz="1100" dirty="0">
                  <a:latin typeface="Aeonik" panose="02010503030300000000" pitchFamily="50" charset="0"/>
                  <a:cs typeface="Arial"/>
                </a:rPr>
                <a:t>Tableaux de bord personnalisés</a:t>
              </a:r>
            </a:p>
            <a:p>
              <a:pPr marL="138113" indent="-138113">
                <a:lnSpc>
                  <a:spcPct val="100000"/>
                </a:lnSpc>
                <a:buClr>
                  <a:srgbClr val="974492"/>
                </a:buClr>
                <a:buFont typeface="Arial" panose="020B0604020202020204" pitchFamily="34" charset="0"/>
                <a:buChar char="•"/>
              </a:pPr>
              <a:r>
                <a:rPr lang="fr-CM" sz="1100" dirty="0">
                  <a:latin typeface="Aeonik" panose="02010503030300000000" pitchFamily="50" charset="0"/>
                  <a:cs typeface="Arial"/>
                </a:rPr>
                <a:t>Suivi d’indicateurs en temps réel</a:t>
              </a:r>
            </a:p>
            <a:p>
              <a:pPr marL="138113" indent="-138113">
                <a:lnSpc>
                  <a:spcPct val="100000"/>
                </a:lnSpc>
                <a:buClr>
                  <a:srgbClr val="974492"/>
                </a:buClr>
                <a:buFont typeface="Arial" panose="020B0604020202020204" pitchFamily="34" charset="0"/>
                <a:buChar char="•"/>
              </a:pPr>
              <a:r>
                <a:rPr lang="fr-CM" sz="1100" dirty="0">
                  <a:latin typeface="Aeonik" panose="02010503030300000000" pitchFamily="50" charset="0"/>
                  <a:cs typeface="Arial"/>
                </a:rPr>
                <a:t>Cartographie et télérelève de compteurs</a:t>
              </a:r>
            </a:p>
            <a:p>
              <a:pPr marL="138113" indent="-138113">
                <a:lnSpc>
                  <a:spcPct val="100000"/>
                </a:lnSpc>
                <a:buClr>
                  <a:srgbClr val="974492"/>
                </a:buClr>
                <a:buFont typeface="Arial" panose="020B0604020202020204" pitchFamily="34" charset="0"/>
                <a:buChar char="•"/>
              </a:pPr>
              <a:r>
                <a:rPr lang="fr-CM" sz="1100" dirty="0">
                  <a:latin typeface="Aeonik" panose="02010503030300000000" pitchFamily="50" charset="0"/>
                  <a:cs typeface="Arial"/>
                </a:rPr>
                <a:t>Système d’alertes en cas de dépassement de seuils</a:t>
              </a:r>
            </a:p>
          </p:txBody>
        </p:sp>
        <p:grpSp>
          <p:nvGrpSpPr>
            <p:cNvPr id="2" name="Groupe 1"/>
            <p:cNvGrpSpPr/>
            <p:nvPr/>
          </p:nvGrpSpPr>
          <p:grpSpPr>
            <a:xfrm>
              <a:off x="528793" y="5530451"/>
              <a:ext cx="4510275" cy="1243978"/>
              <a:chOff x="306663" y="5539574"/>
              <a:chExt cx="4510275" cy="1243978"/>
            </a:xfrm>
          </p:grpSpPr>
          <p:sp>
            <p:nvSpPr>
              <p:cNvPr id="34" name="ZoneTexte 33">
                <a:extLst>
                  <a:ext uri="{FF2B5EF4-FFF2-40B4-BE49-F238E27FC236}">
                    <a16:creationId xmlns="" xmlns:a16="http://schemas.microsoft.com/office/drawing/2014/main" id="{988D7B70-02C5-DE42-F6D8-38EAD4089CEA}"/>
                  </a:ext>
                </a:extLst>
              </p:cNvPr>
              <p:cNvSpPr txBox="1"/>
              <p:nvPr/>
            </p:nvSpPr>
            <p:spPr>
              <a:xfrm>
                <a:off x="306663" y="6534894"/>
                <a:ext cx="1244251" cy="248658"/>
              </a:xfrm>
              <a:prstGeom prst="rect">
                <a:avLst/>
              </a:prstGeom>
              <a:solidFill>
                <a:schemeClr val="accent6">
                  <a:lumMod val="75000"/>
                </a:schemeClr>
              </a:solidFill>
            </p:spPr>
            <p:txBody>
              <a:bodyPr wrap="none" rtlCol="0">
                <a:spAutoFit/>
              </a:bodyPr>
              <a:lstStyle/>
              <a:p>
                <a:r>
                  <a:rPr lang="fr-FR" b="1" dirty="0">
                    <a:solidFill>
                      <a:schemeClr val="bg1"/>
                    </a:solidFill>
                  </a:rPr>
                  <a:t>Capteurs connectés</a:t>
                </a:r>
              </a:p>
            </p:txBody>
          </p:sp>
          <p:sp>
            <p:nvSpPr>
              <p:cNvPr id="35" name="ZoneTexte 34">
                <a:extLst>
                  <a:ext uri="{FF2B5EF4-FFF2-40B4-BE49-F238E27FC236}">
                    <a16:creationId xmlns="" xmlns:a16="http://schemas.microsoft.com/office/drawing/2014/main" id="{04F86434-49FD-3ADD-D964-D81A431E1FD8}"/>
                  </a:ext>
                </a:extLst>
              </p:cNvPr>
              <p:cNvSpPr txBox="1"/>
              <p:nvPr/>
            </p:nvSpPr>
            <p:spPr>
              <a:xfrm>
                <a:off x="1807023" y="6534894"/>
                <a:ext cx="1181734" cy="248658"/>
              </a:xfrm>
              <a:prstGeom prst="rect">
                <a:avLst/>
              </a:prstGeom>
              <a:solidFill>
                <a:schemeClr val="accent6">
                  <a:lumMod val="75000"/>
                </a:schemeClr>
              </a:solidFill>
            </p:spPr>
            <p:txBody>
              <a:bodyPr wrap="none" rtlCol="0">
                <a:spAutoFit/>
              </a:bodyPr>
              <a:lstStyle/>
              <a:p>
                <a:r>
                  <a:rPr lang="fr-FR" b="1" dirty="0">
                    <a:solidFill>
                      <a:schemeClr val="bg1"/>
                    </a:solidFill>
                  </a:rPr>
                  <a:t>Réseau GSM/LoRa</a:t>
                </a:r>
              </a:p>
            </p:txBody>
          </p:sp>
          <p:sp>
            <p:nvSpPr>
              <p:cNvPr id="36" name="ZoneTexte 35">
                <a:extLst>
                  <a:ext uri="{FF2B5EF4-FFF2-40B4-BE49-F238E27FC236}">
                    <a16:creationId xmlns="" xmlns:a16="http://schemas.microsoft.com/office/drawing/2014/main" id="{2CC0173A-2E29-3C26-3DBD-E635AF445108}"/>
                  </a:ext>
                </a:extLst>
              </p:cNvPr>
              <p:cNvSpPr txBox="1"/>
              <p:nvPr/>
            </p:nvSpPr>
            <p:spPr>
              <a:xfrm>
                <a:off x="3155906" y="6523643"/>
                <a:ext cx="1661032" cy="248658"/>
              </a:xfrm>
              <a:prstGeom prst="rect">
                <a:avLst/>
              </a:prstGeom>
              <a:solidFill>
                <a:schemeClr val="accent6">
                  <a:lumMod val="75000"/>
                </a:schemeClr>
              </a:solidFill>
            </p:spPr>
            <p:txBody>
              <a:bodyPr wrap="none" rtlCol="0">
                <a:spAutoFit/>
              </a:bodyPr>
              <a:lstStyle/>
              <a:p>
                <a:r>
                  <a:rPr lang="fr-FR" b="1" dirty="0">
                    <a:solidFill>
                      <a:schemeClr val="bg1"/>
                    </a:solidFill>
                  </a:rPr>
                  <a:t>Plateforme de visualisation</a:t>
                </a:r>
              </a:p>
            </p:txBody>
          </p:sp>
          <p:pic>
            <p:nvPicPr>
              <p:cNvPr id="37" name="Picture 4" descr="Nouveau! Application mobile Android - IOS pour notre plateforme logicielle  IOT - IOT Factory">
                <a:extLst>
                  <a:ext uri="{FF2B5EF4-FFF2-40B4-BE49-F238E27FC236}">
                    <a16:creationId xmlns="" xmlns:a16="http://schemas.microsoft.com/office/drawing/2014/main" id="{151FAC07-BB23-2686-372D-2189A40B4A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1152" y="5550042"/>
                <a:ext cx="1450541" cy="805184"/>
              </a:xfrm>
              <a:prstGeom prst="rect">
                <a:avLst/>
              </a:prstGeom>
              <a:noFill/>
              <a:extLst>
                <a:ext uri="{909E8E84-426E-40DD-AFC4-6F175D3DCCD1}">
                  <a14:hiddenFill xmlns:a14="http://schemas.microsoft.com/office/drawing/2010/main">
                    <a:solidFill>
                      <a:srgbClr val="FFFFFF"/>
                    </a:solidFill>
                  </a14:hiddenFill>
                </a:ext>
              </a:extLst>
            </p:spPr>
          </p:pic>
          <p:sp>
            <p:nvSpPr>
              <p:cNvPr id="38" name="Plus 37">
                <a:extLst>
                  <a:ext uri="{FF2B5EF4-FFF2-40B4-BE49-F238E27FC236}">
                    <a16:creationId xmlns="" xmlns:a16="http://schemas.microsoft.com/office/drawing/2014/main" id="{772C31F2-AB55-B4D4-EA72-054A3D76F6AD}"/>
                  </a:ext>
                </a:extLst>
              </p:cNvPr>
              <p:cNvSpPr/>
              <p:nvPr/>
            </p:nvSpPr>
            <p:spPr>
              <a:xfrm>
                <a:off x="1429398" y="5768403"/>
                <a:ext cx="243031" cy="356886"/>
              </a:xfrm>
              <a:prstGeom prst="mathPlus">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Plus 38">
                <a:extLst>
                  <a:ext uri="{FF2B5EF4-FFF2-40B4-BE49-F238E27FC236}">
                    <a16:creationId xmlns="" xmlns:a16="http://schemas.microsoft.com/office/drawing/2014/main" id="{7460D9B4-4206-1C14-F176-5E7E08600BD2}"/>
                  </a:ext>
                </a:extLst>
              </p:cNvPr>
              <p:cNvSpPr/>
              <p:nvPr/>
            </p:nvSpPr>
            <p:spPr>
              <a:xfrm>
                <a:off x="2685127" y="5787007"/>
                <a:ext cx="243031" cy="356886"/>
              </a:xfrm>
              <a:prstGeom prst="mathPlus">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object 17">
                <a:extLst>
                  <a:ext uri="{FF2B5EF4-FFF2-40B4-BE49-F238E27FC236}">
                    <a16:creationId xmlns="" xmlns:a16="http://schemas.microsoft.com/office/drawing/2014/main" id="{CF7CFC19-19EA-84A9-9C34-7F381DFC8579}"/>
                  </a:ext>
                </a:extLst>
              </p:cNvPr>
              <p:cNvPicPr/>
              <p:nvPr/>
            </p:nvPicPr>
            <p:blipFill>
              <a:blip r:embed="rId3" cstate="print"/>
              <a:stretch>
                <a:fillRect/>
              </a:stretch>
            </p:blipFill>
            <p:spPr>
              <a:xfrm>
                <a:off x="1935670" y="5787007"/>
                <a:ext cx="318921" cy="380966"/>
              </a:xfrm>
              <a:prstGeom prst="rect">
                <a:avLst/>
              </a:prstGeom>
            </p:spPr>
          </p:pic>
          <p:pic>
            <p:nvPicPr>
              <p:cNvPr id="14" name="object 18">
                <a:extLst>
                  <a:ext uri="{FF2B5EF4-FFF2-40B4-BE49-F238E27FC236}">
                    <a16:creationId xmlns="" xmlns:a16="http://schemas.microsoft.com/office/drawing/2014/main" id="{696A7231-0150-4E5C-BB57-0B36AA0CD26A}"/>
                  </a:ext>
                </a:extLst>
              </p:cNvPr>
              <p:cNvPicPr/>
              <p:nvPr/>
            </p:nvPicPr>
            <p:blipFill>
              <a:blip r:embed="rId4" cstate="print"/>
              <a:stretch>
                <a:fillRect/>
              </a:stretch>
            </p:blipFill>
            <p:spPr>
              <a:xfrm>
                <a:off x="2213652" y="5539574"/>
                <a:ext cx="542544" cy="660438"/>
              </a:xfrm>
              <a:prstGeom prst="rect">
                <a:avLst/>
              </a:prstGeom>
            </p:spPr>
          </p:pic>
          <p:pic>
            <p:nvPicPr>
              <p:cNvPr id="15" name="object 19">
                <a:extLst>
                  <a:ext uri="{FF2B5EF4-FFF2-40B4-BE49-F238E27FC236}">
                    <a16:creationId xmlns="" xmlns:a16="http://schemas.microsoft.com/office/drawing/2014/main" id="{093BCA6E-994A-EDBE-D770-7DED78AA58CA}"/>
                  </a:ext>
                </a:extLst>
              </p:cNvPr>
              <p:cNvPicPr/>
              <p:nvPr/>
            </p:nvPicPr>
            <p:blipFill>
              <a:blip r:embed="rId5" cstate="print"/>
              <a:stretch>
                <a:fillRect/>
              </a:stretch>
            </p:blipFill>
            <p:spPr>
              <a:xfrm>
                <a:off x="2003702" y="6247192"/>
                <a:ext cx="636670" cy="170078"/>
              </a:xfrm>
              <a:prstGeom prst="rect">
                <a:avLst/>
              </a:prstGeom>
            </p:spPr>
          </p:pic>
          <p:pic>
            <p:nvPicPr>
              <p:cNvPr id="17" name="object 13">
                <a:extLst>
                  <a:ext uri="{FF2B5EF4-FFF2-40B4-BE49-F238E27FC236}">
                    <a16:creationId xmlns="" xmlns:a16="http://schemas.microsoft.com/office/drawing/2014/main" id="{D1280853-951F-772D-B9A7-7D5A9C0D1C28}"/>
                  </a:ext>
                </a:extLst>
              </p:cNvPr>
              <p:cNvPicPr/>
              <p:nvPr/>
            </p:nvPicPr>
            <p:blipFill>
              <a:blip r:embed="rId6" cstate="print"/>
              <a:stretch>
                <a:fillRect/>
              </a:stretch>
            </p:blipFill>
            <p:spPr>
              <a:xfrm>
                <a:off x="765180" y="5558074"/>
                <a:ext cx="723642" cy="594816"/>
              </a:xfrm>
              <a:prstGeom prst="rect">
                <a:avLst/>
              </a:prstGeom>
            </p:spPr>
          </p:pic>
          <p:pic>
            <p:nvPicPr>
              <p:cNvPr id="22" name="object 8">
                <a:extLst>
                  <a:ext uri="{FF2B5EF4-FFF2-40B4-BE49-F238E27FC236}">
                    <a16:creationId xmlns="" xmlns:a16="http://schemas.microsoft.com/office/drawing/2014/main" id="{43ED3EC6-03A2-8DAC-1A8F-597EC86585B4}"/>
                  </a:ext>
                </a:extLst>
              </p:cNvPr>
              <p:cNvPicPr/>
              <p:nvPr/>
            </p:nvPicPr>
            <p:blipFill>
              <a:blip r:embed="rId7" cstate="print"/>
              <a:stretch>
                <a:fillRect/>
              </a:stretch>
            </p:blipFill>
            <p:spPr>
              <a:xfrm>
                <a:off x="489848" y="5870439"/>
                <a:ext cx="257406" cy="402478"/>
              </a:xfrm>
              <a:prstGeom prst="rect">
                <a:avLst/>
              </a:prstGeom>
            </p:spPr>
          </p:pic>
        </p:grpSp>
      </p:grpSp>
      <p:pic>
        <p:nvPicPr>
          <p:cNvPr id="23" name="Image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a:off x="3697620" y="5745745"/>
            <a:ext cx="3232998" cy="4179110"/>
          </a:xfrm>
          <a:prstGeom prst="rect">
            <a:avLst/>
          </a:prstGeom>
        </p:spPr>
      </p:pic>
      <p:pic>
        <p:nvPicPr>
          <p:cNvPr id="26" name="Image 2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93" y="1"/>
            <a:ext cx="2319334" cy="1655222"/>
          </a:xfrm>
          <a:prstGeom prst="rect">
            <a:avLst/>
          </a:prstGeom>
        </p:spPr>
      </p:pic>
      <p:sp>
        <p:nvSpPr>
          <p:cNvPr id="28" name="ZoneTexte 71"/>
          <p:cNvSpPr txBox="1"/>
          <p:nvPr/>
        </p:nvSpPr>
        <p:spPr>
          <a:xfrm>
            <a:off x="2783931" y="865935"/>
            <a:ext cx="3705083" cy="707886"/>
          </a:xfrm>
          <a:prstGeom prst="rect">
            <a:avLst/>
          </a:prstGeom>
          <a:noFill/>
          <a:ln>
            <a:noFill/>
          </a:ln>
        </p:spPr>
        <p:txBody>
          <a:bodyPr wrap="square"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algn="r"/>
            <a:r>
              <a:rPr lang="fr-FR" sz="2000" b="1" cap="small" dirty="0">
                <a:latin typeface="Metropolis Black" panose="00000A00000000000000" pitchFamily="50" charset="0"/>
                <a:cs typeface="Arial"/>
              </a:rPr>
              <a:t>pour booster la production agricole </a:t>
            </a:r>
            <a:endParaRPr lang="fr-FR" sz="2000" b="1" dirty="0">
              <a:latin typeface="Metropolis Black" panose="00000A00000000000000" pitchFamily="50" charset="0"/>
            </a:endParaRPr>
          </a:p>
        </p:txBody>
      </p:sp>
      <p:sp>
        <p:nvSpPr>
          <p:cNvPr id="29" name="object 18"/>
          <p:cNvSpPr/>
          <p:nvPr/>
        </p:nvSpPr>
        <p:spPr>
          <a:xfrm>
            <a:off x="4223211" y="1360951"/>
            <a:ext cx="1006750" cy="45719"/>
          </a:xfrm>
          <a:custGeom>
            <a:avLst/>
            <a:gdLst/>
            <a:ahLst/>
            <a:cxnLst/>
            <a:rect l="l" t="t" r="r" b="b"/>
            <a:pathLst>
              <a:path w="1192529">
                <a:moveTo>
                  <a:pt x="0" y="0"/>
                </a:moveTo>
                <a:lnTo>
                  <a:pt x="1192089" y="0"/>
                </a:lnTo>
              </a:path>
            </a:pathLst>
          </a:custGeom>
          <a:ln w="28575">
            <a:solidFill>
              <a:srgbClr val="FF7900"/>
            </a:solidFill>
          </a:ln>
        </p:spPr>
        <p:txBody>
          <a:bodyPr wrap="square" lIns="0" tIns="0" rIns="0" bIns="0" rtlCol="0"/>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algn="r"/>
            <a:endParaRPr sz="1100" dirty="0"/>
          </a:p>
        </p:txBody>
      </p:sp>
      <p:grpSp>
        <p:nvGrpSpPr>
          <p:cNvPr id="33" name="Groupe 32"/>
          <p:cNvGrpSpPr/>
          <p:nvPr/>
        </p:nvGrpSpPr>
        <p:grpSpPr>
          <a:xfrm>
            <a:off x="579531" y="9466797"/>
            <a:ext cx="5523352" cy="169053"/>
            <a:chOff x="8039296" y="10219374"/>
            <a:chExt cx="5077424" cy="205879"/>
          </a:xfrm>
        </p:grpSpPr>
        <p:pic>
          <p:nvPicPr>
            <p:cNvPr id="41" name="object 47"/>
            <p:cNvPicPr/>
            <p:nvPr/>
          </p:nvPicPr>
          <p:blipFill>
            <a:blip r:embed="rId10" cstate="print"/>
            <a:stretch>
              <a:fillRect/>
            </a:stretch>
          </p:blipFill>
          <p:spPr>
            <a:xfrm>
              <a:off x="8802338" y="10243480"/>
              <a:ext cx="227234" cy="140970"/>
            </a:xfrm>
            <a:prstGeom prst="rect">
              <a:avLst/>
            </a:prstGeom>
          </p:spPr>
        </p:pic>
        <p:sp>
          <p:nvSpPr>
            <p:cNvPr id="42" name="object 48"/>
            <p:cNvSpPr txBox="1"/>
            <p:nvPr/>
          </p:nvSpPr>
          <p:spPr>
            <a:xfrm>
              <a:off x="9041687" y="10263723"/>
              <a:ext cx="550545" cy="135765"/>
            </a:xfrm>
            <a:prstGeom prst="rect">
              <a:avLst/>
            </a:prstGeom>
          </p:spPr>
          <p:txBody>
            <a:bodyPr vert="horz" wrap="square" lIns="0" tIns="3723"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3723">
                <a:spcBef>
                  <a:spcPts val="29"/>
                </a:spcBef>
              </a:pPr>
              <a:r>
                <a:rPr sz="700" b="1" spc="-3" dirty="0">
                  <a:solidFill>
                    <a:srgbClr val="211F1F"/>
                  </a:solidFill>
                  <a:latin typeface="Calibri"/>
                  <a:cs typeface="Calibri"/>
                </a:rPr>
                <a:t>Kiosques urbain</a:t>
              </a:r>
              <a:endParaRPr sz="700" b="1">
                <a:latin typeface="Calibri"/>
                <a:cs typeface="Calibri"/>
              </a:endParaRPr>
            </a:p>
          </p:txBody>
        </p:sp>
        <p:grpSp>
          <p:nvGrpSpPr>
            <p:cNvPr id="43" name="object 49"/>
            <p:cNvGrpSpPr/>
            <p:nvPr/>
          </p:nvGrpSpPr>
          <p:grpSpPr>
            <a:xfrm>
              <a:off x="9743852" y="10270363"/>
              <a:ext cx="237183" cy="154890"/>
              <a:chOff x="4016946" y="10270363"/>
              <a:chExt cx="237183" cy="154890"/>
            </a:xfrm>
          </p:grpSpPr>
          <p:pic>
            <p:nvPicPr>
              <p:cNvPr id="58" name="object 50"/>
              <p:cNvPicPr/>
              <p:nvPr/>
            </p:nvPicPr>
            <p:blipFill>
              <a:blip r:embed="rId11" cstate="print"/>
              <a:stretch>
                <a:fillRect/>
              </a:stretch>
            </p:blipFill>
            <p:spPr>
              <a:xfrm>
                <a:off x="4091184" y="10270363"/>
                <a:ext cx="162945" cy="154890"/>
              </a:xfrm>
              <a:prstGeom prst="rect">
                <a:avLst/>
              </a:prstGeom>
            </p:spPr>
          </p:pic>
          <p:sp>
            <p:nvSpPr>
              <p:cNvPr id="59" name="object 51"/>
              <p:cNvSpPr/>
              <p:nvPr/>
            </p:nvSpPr>
            <p:spPr>
              <a:xfrm>
                <a:off x="4016946" y="10313210"/>
                <a:ext cx="34290" cy="33655"/>
              </a:xfrm>
              <a:custGeom>
                <a:avLst/>
                <a:gdLst/>
                <a:ahLst/>
                <a:cxnLst/>
                <a:rect l="l" t="t" r="r" b="b"/>
                <a:pathLst>
                  <a:path w="34289" h="33654">
                    <a:moveTo>
                      <a:pt x="26168" y="0"/>
                    </a:moveTo>
                    <a:lnTo>
                      <a:pt x="7537" y="0"/>
                    </a:lnTo>
                    <a:lnTo>
                      <a:pt x="0" y="7490"/>
                    </a:lnTo>
                    <a:lnTo>
                      <a:pt x="0" y="25994"/>
                    </a:lnTo>
                    <a:lnTo>
                      <a:pt x="7537" y="33486"/>
                    </a:lnTo>
                    <a:lnTo>
                      <a:pt x="26168" y="33486"/>
                    </a:lnTo>
                    <a:lnTo>
                      <a:pt x="33731" y="25994"/>
                    </a:lnTo>
                    <a:lnTo>
                      <a:pt x="33731" y="16743"/>
                    </a:lnTo>
                    <a:lnTo>
                      <a:pt x="33731" y="7490"/>
                    </a:lnTo>
                    <a:lnTo>
                      <a:pt x="26168" y="0"/>
                    </a:lnTo>
                    <a:close/>
                  </a:path>
                </a:pathLst>
              </a:custGeom>
              <a:solidFill>
                <a:srgbClr val="EB5B23"/>
              </a:solidFill>
            </p:spPr>
            <p:txBody>
              <a:bodyPr wrap="square" lIns="0" tIns="0" rIns="0" bIns="0" rtlCol="0"/>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endParaRPr sz="700" b="1"/>
              </a:p>
            </p:txBody>
          </p:sp>
        </p:grpSp>
        <p:sp>
          <p:nvSpPr>
            <p:cNvPr id="44" name="object 52"/>
            <p:cNvSpPr txBox="1"/>
            <p:nvPr/>
          </p:nvSpPr>
          <p:spPr>
            <a:xfrm>
              <a:off x="10008917" y="10274189"/>
              <a:ext cx="490854" cy="135765"/>
            </a:xfrm>
            <a:prstGeom prst="rect">
              <a:avLst/>
            </a:prstGeom>
          </p:spPr>
          <p:txBody>
            <a:bodyPr vert="horz" wrap="square" lIns="0" tIns="3723"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3723">
                <a:spcBef>
                  <a:spcPts val="29"/>
                </a:spcBef>
              </a:pPr>
              <a:r>
                <a:rPr sz="700" b="1" spc="-6" dirty="0">
                  <a:solidFill>
                    <a:srgbClr val="211F1F"/>
                  </a:solidFill>
                  <a:latin typeface="Calibri"/>
                  <a:cs typeface="Calibri"/>
                </a:rPr>
                <a:t>Écran</a:t>
              </a:r>
              <a:r>
                <a:rPr sz="700" b="1" spc="-3" dirty="0">
                  <a:solidFill>
                    <a:srgbClr val="211F1F"/>
                  </a:solidFill>
                  <a:latin typeface="Calibri"/>
                  <a:cs typeface="Calibri"/>
                </a:rPr>
                <a:t> </a:t>
              </a:r>
              <a:r>
                <a:rPr sz="700" b="1" spc="-7" dirty="0">
                  <a:solidFill>
                    <a:srgbClr val="211F1F"/>
                  </a:solidFill>
                  <a:latin typeface="Calibri"/>
                  <a:cs typeface="Calibri"/>
                </a:rPr>
                <a:t>Outdoor</a:t>
              </a:r>
              <a:endParaRPr sz="700" b="1">
                <a:latin typeface="Calibri"/>
                <a:cs typeface="Calibri"/>
              </a:endParaRPr>
            </a:p>
          </p:txBody>
        </p:sp>
        <p:sp>
          <p:nvSpPr>
            <p:cNvPr id="45" name="object 53"/>
            <p:cNvSpPr txBox="1"/>
            <p:nvPr/>
          </p:nvSpPr>
          <p:spPr>
            <a:xfrm>
              <a:off x="10909648" y="10260249"/>
              <a:ext cx="440056" cy="135765"/>
            </a:xfrm>
            <a:prstGeom prst="rect">
              <a:avLst/>
            </a:prstGeom>
          </p:spPr>
          <p:txBody>
            <a:bodyPr vert="horz" wrap="square" lIns="0" tIns="3723"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3723">
                <a:spcBef>
                  <a:spcPts val="29"/>
                </a:spcBef>
              </a:pPr>
              <a:r>
                <a:rPr sz="700" b="1" spc="-4" dirty="0">
                  <a:solidFill>
                    <a:srgbClr val="211F1F"/>
                  </a:solidFill>
                  <a:latin typeface="Calibri"/>
                  <a:cs typeface="Calibri"/>
                </a:rPr>
                <a:t>Cars </a:t>
              </a:r>
              <a:r>
                <a:rPr sz="700" b="1" spc="-3" dirty="0">
                  <a:solidFill>
                    <a:srgbClr val="211F1F"/>
                  </a:solidFill>
                  <a:latin typeface="Calibri"/>
                  <a:cs typeface="Calibri"/>
                </a:rPr>
                <a:t>podium</a:t>
              </a:r>
              <a:endParaRPr sz="700" b="1">
                <a:latin typeface="Calibri"/>
                <a:cs typeface="Calibri"/>
              </a:endParaRPr>
            </a:p>
          </p:txBody>
        </p:sp>
        <p:sp>
          <p:nvSpPr>
            <p:cNvPr id="46" name="object 54"/>
            <p:cNvSpPr/>
            <p:nvPr/>
          </p:nvSpPr>
          <p:spPr>
            <a:xfrm>
              <a:off x="10633322" y="10284168"/>
              <a:ext cx="248920" cy="102870"/>
            </a:xfrm>
            <a:custGeom>
              <a:avLst/>
              <a:gdLst/>
              <a:ahLst/>
              <a:cxnLst/>
              <a:rect l="l" t="t" r="r" b="b"/>
              <a:pathLst>
                <a:path w="248920" h="102870">
                  <a:moveTo>
                    <a:pt x="33731" y="36537"/>
                  </a:moveTo>
                  <a:lnTo>
                    <a:pt x="26162" y="29044"/>
                  </a:lnTo>
                  <a:lnTo>
                    <a:pt x="7543" y="29044"/>
                  </a:lnTo>
                  <a:lnTo>
                    <a:pt x="0" y="36537"/>
                  </a:lnTo>
                  <a:lnTo>
                    <a:pt x="0" y="55041"/>
                  </a:lnTo>
                  <a:lnTo>
                    <a:pt x="7543" y="62534"/>
                  </a:lnTo>
                  <a:lnTo>
                    <a:pt x="26162" y="62534"/>
                  </a:lnTo>
                  <a:lnTo>
                    <a:pt x="33731" y="55041"/>
                  </a:lnTo>
                  <a:lnTo>
                    <a:pt x="33731" y="45796"/>
                  </a:lnTo>
                  <a:lnTo>
                    <a:pt x="33731" y="36537"/>
                  </a:lnTo>
                  <a:close/>
                </a:path>
                <a:path w="248920" h="102870">
                  <a:moveTo>
                    <a:pt x="141884" y="75057"/>
                  </a:moveTo>
                  <a:lnTo>
                    <a:pt x="141859" y="72859"/>
                  </a:lnTo>
                  <a:lnTo>
                    <a:pt x="141859" y="70573"/>
                  </a:lnTo>
                  <a:lnTo>
                    <a:pt x="140169" y="69532"/>
                  </a:lnTo>
                  <a:lnTo>
                    <a:pt x="133743" y="69723"/>
                  </a:lnTo>
                  <a:lnTo>
                    <a:pt x="132410" y="70815"/>
                  </a:lnTo>
                  <a:lnTo>
                    <a:pt x="132600" y="75209"/>
                  </a:lnTo>
                  <a:lnTo>
                    <a:pt x="133997" y="76149"/>
                  </a:lnTo>
                  <a:lnTo>
                    <a:pt x="137020" y="76149"/>
                  </a:lnTo>
                  <a:lnTo>
                    <a:pt x="140246" y="76174"/>
                  </a:lnTo>
                  <a:lnTo>
                    <a:pt x="141884" y="75057"/>
                  </a:lnTo>
                  <a:close/>
                </a:path>
                <a:path w="248920" h="102870">
                  <a:moveTo>
                    <a:pt x="248856" y="50850"/>
                  </a:moveTo>
                  <a:lnTo>
                    <a:pt x="245440" y="48641"/>
                  </a:lnTo>
                  <a:lnTo>
                    <a:pt x="242392" y="46774"/>
                  </a:lnTo>
                  <a:lnTo>
                    <a:pt x="242392" y="55067"/>
                  </a:lnTo>
                  <a:lnTo>
                    <a:pt x="242366" y="61671"/>
                  </a:lnTo>
                  <a:lnTo>
                    <a:pt x="241719" y="65481"/>
                  </a:lnTo>
                  <a:lnTo>
                    <a:pt x="235292" y="65481"/>
                  </a:lnTo>
                  <a:lnTo>
                    <a:pt x="235292" y="61671"/>
                  </a:lnTo>
                  <a:lnTo>
                    <a:pt x="242366" y="61671"/>
                  </a:lnTo>
                  <a:lnTo>
                    <a:pt x="242366" y="55067"/>
                  </a:lnTo>
                  <a:lnTo>
                    <a:pt x="237972" y="55067"/>
                  </a:lnTo>
                  <a:lnTo>
                    <a:pt x="227774" y="54914"/>
                  </a:lnTo>
                  <a:lnTo>
                    <a:pt x="228396" y="54940"/>
                  </a:lnTo>
                  <a:lnTo>
                    <a:pt x="228523" y="70993"/>
                  </a:lnTo>
                  <a:lnTo>
                    <a:pt x="229666" y="72161"/>
                  </a:lnTo>
                  <a:lnTo>
                    <a:pt x="235813" y="72212"/>
                  </a:lnTo>
                  <a:lnTo>
                    <a:pt x="241820" y="72212"/>
                  </a:lnTo>
                  <a:lnTo>
                    <a:pt x="241820" y="81876"/>
                  </a:lnTo>
                  <a:lnTo>
                    <a:pt x="237299" y="81876"/>
                  </a:lnTo>
                  <a:lnTo>
                    <a:pt x="232841" y="81953"/>
                  </a:lnTo>
                  <a:lnTo>
                    <a:pt x="227850" y="81788"/>
                  </a:lnTo>
                  <a:lnTo>
                    <a:pt x="227203" y="80594"/>
                  </a:lnTo>
                  <a:lnTo>
                    <a:pt x="226936" y="79844"/>
                  </a:lnTo>
                  <a:lnTo>
                    <a:pt x="223583" y="74663"/>
                  </a:lnTo>
                  <a:lnTo>
                    <a:pt x="222465" y="72936"/>
                  </a:lnTo>
                  <a:lnTo>
                    <a:pt x="221221" y="72199"/>
                  </a:lnTo>
                  <a:lnTo>
                    <a:pt x="221221" y="85039"/>
                  </a:lnTo>
                  <a:lnTo>
                    <a:pt x="221107" y="91059"/>
                  </a:lnTo>
                  <a:lnTo>
                    <a:pt x="216293" y="95770"/>
                  </a:lnTo>
                  <a:lnTo>
                    <a:pt x="204711" y="95745"/>
                  </a:lnTo>
                  <a:lnTo>
                    <a:pt x="200113" y="91059"/>
                  </a:lnTo>
                  <a:lnTo>
                    <a:pt x="200063" y="88506"/>
                  </a:lnTo>
                  <a:lnTo>
                    <a:pt x="200101" y="82105"/>
                  </a:lnTo>
                  <a:lnTo>
                    <a:pt x="200139" y="79273"/>
                  </a:lnTo>
                  <a:lnTo>
                    <a:pt x="204838" y="74663"/>
                  </a:lnTo>
                  <a:lnTo>
                    <a:pt x="216496" y="74739"/>
                  </a:lnTo>
                  <a:lnTo>
                    <a:pt x="221183" y="79476"/>
                  </a:lnTo>
                  <a:lnTo>
                    <a:pt x="221221" y="85039"/>
                  </a:lnTo>
                  <a:lnTo>
                    <a:pt x="221221" y="72199"/>
                  </a:lnTo>
                  <a:lnTo>
                    <a:pt x="215798" y="68948"/>
                  </a:lnTo>
                  <a:lnTo>
                    <a:pt x="208153" y="68300"/>
                  </a:lnTo>
                  <a:lnTo>
                    <a:pt x="200710" y="71412"/>
                  </a:lnTo>
                  <a:lnTo>
                    <a:pt x="198386" y="73126"/>
                  </a:lnTo>
                  <a:lnTo>
                    <a:pt x="196469" y="75679"/>
                  </a:lnTo>
                  <a:lnTo>
                    <a:pt x="192951" y="81978"/>
                  </a:lnTo>
                  <a:lnTo>
                    <a:pt x="193205" y="82105"/>
                  </a:lnTo>
                  <a:lnTo>
                    <a:pt x="191211" y="81953"/>
                  </a:lnTo>
                  <a:lnTo>
                    <a:pt x="190550" y="81902"/>
                  </a:lnTo>
                  <a:lnTo>
                    <a:pt x="188556" y="81762"/>
                  </a:lnTo>
                  <a:lnTo>
                    <a:pt x="188468" y="80962"/>
                  </a:lnTo>
                  <a:lnTo>
                    <a:pt x="188379" y="80594"/>
                  </a:lnTo>
                  <a:lnTo>
                    <a:pt x="188264" y="76149"/>
                  </a:lnTo>
                  <a:lnTo>
                    <a:pt x="188252" y="69659"/>
                  </a:lnTo>
                  <a:lnTo>
                    <a:pt x="188252" y="63728"/>
                  </a:lnTo>
                  <a:lnTo>
                    <a:pt x="188252" y="57429"/>
                  </a:lnTo>
                  <a:lnTo>
                    <a:pt x="188277" y="14859"/>
                  </a:lnTo>
                  <a:lnTo>
                    <a:pt x="188912" y="14287"/>
                  </a:lnTo>
                  <a:lnTo>
                    <a:pt x="190944" y="14389"/>
                  </a:lnTo>
                  <a:lnTo>
                    <a:pt x="193802" y="14566"/>
                  </a:lnTo>
                  <a:lnTo>
                    <a:pt x="196646" y="14566"/>
                  </a:lnTo>
                  <a:lnTo>
                    <a:pt x="201409" y="14287"/>
                  </a:lnTo>
                  <a:lnTo>
                    <a:pt x="201752" y="14859"/>
                  </a:lnTo>
                  <a:lnTo>
                    <a:pt x="201828" y="47574"/>
                  </a:lnTo>
                  <a:lnTo>
                    <a:pt x="202844" y="48641"/>
                  </a:lnTo>
                  <a:lnTo>
                    <a:pt x="208076" y="48653"/>
                  </a:lnTo>
                  <a:lnTo>
                    <a:pt x="214884" y="48666"/>
                  </a:lnTo>
                  <a:lnTo>
                    <a:pt x="218833" y="48666"/>
                  </a:lnTo>
                  <a:lnTo>
                    <a:pt x="233705" y="48666"/>
                  </a:lnTo>
                  <a:lnTo>
                    <a:pt x="240474" y="52311"/>
                  </a:lnTo>
                  <a:lnTo>
                    <a:pt x="242392" y="55067"/>
                  </a:lnTo>
                  <a:lnTo>
                    <a:pt x="242392" y="46774"/>
                  </a:lnTo>
                  <a:lnTo>
                    <a:pt x="232956" y="26695"/>
                  </a:lnTo>
                  <a:lnTo>
                    <a:pt x="229984" y="14287"/>
                  </a:lnTo>
                  <a:lnTo>
                    <a:pt x="229857" y="13766"/>
                  </a:lnTo>
                  <a:lnTo>
                    <a:pt x="229857" y="41897"/>
                  </a:lnTo>
                  <a:lnTo>
                    <a:pt x="208648" y="41897"/>
                  </a:lnTo>
                  <a:lnTo>
                    <a:pt x="208648" y="14541"/>
                  </a:lnTo>
                  <a:lnTo>
                    <a:pt x="212001" y="14541"/>
                  </a:lnTo>
                  <a:lnTo>
                    <a:pt x="215252" y="14287"/>
                  </a:lnTo>
                  <a:lnTo>
                    <a:pt x="218452" y="14617"/>
                  </a:lnTo>
                  <a:lnTo>
                    <a:pt x="221284" y="14859"/>
                  </a:lnTo>
                  <a:lnTo>
                    <a:pt x="223583" y="16548"/>
                  </a:lnTo>
                  <a:lnTo>
                    <a:pt x="226352" y="26987"/>
                  </a:lnTo>
                  <a:lnTo>
                    <a:pt x="227977" y="34112"/>
                  </a:lnTo>
                  <a:lnTo>
                    <a:pt x="229857" y="41897"/>
                  </a:lnTo>
                  <a:lnTo>
                    <a:pt x="229857" y="13766"/>
                  </a:lnTo>
                  <a:lnTo>
                    <a:pt x="229387" y="11811"/>
                  </a:lnTo>
                  <a:lnTo>
                    <a:pt x="224599" y="8039"/>
                  </a:lnTo>
                  <a:lnTo>
                    <a:pt x="199301" y="7937"/>
                  </a:lnTo>
                  <a:lnTo>
                    <a:pt x="188963" y="8039"/>
                  </a:lnTo>
                  <a:lnTo>
                    <a:pt x="187972" y="7543"/>
                  </a:lnTo>
                  <a:lnTo>
                    <a:pt x="188112" y="6400"/>
                  </a:lnTo>
                  <a:lnTo>
                    <a:pt x="188315" y="4940"/>
                  </a:lnTo>
                  <a:lnTo>
                    <a:pt x="188252" y="4165"/>
                  </a:lnTo>
                  <a:lnTo>
                    <a:pt x="188112" y="990"/>
                  </a:lnTo>
                  <a:lnTo>
                    <a:pt x="187198" y="101"/>
                  </a:lnTo>
                  <a:lnTo>
                    <a:pt x="182257" y="0"/>
                  </a:lnTo>
                  <a:lnTo>
                    <a:pt x="182257" y="63779"/>
                  </a:lnTo>
                  <a:lnTo>
                    <a:pt x="181444" y="69481"/>
                  </a:lnTo>
                  <a:lnTo>
                    <a:pt x="180454" y="69532"/>
                  </a:lnTo>
                  <a:lnTo>
                    <a:pt x="179387" y="69634"/>
                  </a:lnTo>
                  <a:lnTo>
                    <a:pt x="152768" y="69634"/>
                  </a:lnTo>
                  <a:lnTo>
                    <a:pt x="151930" y="69659"/>
                  </a:lnTo>
                  <a:lnTo>
                    <a:pt x="151079" y="69634"/>
                  </a:lnTo>
                  <a:lnTo>
                    <a:pt x="148323" y="69850"/>
                  </a:lnTo>
                  <a:lnTo>
                    <a:pt x="147091" y="70840"/>
                  </a:lnTo>
                  <a:lnTo>
                    <a:pt x="147091" y="74980"/>
                  </a:lnTo>
                  <a:lnTo>
                    <a:pt x="148399" y="75984"/>
                  </a:lnTo>
                  <a:lnTo>
                    <a:pt x="151498" y="76200"/>
                  </a:lnTo>
                  <a:lnTo>
                    <a:pt x="152590" y="76149"/>
                  </a:lnTo>
                  <a:lnTo>
                    <a:pt x="181762" y="76149"/>
                  </a:lnTo>
                  <a:lnTo>
                    <a:pt x="181686" y="80314"/>
                  </a:lnTo>
                  <a:lnTo>
                    <a:pt x="181571" y="81762"/>
                  </a:lnTo>
                  <a:lnTo>
                    <a:pt x="179806" y="81902"/>
                  </a:lnTo>
                  <a:lnTo>
                    <a:pt x="152412" y="81902"/>
                  </a:lnTo>
                  <a:lnTo>
                    <a:pt x="123875" y="81953"/>
                  </a:lnTo>
                  <a:lnTo>
                    <a:pt x="123151" y="81318"/>
                  </a:lnTo>
                  <a:lnTo>
                    <a:pt x="120891" y="74663"/>
                  </a:lnTo>
                  <a:lnTo>
                    <a:pt x="120256" y="72758"/>
                  </a:lnTo>
                  <a:lnTo>
                    <a:pt x="116967" y="70472"/>
                  </a:lnTo>
                  <a:lnTo>
                    <a:pt x="116967" y="90982"/>
                  </a:lnTo>
                  <a:lnTo>
                    <a:pt x="112331" y="95719"/>
                  </a:lnTo>
                  <a:lnTo>
                    <a:pt x="100698" y="95796"/>
                  </a:lnTo>
                  <a:lnTo>
                    <a:pt x="95859" y="90982"/>
                  </a:lnTo>
                  <a:lnTo>
                    <a:pt x="95783" y="88430"/>
                  </a:lnTo>
                  <a:lnTo>
                    <a:pt x="95846" y="82283"/>
                  </a:lnTo>
                  <a:lnTo>
                    <a:pt x="95872" y="79476"/>
                  </a:lnTo>
                  <a:lnTo>
                    <a:pt x="100634" y="74739"/>
                  </a:lnTo>
                  <a:lnTo>
                    <a:pt x="112191" y="74701"/>
                  </a:lnTo>
                  <a:lnTo>
                    <a:pt x="116878" y="79273"/>
                  </a:lnTo>
                  <a:lnTo>
                    <a:pt x="116967" y="90982"/>
                  </a:lnTo>
                  <a:lnTo>
                    <a:pt x="116967" y="70472"/>
                  </a:lnTo>
                  <a:lnTo>
                    <a:pt x="113919" y="68338"/>
                  </a:lnTo>
                  <a:lnTo>
                    <a:pt x="99491" y="68110"/>
                  </a:lnTo>
                  <a:lnTo>
                    <a:pt x="92887" y="72313"/>
                  </a:lnTo>
                  <a:lnTo>
                    <a:pt x="89687" y="81457"/>
                  </a:lnTo>
                  <a:lnTo>
                    <a:pt x="88519" y="82283"/>
                  </a:lnTo>
                  <a:lnTo>
                    <a:pt x="85852" y="81902"/>
                  </a:lnTo>
                  <a:lnTo>
                    <a:pt x="84785" y="81762"/>
                  </a:lnTo>
                  <a:lnTo>
                    <a:pt x="83413" y="81902"/>
                  </a:lnTo>
                  <a:lnTo>
                    <a:pt x="81610" y="81902"/>
                  </a:lnTo>
                  <a:lnTo>
                    <a:pt x="81483" y="64198"/>
                  </a:lnTo>
                  <a:lnTo>
                    <a:pt x="82245" y="63728"/>
                  </a:lnTo>
                  <a:lnTo>
                    <a:pt x="84162" y="63754"/>
                  </a:lnTo>
                  <a:lnTo>
                    <a:pt x="94627" y="63779"/>
                  </a:lnTo>
                  <a:lnTo>
                    <a:pt x="182257" y="63779"/>
                  </a:lnTo>
                  <a:lnTo>
                    <a:pt x="182257" y="0"/>
                  </a:lnTo>
                  <a:lnTo>
                    <a:pt x="181787" y="12"/>
                  </a:lnTo>
                  <a:lnTo>
                    <a:pt x="181787" y="7048"/>
                  </a:lnTo>
                  <a:lnTo>
                    <a:pt x="181787" y="56883"/>
                  </a:lnTo>
                  <a:lnTo>
                    <a:pt x="181076" y="57429"/>
                  </a:lnTo>
                  <a:lnTo>
                    <a:pt x="167068" y="57365"/>
                  </a:lnTo>
                  <a:lnTo>
                    <a:pt x="131508" y="57378"/>
                  </a:lnTo>
                  <a:lnTo>
                    <a:pt x="82194" y="57429"/>
                  </a:lnTo>
                  <a:lnTo>
                    <a:pt x="81534" y="56730"/>
                  </a:lnTo>
                  <a:lnTo>
                    <a:pt x="81534" y="6896"/>
                  </a:lnTo>
                  <a:lnTo>
                    <a:pt x="82296" y="6400"/>
                  </a:lnTo>
                  <a:lnTo>
                    <a:pt x="84531" y="6400"/>
                  </a:lnTo>
                  <a:lnTo>
                    <a:pt x="131686" y="6464"/>
                  </a:lnTo>
                  <a:lnTo>
                    <a:pt x="181140" y="6400"/>
                  </a:lnTo>
                  <a:lnTo>
                    <a:pt x="181787" y="7048"/>
                  </a:lnTo>
                  <a:lnTo>
                    <a:pt x="181787" y="12"/>
                  </a:lnTo>
                  <a:lnTo>
                    <a:pt x="180174" y="25"/>
                  </a:lnTo>
                  <a:lnTo>
                    <a:pt x="76149" y="25"/>
                  </a:lnTo>
                  <a:lnTo>
                    <a:pt x="74968" y="990"/>
                  </a:lnTo>
                  <a:lnTo>
                    <a:pt x="74879" y="87147"/>
                  </a:lnTo>
                  <a:lnTo>
                    <a:pt x="76225" y="88430"/>
                  </a:lnTo>
                  <a:lnTo>
                    <a:pt x="81826" y="88582"/>
                  </a:lnTo>
                  <a:lnTo>
                    <a:pt x="84582" y="88607"/>
                  </a:lnTo>
                  <a:lnTo>
                    <a:pt x="88925" y="88430"/>
                  </a:lnTo>
                  <a:lnTo>
                    <a:pt x="89636" y="88950"/>
                  </a:lnTo>
                  <a:lnTo>
                    <a:pt x="92811" y="97980"/>
                  </a:lnTo>
                  <a:lnTo>
                    <a:pt x="98996" y="102247"/>
                  </a:lnTo>
                  <a:lnTo>
                    <a:pt x="114147" y="102095"/>
                  </a:lnTo>
                  <a:lnTo>
                    <a:pt x="120294" y="97663"/>
                  </a:lnTo>
                  <a:lnTo>
                    <a:pt x="120916" y="95796"/>
                  </a:lnTo>
                  <a:lnTo>
                    <a:pt x="123228" y="88950"/>
                  </a:lnTo>
                  <a:lnTo>
                    <a:pt x="123901" y="88506"/>
                  </a:lnTo>
                  <a:lnTo>
                    <a:pt x="125387" y="88506"/>
                  </a:lnTo>
                  <a:lnTo>
                    <a:pt x="158496" y="88544"/>
                  </a:lnTo>
                  <a:lnTo>
                    <a:pt x="193078" y="88506"/>
                  </a:lnTo>
                  <a:lnTo>
                    <a:pt x="193776" y="88925"/>
                  </a:lnTo>
                  <a:lnTo>
                    <a:pt x="197065" y="98031"/>
                  </a:lnTo>
                  <a:lnTo>
                    <a:pt x="203022" y="102196"/>
                  </a:lnTo>
                  <a:lnTo>
                    <a:pt x="218274" y="102146"/>
                  </a:lnTo>
                  <a:lnTo>
                    <a:pt x="224383" y="97751"/>
                  </a:lnTo>
                  <a:lnTo>
                    <a:pt x="225056" y="95770"/>
                  </a:lnTo>
                  <a:lnTo>
                    <a:pt x="227482" y="88747"/>
                  </a:lnTo>
                  <a:lnTo>
                    <a:pt x="228269" y="88506"/>
                  </a:lnTo>
                  <a:lnTo>
                    <a:pt x="229666" y="88506"/>
                  </a:lnTo>
                  <a:lnTo>
                    <a:pt x="234073" y="88557"/>
                  </a:lnTo>
                  <a:lnTo>
                    <a:pt x="235851" y="88506"/>
                  </a:lnTo>
                  <a:lnTo>
                    <a:pt x="238518" y="88430"/>
                  </a:lnTo>
                  <a:lnTo>
                    <a:pt x="242963" y="88582"/>
                  </a:lnTo>
                  <a:lnTo>
                    <a:pt x="245338" y="88633"/>
                  </a:lnTo>
                  <a:lnTo>
                    <a:pt x="246443" y="88430"/>
                  </a:lnTo>
                  <a:lnTo>
                    <a:pt x="247396" y="88252"/>
                  </a:lnTo>
                  <a:lnTo>
                    <a:pt x="248856" y="86245"/>
                  </a:lnTo>
                  <a:lnTo>
                    <a:pt x="248856" y="81953"/>
                  </a:lnTo>
                  <a:lnTo>
                    <a:pt x="248856" y="72186"/>
                  </a:lnTo>
                  <a:lnTo>
                    <a:pt x="248856" y="65481"/>
                  </a:lnTo>
                  <a:lnTo>
                    <a:pt x="248856" y="61671"/>
                  </a:lnTo>
                  <a:lnTo>
                    <a:pt x="248856" y="55067"/>
                  </a:lnTo>
                  <a:lnTo>
                    <a:pt x="248856" y="50850"/>
                  </a:lnTo>
                  <a:close/>
                </a:path>
              </a:pathLst>
            </a:custGeom>
            <a:solidFill>
              <a:srgbClr val="EB5B23"/>
            </a:solidFill>
          </p:spPr>
          <p:txBody>
            <a:bodyPr wrap="square" lIns="0" tIns="0" rIns="0" bIns="0" rtlCol="0"/>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endParaRPr sz="700" b="1"/>
            </a:p>
          </p:txBody>
        </p:sp>
        <p:grpSp>
          <p:nvGrpSpPr>
            <p:cNvPr id="47" name="object 55"/>
            <p:cNvGrpSpPr/>
            <p:nvPr/>
          </p:nvGrpSpPr>
          <p:grpSpPr>
            <a:xfrm>
              <a:off x="8039296" y="10264940"/>
              <a:ext cx="236340" cy="136946"/>
              <a:chOff x="2312390" y="10264940"/>
              <a:chExt cx="236340" cy="136946"/>
            </a:xfrm>
          </p:grpSpPr>
          <p:pic>
            <p:nvPicPr>
              <p:cNvPr id="56" name="object 56"/>
              <p:cNvPicPr/>
              <p:nvPr/>
            </p:nvPicPr>
            <p:blipFill>
              <a:blip r:embed="rId12" cstate="print"/>
              <a:stretch>
                <a:fillRect/>
              </a:stretch>
            </p:blipFill>
            <p:spPr>
              <a:xfrm>
                <a:off x="2385167" y="10264940"/>
                <a:ext cx="163563" cy="136946"/>
              </a:xfrm>
              <a:prstGeom prst="rect">
                <a:avLst/>
              </a:prstGeom>
            </p:spPr>
          </p:pic>
          <p:sp>
            <p:nvSpPr>
              <p:cNvPr id="57" name="object 57"/>
              <p:cNvSpPr/>
              <p:nvPr/>
            </p:nvSpPr>
            <p:spPr>
              <a:xfrm>
                <a:off x="2312390" y="10308274"/>
                <a:ext cx="34290" cy="33655"/>
              </a:xfrm>
              <a:custGeom>
                <a:avLst/>
                <a:gdLst/>
                <a:ahLst/>
                <a:cxnLst/>
                <a:rect l="l" t="t" r="r" b="b"/>
                <a:pathLst>
                  <a:path w="34289" h="33654">
                    <a:moveTo>
                      <a:pt x="26168" y="0"/>
                    </a:moveTo>
                    <a:lnTo>
                      <a:pt x="7543" y="0"/>
                    </a:lnTo>
                    <a:lnTo>
                      <a:pt x="0" y="7466"/>
                    </a:lnTo>
                    <a:lnTo>
                      <a:pt x="0" y="25970"/>
                    </a:lnTo>
                    <a:lnTo>
                      <a:pt x="7543" y="33461"/>
                    </a:lnTo>
                    <a:lnTo>
                      <a:pt x="26168" y="33461"/>
                    </a:lnTo>
                    <a:lnTo>
                      <a:pt x="33712" y="25970"/>
                    </a:lnTo>
                    <a:lnTo>
                      <a:pt x="33712" y="16743"/>
                    </a:lnTo>
                    <a:lnTo>
                      <a:pt x="33712" y="7466"/>
                    </a:lnTo>
                    <a:lnTo>
                      <a:pt x="26168" y="0"/>
                    </a:lnTo>
                    <a:close/>
                  </a:path>
                </a:pathLst>
              </a:custGeom>
              <a:solidFill>
                <a:srgbClr val="EB5B23"/>
              </a:solidFill>
            </p:spPr>
            <p:txBody>
              <a:bodyPr wrap="square" lIns="0" tIns="0" rIns="0" bIns="0" rtlCol="0"/>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endParaRPr sz="700" b="1"/>
              </a:p>
            </p:txBody>
          </p:sp>
        </p:grpSp>
        <p:sp>
          <p:nvSpPr>
            <p:cNvPr id="48" name="object 58"/>
            <p:cNvSpPr txBox="1"/>
            <p:nvPr/>
          </p:nvSpPr>
          <p:spPr>
            <a:xfrm>
              <a:off x="8290792" y="10258117"/>
              <a:ext cx="436879" cy="135765"/>
            </a:xfrm>
            <a:prstGeom prst="rect">
              <a:avLst/>
            </a:prstGeom>
          </p:spPr>
          <p:txBody>
            <a:bodyPr vert="horz" wrap="square" lIns="0" tIns="3723"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3723">
                <a:spcBef>
                  <a:spcPts val="29"/>
                </a:spcBef>
              </a:pPr>
              <a:r>
                <a:rPr sz="700" b="1" spc="-6" dirty="0">
                  <a:solidFill>
                    <a:srgbClr val="211F1F"/>
                  </a:solidFill>
                  <a:latin typeface="Calibri"/>
                  <a:cs typeface="Calibri"/>
                </a:rPr>
                <a:t>Écran</a:t>
              </a:r>
              <a:r>
                <a:rPr sz="700" b="1" spc="-4" dirty="0">
                  <a:solidFill>
                    <a:srgbClr val="211F1F"/>
                  </a:solidFill>
                  <a:latin typeface="Calibri"/>
                  <a:cs typeface="Calibri"/>
                </a:rPr>
                <a:t> indoor</a:t>
              </a:r>
              <a:endParaRPr sz="700" b="1" dirty="0">
                <a:latin typeface="Calibri"/>
                <a:cs typeface="Calibri"/>
              </a:endParaRPr>
            </a:p>
          </p:txBody>
        </p:sp>
        <p:sp>
          <p:nvSpPr>
            <p:cNvPr id="49" name="object 59"/>
            <p:cNvSpPr txBox="1"/>
            <p:nvPr/>
          </p:nvSpPr>
          <p:spPr>
            <a:xfrm>
              <a:off x="11750975" y="10260249"/>
              <a:ext cx="635634" cy="135765"/>
            </a:xfrm>
            <a:prstGeom prst="rect">
              <a:avLst/>
            </a:prstGeom>
          </p:spPr>
          <p:txBody>
            <a:bodyPr vert="horz" wrap="square" lIns="0" tIns="3723"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3723">
                <a:spcBef>
                  <a:spcPts val="29"/>
                </a:spcBef>
              </a:pPr>
              <a:r>
                <a:rPr sz="700" b="1" spc="-3" dirty="0">
                  <a:solidFill>
                    <a:srgbClr val="211F1F"/>
                  </a:solidFill>
                  <a:latin typeface="Calibri"/>
                  <a:cs typeface="Calibri"/>
                </a:rPr>
                <a:t>Solutions</a:t>
              </a:r>
              <a:r>
                <a:rPr sz="700" b="1" spc="2" dirty="0">
                  <a:solidFill>
                    <a:srgbClr val="211F1F"/>
                  </a:solidFill>
                  <a:latin typeface="Calibri"/>
                  <a:cs typeface="Calibri"/>
                </a:rPr>
                <a:t> </a:t>
              </a:r>
              <a:r>
                <a:rPr sz="700" b="1" spc="-2" dirty="0">
                  <a:solidFill>
                    <a:srgbClr val="211F1F"/>
                  </a:solidFill>
                  <a:latin typeface="Calibri"/>
                  <a:cs typeface="Calibri"/>
                </a:rPr>
                <a:t>Digitales</a:t>
              </a:r>
              <a:endParaRPr sz="700" b="1" dirty="0">
                <a:latin typeface="Calibri"/>
                <a:cs typeface="Calibri"/>
              </a:endParaRPr>
            </a:p>
          </p:txBody>
        </p:sp>
        <p:grpSp>
          <p:nvGrpSpPr>
            <p:cNvPr id="50" name="object 60"/>
            <p:cNvGrpSpPr/>
            <p:nvPr/>
          </p:nvGrpSpPr>
          <p:grpSpPr>
            <a:xfrm>
              <a:off x="11473137" y="10241155"/>
              <a:ext cx="260496" cy="156294"/>
              <a:chOff x="5746229" y="10241153"/>
              <a:chExt cx="260496" cy="156294"/>
            </a:xfrm>
          </p:grpSpPr>
          <p:sp>
            <p:nvSpPr>
              <p:cNvPr id="54" name="object 61"/>
              <p:cNvSpPr/>
              <p:nvPr/>
            </p:nvSpPr>
            <p:spPr>
              <a:xfrm>
                <a:off x="5746229" y="10313211"/>
                <a:ext cx="34290" cy="33655"/>
              </a:xfrm>
              <a:custGeom>
                <a:avLst/>
                <a:gdLst/>
                <a:ahLst/>
                <a:cxnLst/>
                <a:rect l="l" t="t" r="r" b="b"/>
                <a:pathLst>
                  <a:path w="34289" h="33654">
                    <a:moveTo>
                      <a:pt x="26193" y="0"/>
                    </a:moveTo>
                    <a:lnTo>
                      <a:pt x="7562" y="0"/>
                    </a:lnTo>
                    <a:lnTo>
                      <a:pt x="0" y="7490"/>
                    </a:lnTo>
                    <a:lnTo>
                      <a:pt x="0" y="25994"/>
                    </a:lnTo>
                    <a:lnTo>
                      <a:pt x="7562" y="33486"/>
                    </a:lnTo>
                    <a:lnTo>
                      <a:pt x="26193" y="33486"/>
                    </a:lnTo>
                    <a:lnTo>
                      <a:pt x="33731" y="25994"/>
                    </a:lnTo>
                    <a:lnTo>
                      <a:pt x="33731" y="16743"/>
                    </a:lnTo>
                    <a:lnTo>
                      <a:pt x="33731" y="7490"/>
                    </a:lnTo>
                    <a:lnTo>
                      <a:pt x="26193" y="0"/>
                    </a:lnTo>
                    <a:close/>
                  </a:path>
                </a:pathLst>
              </a:custGeom>
              <a:solidFill>
                <a:srgbClr val="EB5B23"/>
              </a:solidFill>
            </p:spPr>
            <p:txBody>
              <a:bodyPr wrap="square" lIns="0" tIns="0" rIns="0" bIns="0" rtlCol="0"/>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endParaRPr sz="700" b="1"/>
              </a:p>
            </p:txBody>
          </p:sp>
          <p:pic>
            <p:nvPicPr>
              <p:cNvPr id="55" name="object 62"/>
              <p:cNvPicPr/>
              <p:nvPr/>
            </p:nvPicPr>
            <p:blipFill>
              <a:blip r:embed="rId13" cstate="print"/>
              <a:stretch>
                <a:fillRect/>
              </a:stretch>
            </p:blipFill>
            <p:spPr>
              <a:xfrm>
                <a:off x="5815857" y="10241153"/>
                <a:ext cx="190868" cy="156294"/>
              </a:xfrm>
              <a:prstGeom prst="rect">
                <a:avLst/>
              </a:prstGeom>
            </p:spPr>
          </p:pic>
        </p:grpSp>
        <p:sp>
          <p:nvSpPr>
            <p:cNvPr id="51" name="object 63"/>
            <p:cNvSpPr/>
            <p:nvPr/>
          </p:nvSpPr>
          <p:spPr>
            <a:xfrm>
              <a:off x="12430156" y="10313212"/>
              <a:ext cx="34290" cy="33655"/>
            </a:xfrm>
            <a:custGeom>
              <a:avLst/>
              <a:gdLst/>
              <a:ahLst/>
              <a:cxnLst/>
              <a:rect l="l" t="t" r="r" b="b"/>
              <a:pathLst>
                <a:path w="34290" h="33654">
                  <a:moveTo>
                    <a:pt x="26161" y="0"/>
                  </a:moveTo>
                  <a:lnTo>
                    <a:pt x="7492" y="0"/>
                  </a:lnTo>
                  <a:lnTo>
                    <a:pt x="0" y="7490"/>
                  </a:lnTo>
                  <a:lnTo>
                    <a:pt x="0" y="25994"/>
                  </a:lnTo>
                  <a:lnTo>
                    <a:pt x="7492" y="33486"/>
                  </a:lnTo>
                  <a:lnTo>
                    <a:pt x="26161" y="33486"/>
                  </a:lnTo>
                  <a:lnTo>
                    <a:pt x="33718" y="25994"/>
                  </a:lnTo>
                  <a:lnTo>
                    <a:pt x="33718" y="16743"/>
                  </a:lnTo>
                  <a:lnTo>
                    <a:pt x="33718" y="7490"/>
                  </a:lnTo>
                  <a:lnTo>
                    <a:pt x="26161" y="0"/>
                  </a:lnTo>
                  <a:close/>
                </a:path>
              </a:pathLst>
            </a:custGeom>
            <a:solidFill>
              <a:srgbClr val="EB5B23"/>
            </a:solidFill>
          </p:spPr>
          <p:txBody>
            <a:bodyPr wrap="square" lIns="0" tIns="0" rIns="0" bIns="0" rtlCol="0"/>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endParaRPr sz="700" b="1"/>
            </a:p>
          </p:txBody>
        </p:sp>
        <p:sp>
          <p:nvSpPr>
            <p:cNvPr id="52" name="object 64"/>
            <p:cNvSpPr txBox="1"/>
            <p:nvPr/>
          </p:nvSpPr>
          <p:spPr>
            <a:xfrm>
              <a:off x="12632215" y="10260249"/>
              <a:ext cx="484505" cy="135765"/>
            </a:xfrm>
            <a:prstGeom prst="rect">
              <a:avLst/>
            </a:prstGeom>
          </p:spPr>
          <p:txBody>
            <a:bodyPr vert="horz" wrap="square" lIns="0" tIns="3723" rIns="0" bIns="0"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marL="3723">
                <a:spcBef>
                  <a:spcPts val="29"/>
                </a:spcBef>
              </a:pPr>
              <a:r>
                <a:rPr sz="700" b="1" spc="-2" dirty="0">
                  <a:solidFill>
                    <a:srgbClr val="211F1F"/>
                  </a:solidFill>
                  <a:latin typeface="Calibri"/>
                  <a:cs typeface="Calibri"/>
                </a:rPr>
                <a:t>Évènementiel</a:t>
              </a:r>
              <a:endParaRPr sz="700" b="1">
                <a:latin typeface="Calibri"/>
                <a:cs typeface="Calibri"/>
              </a:endParaRPr>
            </a:p>
          </p:txBody>
        </p:sp>
        <p:pic>
          <p:nvPicPr>
            <p:cNvPr id="53" name="object 65"/>
            <p:cNvPicPr/>
            <p:nvPr/>
          </p:nvPicPr>
          <p:blipFill>
            <a:blip r:embed="rId14" cstate="print"/>
            <a:stretch>
              <a:fillRect/>
            </a:stretch>
          </p:blipFill>
          <p:spPr>
            <a:xfrm>
              <a:off x="12495037" y="10219374"/>
              <a:ext cx="165242" cy="157460"/>
            </a:xfrm>
            <a:prstGeom prst="rect">
              <a:avLst/>
            </a:prstGeom>
          </p:spPr>
        </p:pic>
      </p:grpSp>
      <p:sp>
        <p:nvSpPr>
          <p:cNvPr id="60" name="ZoneTexte 71"/>
          <p:cNvSpPr txBox="1"/>
          <p:nvPr/>
        </p:nvSpPr>
        <p:spPr>
          <a:xfrm>
            <a:off x="2433791" y="225591"/>
            <a:ext cx="4072609" cy="707886"/>
          </a:xfrm>
          <a:prstGeom prst="rect">
            <a:avLst/>
          </a:prstGeom>
          <a:noFill/>
          <a:ln>
            <a:noFill/>
          </a:ln>
        </p:spPr>
        <p:txBody>
          <a:bodyPr wrap="square"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pPr algn="r"/>
            <a:r>
              <a:rPr lang="fr-FR" sz="2000" b="1" dirty="0">
                <a:gradFill>
                  <a:gsLst>
                    <a:gs pos="53000">
                      <a:srgbClr val="E84E0E"/>
                    </a:gs>
                    <a:gs pos="100000">
                      <a:srgbClr val="FFC000"/>
                    </a:gs>
                  </a:gsLst>
                  <a:lin ang="0" scaled="0"/>
                </a:gradFill>
                <a:latin typeface="Metropolis Black" panose="00000A00000000000000" pitchFamily="50" charset="0"/>
              </a:rPr>
              <a:t>LES SOLUTIONS DIGITALES POUR LE SECTEUR AGRICOLE</a:t>
            </a:r>
          </a:p>
        </p:txBody>
      </p:sp>
      <p:sp>
        <p:nvSpPr>
          <p:cNvPr id="61" name="ZoneTexte 71"/>
          <p:cNvSpPr txBox="1"/>
          <p:nvPr/>
        </p:nvSpPr>
        <p:spPr>
          <a:xfrm>
            <a:off x="390801" y="1744785"/>
            <a:ext cx="3010578" cy="738664"/>
          </a:xfrm>
          <a:prstGeom prst="rect">
            <a:avLst/>
          </a:prstGeom>
          <a:noFill/>
          <a:ln>
            <a:noFill/>
          </a:ln>
        </p:spPr>
        <p:txBody>
          <a:bodyPr wrap="square" rtlCol="0">
            <a:spAutoFit/>
          </a:bodyPr>
          <a:lstStyle>
            <a:defPPr lvl="0">
              <a:defRPr lang="fr-FR"/>
            </a:defPPr>
            <a:lvl1pPr marL="0" lvl="0" algn="l" defTabSz="515996" rtl="0" eaLnBrk="1" latinLnBrk="0" hangingPunct="1">
              <a:defRPr sz="1016" kern="1200">
                <a:solidFill>
                  <a:schemeClr val="tx1"/>
                </a:solidFill>
                <a:latin typeface="+mn-lt"/>
                <a:ea typeface="+mn-ea"/>
                <a:cs typeface="+mn-cs"/>
              </a:defRPr>
            </a:lvl1pPr>
            <a:lvl2pPr marL="257998" lvl="1" algn="l" defTabSz="515996" rtl="0" eaLnBrk="1" latinLnBrk="0" hangingPunct="1">
              <a:defRPr sz="1016" kern="1200">
                <a:solidFill>
                  <a:schemeClr val="tx1"/>
                </a:solidFill>
                <a:latin typeface="+mn-lt"/>
                <a:ea typeface="+mn-ea"/>
                <a:cs typeface="+mn-cs"/>
              </a:defRPr>
            </a:lvl2pPr>
            <a:lvl3pPr marL="515996" lvl="2" algn="l" defTabSz="515996" rtl="0" eaLnBrk="1" latinLnBrk="0" hangingPunct="1">
              <a:defRPr sz="1016" kern="1200">
                <a:solidFill>
                  <a:schemeClr val="tx1"/>
                </a:solidFill>
                <a:latin typeface="+mn-lt"/>
                <a:ea typeface="+mn-ea"/>
                <a:cs typeface="+mn-cs"/>
              </a:defRPr>
            </a:lvl3pPr>
            <a:lvl4pPr marL="773994" lvl="3" algn="l" defTabSz="515996" rtl="0" eaLnBrk="1" latinLnBrk="0" hangingPunct="1">
              <a:defRPr sz="1016" kern="1200">
                <a:solidFill>
                  <a:schemeClr val="tx1"/>
                </a:solidFill>
                <a:latin typeface="+mn-lt"/>
                <a:ea typeface="+mn-ea"/>
                <a:cs typeface="+mn-cs"/>
              </a:defRPr>
            </a:lvl4pPr>
            <a:lvl5pPr marL="1031992" lvl="4" algn="l" defTabSz="515996" rtl="0" eaLnBrk="1" latinLnBrk="0" hangingPunct="1">
              <a:defRPr sz="1016" kern="1200">
                <a:solidFill>
                  <a:schemeClr val="tx1"/>
                </a:solidFill>
                <a:latin typeface="+mn-lt"/>
                <a:ea typeface="+mn-ea"/>
                <a:cs typeface="+mn-cs"/>
              </a:defRPr>
            </a:lvl5pPr>
            <a:lvl6pPr marL="1289990" lvl="5" algn="l" defTabSz="515996" rtl="0" eaLnBrk="1" latinLnBrk="0" hangingPunct="1">
              <a:defRPr sz="1016" kern="1200">
                <a:solidFill>
                  <a:schemeClr val="tx1"/>
                </a:solidFill>
                <a:latin typeface="+mn-lt"/>
                <a:ea typeface="+mn-ea"/>
                <a:cs typeface="+mn-cs"/>
              </a:defRPr>
            </a:lvl6pPr>
            <a:lvl7pPr marL="1547988" lvl="6" algn="l" defTabSz="515996" rtl="0" eaLnBrk="1" latinLnBrk="0" hangingPunct="1">
              <a:defRPr sz="1016" kern="1200">
                <a:solidFill>
                  <a:schemeClr val="tx1"/>
                </a:solidFill>
                <a:latin typeface="+mn-lt"/>
                <a:ea typeface="+mn-ea"/>
                <a:cs typeface="+mn-cs"/>
              </a:defRPr>
            </a:lvl7pPr>
            <a:lvl8pPr marL="1805986" lvl="7" algn="l" defTabSz="515996" rtl="0" eaLnBrk="1" latinLnBrk="0" hangingPunct="1">
              <a:defRPr sz="1016" kern="1200">
                <a:solidFill>
                  <a:schemeClr val="tx1"/>
                </a:solidFill>
                <a:latin typeface="+mn-lt"/>
                <a:ea typeface="+mn-ea"/>
                <a:cs typeface="+mn-cs"/>
              </a:defRPr>
            </a:lvl8pPr>
            <a:lvl9pPr marL="2063984" lvl="8" algn="l" defTabSz="515996" rtl="0" eaLnBrk="1" latinLnBrk="0" hangingPunct="1">
              <a:defRPr sz="1016" kern="1200">
                <a:solidFill>
                  <a:schemeClr val="tx1"/>
                </a:solidFill>
                <a:latin typeface="+mn-lt"/>
                <a:ea typeface="+mn-ea"/>
                <a:cs typeface="+mn-cs"/>
              </a:defRPr>
            </a:lvl9pPr>
          </a:lstStyle>
          <a:p>
            <a:r>
              <a:rPr lang="fr-FR" sz="1400" b="1" dirty="0">
                <a:latin typeface="Metropolis Black" panose="00000A00000000000000" pitchFamily="50" charset="0"/>
              </a:rPr>
              <a:t>DES SOLUTIONS ET EQUIPEMENTS POUR BOOSTER LA PRODUCTION AGRICOLE</a:t>
            </a:r>
          </a:p>
        </p:txBody>
      </p:sp>
      <p:sp>
        <p:nvSpPr>
          <p:cNvPr id="62" name="Rectangle 61"/>
          <p:cNvSpPr/>
          <p:nvPr/>
        </p:nvSpPr>
        <p:spPr>
          <a:xfrm>
            <a:off x="488498" y="2807068"/>
            <a:ext cx="3674510" cy="233505"/>
          </a:xfrm>
          <a:prstGeom prst="rect">
            <a:avLst/>
          </a:prstGeom>
          <a:gradFill flip="none" rotWithShape="1">
            <a:gsLst>
              <a:gs pos="53000">
                <a:srgbClr val="FBBD4B"/>
              </a:gs>
              <a:gs pos="0">
                <a:srgbClr val="EC600C"/>
              </a:gs>
              <a:gs pos="91000">
                <a:schemeClr val="bg1"/>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lvl="0">
              <a:defRPr lang="fr-FR"/>
            </a:defPPr>
            <a:lvl1pPr marL="0" lvl="0" algn="l" defTabSz="914400" rtl="0" eaLnBrk="1" latinLnBrk="0" hangingPunct="1">
              <a:defRPr sz="1800" kern="1200">
                <a:solidFill>
                  <a:schemeClr val="lt1"/>
                </a:solidFill>
                <a:latin typeface="+mn-lt"/>
                <a:ea typeface="+mn-ea"/>
                <a:cs typeface="+mn-cs"/>
              </a:defRPr>
            </a:lvl1pPr>
            <a:lvl2pPr marL="457200" lvl="1" algn="l" defTabSz="914400" rtl="0" eaLnBrk="1" latinLnBrk="0" hangingPunct="1">
              <a:defRPr sz="1800" kern="1200">
                <a:solidFill>
                  <a:schemeClr val="lt1"/>
                </a:solidFill>
                <a:latin typeface="+mn-lt"/>
                <a:ea typeface="+mn-ea"/>
                <a:cs typeface="+mn-cs"/>
              </a:defRPr>
            </a:lvl2pPr>
            <a:lvl3pPr marL="914400" lvl="2" algn="l" defTabSz="914400" rtl="0" eaLnBrk="1" latinLnBrk="0" hangingPunct="1">
              <a:defRPr sz="1800" kern="1200">
                <a:solidFill>
                  <a:schemeClr val="lt1"/>
                </a:solidFill>
                <a:latin typeface="+mn-lt"/>
                <a:ea typeface="+mn-ea"/>
                <a:cs typeface="+mn-cs"/>
              </a:defRPr>
            </a:lvl3pPr>
            <a:lvl4pPr marL="1371600" lvl="3" algn="l" defTabSz="914400" rtl="0" eaLnBrk="1" latinLnBrk="0" hangingPunct="1">
              <a:defRPr sz="1800" kern="1200">
                <a:solidFill>
                  <a:schemeClr val="lt1"/>
                </a:solidFill>
                <a:latin typeface="+mn-lt"/>
                <a:ea typeface="+mn-ea"/>
                <a:cs typeface="+mn-cs"/>
              </a:defRPr>
            </a:lvl4pPr>
            <a:lvl5pPr marL="1828800" lvl="4" algn="l" defTabSz="914400" rtl="0" eaLnBrk="1" latinLnBrk="0" hangingPunct="1">
              <a:defRPr sz="1800" kern="1200">
                <a:solidFill>
                  <a:schemeClr val="lt1"/>
                </a:solidFill>
                <a:latin typeface="+mn-lt"/>
                <a:ea typeface="+mn-ea"/>
                <a:cs typeface="+mn-cs"/>
              </a:defRPr>
            </a:lvl5pPr>
            <a:lvl6pPr marL="2286000" lvl="5" algn="l" defTabSz="914400" rtl="0" eaLnBrk="1" latinLnBrk="0" hangingPunct="1">
              <a:defRPr sz="1800" kern="1200">
                <a:solidFill>
                  <a:schemeClr val="lt1"/>
                </a:solidFill>
                <a:latin typeface="+mn-lt"/>
                <a:ea typeface="+mn-ea"/>
                <a:cs typeface="+mn-cs"/>
              </a:defRPr>
            </a:lvl6pPr>
            <a:lvl7pPr marL="2743200" lvl="6" algn="l" defTabSz="914400" rtl="0" eaLnBrk="1" latinLnBrk="0" hangingPunct="1">
              <a:defRPr sz="1800" kern="1200">
                <a:solidFill>
                  <a:schemeClr val="lt1"/>
                </a:solidFill>
                <a:latin typeface="+mn-lt"/>
                <a:ea typeface="+mn-ea"/>
                <a:cs typeface="+mn-cs"/>
              </a:defRPr>
            </a:lvl7pPr>
            <a:lvl8pPr marL="3200400" lvl="7" algn="l" defTabSz="914400" rtl="0" eaLnBrk="1" latinLnBrk="0" hangingPunct="1">
              <a:defRPr sz="1800" kern="1200">
                <a:solidFill>
                  <a:schemeClr val="lt1"/>
                </a:solidFill>
                <a:latin typeface="+mn-lt"/>
                <a:ea typeface="+mn-ea"/>
                <a:cs typeface="+mn-cs"/>
              </a:defRPr>
            </a:lvl8pPr>
            <a:lvl9pPr marL="3657600" lvl="8" algn="l" defTabSz="914400" rtl="0" eaLnBrk="1" latinLnBrk="0" hangingPunct="1">
              <a:defRPr sz="1800" kern="1200">
                <a:solidFill>
                  <a:schemeClr val="lt1"/>
                </a:solidFill>
                <a:latin typeface="+mn-lt"/>
                <a:ea typeface="+mn-ea"/>
                <a:cs typeface="+mn-cs"/>
              </a:defRPr>
            </a:lvl9pPr>
          </a:lstStyle>
          <a:p>
            <a:endParaRPr lang="fr-FR" sz="1702" dirty="0"/>
          </a:p>
        </p:txBody>
      </p:sp>
      <p:sp>
        <p:nvSpPr>
          <p:cNvPr id="63" name="object 27">
            <a:extLst>
              <a:ext uri="{FF2B5EF4-FFF2-40B4-BE49-F238E27FC236}">
                <a16:creationId xmlns="" xmlns:a16="http://schemas.microsoft.com/office/drawing/2014/main" id="{16C82D44-011D-820E-595A-94340CDFBFAA}"/>
              </a:ext>
            </a:extLst>
          </p:cNvPr>
          <p:cNvSpPr txBox="1"/>
          <p:nvPr/>
        </p:nvSpPr>
        <p:spPr>
          <a:xfrm>
            <a:off x="579530" y="2785912"/>
            <a:ext cx="4214891" cy="457689"/>
          </a:xfrm>
          <a:prstGeom prst="rect">
            <a:avLst/>
          </a:prstGeom>
          <a:solidFill>
            <a:schemeClr val="bg1">
              <a:lumMod val="85000"/>
              <a:alpha val="0"/>
            </a:schemeClr>
          </a:solidFill>
        </p:spPr>
        <p:txBody>
          <a:bodyPr vert="horz" wrap="square" lIns="0" tIns="40005" rIns="0" bIns="0" rtlCol="0">
            <a:spAutoFit/>
          </a:bodyPr>
          <a:lstStyle/>
          <a:p>
            <a:pPr marL="12700" marR="5080">
              <a:lnSpc>
                <a:spcPct val="113100"/>
              </a:lnSpc>
            </a:pPr>
            <a:r>
              <a:rPr lang="fr-FR" sz="1200" b="1" dirty="0">
                <a:latin typeface="Aeonik" panose="02010503030300000000" pitchFamily="50" charset="0"/>
                <a:cs typeface="Arial"/>
              </a:rPr>
              <a:t>LES CAPTEURS CONNECTÉS DE GÉOLOCALISATION D’ÉQUIPEMENTS AGRICOLES (INDOOR ET OUTDOOR)</a:t>
            </a:r>
          </a:p>
        </p:txBody>
      </p:sp>
    </p:spTree>
    <p:extLst>
      <p:ext uri="{BB962C8B-B14F-4D97-AF65-F5344CB8AC3E}">
        <p14:creationId xmlns:p14="http://schemas.microsoft.com/office/powerpoint/2010/main" val="21709763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85034</TotalTime>
  <Words>2446</Words>
  <Application>Microsoft Office PowerPoint</Application>
  <PresentationFormat>Format A4 (210 x 297 mm)</PresentationFormat>
  <Paragraphs>348</Paragraphs>
  <Slides>19</Slides>
  <Notes>0</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19</vt:i4>
      </vt:variant>
    </vt:vector>
  </HeadingPairs>
  <TitlesOfParts>
    <vt:vector size="30" baseType="lpstr">
      <vt:lpstr>Aeonik</vt:lpstr>
      <vt:lpstr>Aeonik Black</vt:lpstr>
      <vt:lpstr>Aeonik TRIAL Light</vt:lpstr>
      <vt:lpstr>Arial</vt:lpstr>
      <vt:lpstr>Calibri</vt:lpstr>
      <vt:lpstr>Calibri Light</vt:lpstr>
      <vt:lpstr>Metropolis Black</vt:lpstr>
      <vt:lpstr>Metropolis Light</vt:lpstr>
      <vt:lpstr>Tahoma</vt:lpstr>
      <vt:lpstr>Verdana</vt:lpstr>
      <vt:lpstr>Office Theme</vt:lpstr>
      <vt:lpstr>AUGMENTEZ LA PRODUCTIVITE DE VOS EXPLOITATIONS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OFFRE DE SERVICES</dc:title>
  <dc:creator>Klad Fiolo</dc:creator>
  <cp:lastModifiedBy>Klad Fiolo</cp:lastModifiedBy>
  <cp:revision>83</cp:revision>
  <dcterms:modified xsi:type="dcterms:W3CDTF">2023-12-22T07:10:49Z</dcterms:modified>
</cp:coreProperties>
</file>